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6"/>
  </p:notesMasterIdLst>
  <p:sldIdLst>
    <p:sldId id="256" r:id="rId5"/>
    <p:sldId id="261" r:id="rId6"/>
    <p:sldId id="368" r:id="rId7"/>
    <p:sldId id="298" r:id="rId8"/>
    <p:sldId id="411" r:id="rId9"/>
    <p:sldId id="371" r:id="rId10"/>
    <p:sldId id="372" r:id="rId11"/>
    <p:sldId id="263" r:id="rId12"/>
    <p:sldId id="340" r:id="rId13"/>
    <p:sldId id="296" r:id="rId14"/>
    <p:sldId id="271" r:id="rId15"/>
    <p:sldId id="289" r:id="rId16"/>
    <p:sldId id="290" r:id="rId17"/>
    <p:sldId id="293" r:id="rId18"/>
    <p:sldId id="343" r:id="rId19"/>
    <p:sldId id="329" r:id="rId20"/>
    <p:sldId id="339" r:id="rId21"/>
    <p:sldId id="330" r:id="rId22"/>
    <p:sldId id="331" r:id="rId23"/>
    <p:sldId id="374" r:id="rId24"/>
    <p:sldId id="291" r:id="rId25"/>
    <p:sldId id="292" r:id="rId26"/>
    <p:sldId id="302" r:id="rId27"/>
    <p:sldId id="299" r:id="rId28"/>
    <p:sldId id="303" r:id="rId29"/>
    <p:sldId id="305" r:id="rId30"/>
    <p:sldId id="306" r:id="rId31"/>
    <p:sldId id="307" r:id="rId32"/>
    <p:sldId id="376" r:id="rId33"/>
    <p:sldId id="389" r:id="rId34"/>
    <p:sldId id="390" r:id="rId35"/>
    <p:sldId id="391" r:id="rId36"/>
    <p:sldId id="392" r:id="rId37"/>
    <p:sldId id="393" r:id="rId38"/>
    <p:sldId id="394" r:id="rId39"/>
    <p:sldId id="395" r:id="rId40"/>
    <p:sldId id="383" r:id="rId41"/>
    <p:sldId id="413" r:id="rId42"/>
    <p:sldId id="378" r:id="rId43"/>
    <p:sldId id="396" r:id="rId44"/>
    <p:sldId id="397" r:id="rId45"/>
    <p:sldId id="414" r:id="rId46"/>
    <p:sldId id="415" r:id="rId47"/>
    <p:sldId id="416" r:id="rId48"/>
    <p:sldId id="403" r:id="rId49"/>
    <p:sldId id="404" r:id="rId50"/>
    <p:sldId id="405" r:id="rId51"/>
    <p:sldId id="406" r:id="rId52"/>
    <p:sldId id="407" r:id="rId53"/>
    <p:sldId id="408" r:id="rId54"/>
    <p:sldId id="409" r:id="rId55"/>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7"/>
    <p:restoredTop sz="94076"/>
  </p:normalViewPr>
  <p:slideViewPr>
    <p:cSldViewPr snapToGrid="0" snapToObjects="1">
      <p:cViewPr varScale="1">
        <p:scale>
          <a:sx n="139" d="100"/>
          <a:sy n="139" d="100"/>
        </p:scale>
        <p:origin x="344" y="176"/>
      </p:cViewPr>
      <p:guideLst/>
    </p:cSldViewPr>
  </p:slideViewPr>
  <p:outlineViewPr>
    <p:cViewPr>
      <p:scale>
        <a:sx n="33" d="100"/>
        <a:sy n="33" d="100"/>
      </p:scale>
      <p:origin x="0" y="-1907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E08D9-DE1D-7946-AEA5-8DFA92DD0E78}" type="datetimeFigureOut">
              <a:rPr lang="en-GB" smtClean="0"/>
              <a:t>23/07/2024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178FB-5F46-8C4B-AA4B-B22118E8638F}" type="slidenum">
              <a:rPr lang="en-GB" smtClean="0"/>
              <a:t>‹#›</a:t>
            </a:fld>
            <a:endParaRPr lang="en-GB"/>
          </a:p>
        </p:txBody>
      </p:sp>
    </p:spTree>
    <p:extLst>
      <p:ext uri="{BB962C8B-B14F-4D97-AF65-F5344CB8AC3E}">
        <p14:creationId xmlns:p14="http://schemas.microsoft.com/office/powerpoint/2010/main" val="136932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C5A178FB-5F46-8C4B-AA4B-B22118E8638F}" type="slidenum">
              <a:rPr lang="en-GB" smtClean="0"/>
              <a:t>3</a:t>
            </a:fld>
            <a:endParaRPr lang="en-GB"/>
          </a:p>
        </p:txBody>
      </p:sp>
    </p:spTree>
    <p:extLst>
      <p:ext uri="{BB962C8B-B14F-4D97-AF65-F5344CB8AC3E}">
        <p14:creationId xmlns:p14="http://schemas.microsoft.com/office/powerpoint/2010/main" val="749734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A178FB-5F46-8C4B-AA4B-B22118E8638F}" type="slidenum">
              <a:rPr lang="en-GB" smtClean="0"/>
              <a:t>13</a:t>
            </a:fld>
            <a:endParaRPr lang="en-GB"/>
          </a:p>
        </p:txBody>
      </p:sp>
    </p:spTree>
    <p:extLst>
      <p:ext uri="{BB962C8B-B14F-4D97-AF65-F5344CB8AC3E}">
        <p14:creationId xmlns:p14="http://schemas.microsoft.com/office/powerpoint/2010/main" val="567406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med animerad logo">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b="1">
                <a:latin typeface="Palatino" pitchFamily="2" charset="77"/>
                <a:ea typeface="Palatino" pitchFamily="2" charset="77"/>
              </a:defRPr>
            </a:lvl1pPr>
          </a:lstStyle>
          <a:p>
            <a:r>
              <a:rPr lang="sv-SE" dirty="0"/>
              <a:t>Klicka här för att ändra format</a:t>
            </a:r>
          </a:p>
        </p:txBody>
      </p:sp>
      <p:sp>
        <p:nvSpPr>
          <p:cNvPr id="3" name="Underrubrik 2"/>
          <p:cNvSpPr>
            <a:spLocks noGrp="1"/>
          </p:cNvSpPr>
          <p:nvPr>
            <p:ph type="subTitle" idx="1"/>
          </p:nvPr>
        </p:nvSpPr>
        <p:spPr>
          <a:xfrm>
            <a:off x="1524000" y="3602038"/>
            <a:ext cx="9144000" cy="991733"/>
          </a:xfrm>
        </p:spPr>
        <p:txBody>
          <a:bodyPr/>
          <a:lstStyle>
            <a:lvl1pPr marL="0" indent="0" algn="ctr">
              <a:buNone/>
              <a:defRPr sz="2400">
                <a:latin typeface="Palatino" pitchFamily="2" charset="77"/>
                <a:ea typeface="Palatin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a:t>Klicka här för att ändra format på underrubrik i bakgrunden</a:t>
            </a:r>
          </a:p>
        </p:txBody>
      </p:sp>
    </p:spTree>
    <p:extLst>
      <p:ext uri="{BB962C8B-B14F-4D97-AF65-F5344CB8AC3E}">
        <p14:creationId xmlns:p14="http://schemas.microsoft.com/office/powerpoint/2010/main" val="1578490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Vorlage #2">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5037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1938689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Tree>
    <p:extLst>
      <p:ext uri="{BB962C8B-B14F-4D97-AF65-F5344CB8AC3E}">
        <p14:creationId xmlns:p14="http://schemas.microsoft.com/office/powerpoint/2010/main" val="1940601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38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72200" y="1825625"/>
            <a:ext cx="5181600" cy="435133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856540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914400" y="1083212"/>
            <a:ext cx="10515600" cy="1189563"/>
          </a:xfrm>
        </p:spPr>
        <p:txBody>
          <a:bodyPr/>
          <a:lstStyle/>
          <a:p>
            <a:r>
              <a:rPr lang="sv-SE"/>
              <a:t>Klicka här för att ändra format</a:t>
            </a:r>
          </a:p>
        </p:txBody>
      </p:sp>
      <p:sp>
        <p:nvSpPr>
          <p:cNvPr id="3" name="Platshållare för text 2"/>
          <p:cNvSpPr>
            <a:spLocks noGrp="1"/>
          </p:cNvSpPr>
          <p:nvPr>
            <p:ph type="body" idx="1"/>
          </p:nvPr>
        </p:nvSpPr>
        <p:spPr>
          <a:xfrm>
            <a:off x="914400" y="2384547"/>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914400" y="3432003"/>
            <a:ext cx="5157787" cy="322201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246812" y="2384547"/>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246812" y="3432003"/>
            <a:ext cx="5183188" cy="322201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092041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a:xfrm>
            <a:off x="978877" y="1293592"/>
            <a:ext cx="10515600" cy="1325563"/>
          </a:xfrm>
        </p:spPr>
        <p:txBody>
          <a:bodyPr/>
          <a:lstStyle/>
          <a:p>
            <a:r>
              <a:rPr lang="sv-SE"/>
              <a:t>Klicka här för att ändra format</a:t>
            </a:r>
          </a:p>
        </p:txBody>
      </p:sp>
    </p:spTree>
    <p:extLst>
      <p:ext uri="{BB962C8B-B14F-4D97-AF65-F5344CB8AC3E}">
        <p14:creationId xmlns:p14="http://schemas.microsoft.com/office/powerpoint/2010/main" val="183973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838200" y="6356350"/>
            <a:ext cx="2743200" cy="365125"/>
          </a:xfrm>
          <a:prstGeom prst="rect">
            <a:avLst/>
          </a:prstGeom>
        </p:spPr>
        <p:txBody>
          <a:bodyPr/>
          <a:lstStyle/>
          <a:p>
            <a:fld id="{5209BC93-9B60-714B-B7E2-93210E3D084E}" type="datetimeFigureOut">
              <a:rPr lang="sv-SE" smtClean="0"/>
              <a:t>2024-07-23</a:t>
            </a:fld>
            <a:endParaRPr lang="sv-SE"/>
          </a:p>
        </p:txBody>
      </p:sp>
      <p:sp>
        <p:nvSpPr>
          <p:cNvPr id="3" name="Platshållare för sidfot 2"/>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p:cNvSpPr>
            <a:spLocks noGrp="1"/>
          </p:cNvSpPr>
          <p:nvPr>
            <p:ph type="sldNum" sz="quarter" idx="12"/>
          </p:nvPr>
        </p:nvSpPr>
        <p:spPr>
          <a:xfrm>
            <a:off x="8610600" y="6356350"/>
            <a:ext cx="2743200" cy="365125"/>
          </a:xfrm>
          <a:prstGeom prst="rect">
            <a:avLst/>
          </a:prstGeom>
        </p:spPr>
        <p:txBody>
          <a:bodyPr/>
          <a:lstStyle/>
          <a:p>
            <a:fld id="{4886AC82-62CD-3D44-87CD-843FC11F9F0C}" type="slidenum">
              <a:rPr lang="sv-SE" smtClean="0"/>
              <a:t>‹#›</a:t>
            </a:fld>
            <a:endParaRPr lang="sv-SE"/>
          </a:p>
        </p:txBody>
      </p:sp>
    </p:spTree>
    <p:extLst>
      <p:ext uri="{BB962C8B-B14F-4D97-AF65-F5344CB8AC3E}">
        <p14:creationId xmlns:p14="http://schemas.microsoft.com/office/powerpoint/2010/main" val="181087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7" y="1518443"/>
            <a:ext cx="3932237" cy="1069975"/>
          </a:xfrm>
        </p:spPr>
        <p:txBody>
          <a:bodyPr anchor="b"/>
          <a:lstStyle>
            <a:lvl1pPr>
              <a:defRPr sz="3200"/>
            </a:lvl1pPr>
          </a:lstStyle>
          <a:p>
            <a:r>
              <a:rPr lang="sv-SE"/>
              <a:t>Klicka här för att ändra format</a:t>
            </a:r>
          </a:p>
        </p:txBody>
      </p:sp>
      <p:sp>
        <p:nvSpPr>
          <p:cNvPr id="3" name="Platshållare för innehåll 2"/>
          <p:cNvSpPr>
            <a:spLocks noGrp="1"/>
          </p:cNvSpPr>
          <p:nvPr>
            <p:ph idx="1"/>
          </p:nvPr>
        </p:nvSpPr>
        <p:spPr>
          <a:xfrm>
            <a:off x="5211323" y="1526381"/>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839788" y="2588418"/>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209509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1138579"/>
            <a:ext cx="3932237" cy="1600200"/>
          </a:xfrm>
        </p:spPr>
        <p:txBody>
          <a:bodyPr anchor="b"/>
          <a:lstStyle>
            <a:lvl1pPr>
              <a:defRPr sz="3200"/>
            </a:lvl1pPr>
          </a:lstStyle>
          <a:p>
            <a:r>
              <a:rPr lang="sv-SE"/>
              <a:t>Klicka här för att ändra format</a:t>
            </a:r>
          </a:p>
        </p:txBody>
      </p:sp>
      <p:sp>
        <p:nvSpPr>
          <p:cNvPr id="3" name="Platshållare för bild 2"/>
          <p:cNvSpPr>
            <a:spLocks noGrp="1"/>
          </p:cNvSpPr>
          <p:nvPr>
            <p:ph type="pic" idx="1"/>
          </p:nvPr>
        </p:nvSpPr>
        <p:spPr>
          <a:xfrm>
            <a:off x="5183188" y="1138580"/>
            <a:ext cx="6172200" cy="54117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Dra bilden till platshållaren eller klicka på ikonen för att lägga till den</a:t>
            </a:r>
          </a:p>
        </p:txBody>
      </p:sp>
      <p:sp>
        <p:nvSpPr>
          <p:cNvPr id="4" name="Platshållare för text 3"/>
          <p:cNvSpPr>
            <a:spLocks noGrp="1"/>
          </p:cNvSpPr>
          <p:nvPr>
            <p:ph type="body" sz="half" idx="2"/>
          </p:nvPr>
        </p:nvSpPr>
        <p:spPr>
          <a:xfrm>
            <a:off x="839788" y="2738779"/>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1459639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6091886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Palatino" pitchFamily="2" charset="77"/>
          <a:ea typeface="Palatino" pitchFamily="2" charset="77"/>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Palatino" pitchFamily="2" charset="77"/>
          <a:ea typeface="Palatino" pitchFamily="2" charset="77"/>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Palatino" pitchFamily="2" charset="77"/>
          <a:ea typeface="Palatino" pitchFamily="2" charset="77"/>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Palatino" pitchFamily="2" charset="77"/>
          <a:ea typeface="Palatino" pitchFamily="2" charset="77"/>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24.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hyperlink" Target="https://goo.gl/SQQwxt" TargetMode="External"/><Relationship Id="rId5" Type="http://schemas.openxmlformats.org/officeDocument/2006/relationships/image" Target="../media/image23.png"/><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s://goo.gl/SQQwxt" TargetMode="External"/><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2.tif"/><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png"/><Relationship Id="rId1" Type="http://schemas.openxmlformats.org/officeDocument/2006/relationships/slideLayout" Target="../slideLayouts/slideLayout10.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goo.gl/SQQwxt" TargetMode="External"/><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goo.gl/SQQwxt" TargetMode="External"/><Relationship Id="rId1" Type="http://schemas.openxmlformats.org/officeDocument/2006/relationships/slideLayout" Target="../slideLayouts/slideLayout1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1600" y="3240024"/>
            <a:ext cx="3200400" cy="3617976"/>
          </a:xfrm>
          <a:prstGeom prst="rect">
            <a:avLst/>
          </a:prstGeom>
        </p:spPr>
      </p:pic>
      <p:sp>
        <p:nvSpPr>
          <p:cNvPr id="2" name="Rubrik 1"/>
          <p:cNvSpPr>
            <a:spLocks noGrp="1"/>
          </p:cNvSpPr>
          <p:nvPr>
            <p:ph type="ctrTitle"/>
          </p:nvPr>
        </p:nvSpPr>
        <p:spPr>
          <a:xfrm>
            <a:off x="318052" y="1460290"/>
            <a:ext cx="11698357" cy="3088561"/>
          </a:xfrm>
        </p:spPr>
        <p:txBody>
          <a:bodyPr anchor="ctr">
            <a:normAutofit/>
          </a:bodyPr>
          <a:lstStyle/>
          <a:p>
            <a:r>
              <a:rPr lang="en-GB" sz="5400" dirty="0">
                <a:cs typeface="Calibri Light"/>
              </a:rPr>
              <a:t>Building and Evaluating Theories </a:t>
            </a:r>
            <a:br>
              <a:rPr lang="en-GB" sz="5400" dirty="0">
                <a:cs typeface="Calibri Light"/>
              </a:rPr>
            </a:br>
            <a:r>
              <a:rPr lang="en-GB" sz="5400" dirty="0">
                <a:cs typeface="Calibri Light"/>
              </a:rPr>
              <a:t>in Software Engineering </a:t>
            </a:r>
            <a:endParaRPr lang="en-GB" sz="4000" dirty="0">
              <a:solidFill>
                <a:schemeClr val="bg1">
                  <a:lumMod val="65000"/>
                </a:schemeClr>
              </a:solidFill>
            </a:endParaRPr>
          </a:p>
        </p:txBody>
      </p:sp>
      <p:sp>
        <p:nvSpPr>
          <p:cNvPr id="3" name="Underrubrik 2"/>
          <p:cNvSpPr>
            <a:spLocks noGrp="1"/>
          </p:cNvSpPr>
          <p:nvPr>
            <p:ph type="subTitle" idx="1"/>
          </p:nvPr>
        </p:nvSpPr>
        <p:spPr>
          <a:xfrm>
            <a:off x="707571" y="5511466"/>
            <a:ext cx="8763000" cy="1280088"/>
          </a:xfrm>
        </p:spPr>
        <p:txBody>
          <a:bodyPr vert="horz" lIns="91440" tIns="45720" rIns="91440" bIns="45720" rtlCol="0" anchor="t">
            <a:normAutofit fontScale="85000" lnSpcReduction="20000"/>
          </a:bodyPr>
          <a:lstStyle/>
          <a:p>
            <a:pPr algn="l"/>
            <a:r>
              <a:rPr lang="sv-SE" sz="2000" dirty="0">
                <a:solidFill>
                  <a:schemeClr val="bg2">
                    <a:lumMod val="50000"/>
                  </a:schemeClr>
                </a:solidFill>
              </a:rPr>
              <a:t>Blekinge </a:t>
            </a:r>
            <a:r>
              <a:rPr lang="sv-SE" sz="2000" dirty="0" err="1">
                <a:solidFill>
                  <a:schemeClr val="bg2">
                    <a:lumMod val="50000"/>
                  </a:schemeClr>
                </a:solidFill>
              </a:rPr>
              <a:t>Institute</a:t>
            </a:r>
            <a:r>
              <a:rPr lang="sv-SE" sz="2000" dirty="0">
                <a:solidFill>
                  <a:schemeClr val="bg2">
                    <a:lumMod val="50000"/>
                  </a:schemeClr>
                </a:solidFill>
              </a:rPr>
              <a:t> </a:t>
            </a:r>
            <a:r>
              <a:rPr lang="sv-SE" sz="2000" dirty="0" err="1">
                <a:solidFill>
                  <a:schemeClr val="bg2">
                    <a:lumMod val="50000"/>
                  </a:schemeClr>
                </a:solidFill>
              </a:rPr>
              <a:t>of</a:t>
            </a:r>
            <a:r>
              <a:rPr lang="sv-SE" sz="2000" dirty="0">
                <a:solidFill>
                  <a:schemeClr val="bg2">
                    <a:lumMod val="50000"/>
                  </a:schemeClr>
                </a:solidFill>
              </a:rPr>
              <a:t> </a:t>
            </a:r>
            <a:r>
              <a:rPr lang="sv-SE" sz="2000" dirty="0" err="1">
                <a:solidFill>
                  <a:schemeClr val="bg2">
                    <a:lumMod val="50000"/>
                  </a:schemeClr>
                </a:solidFill>
              </a:rPr>
              <a:t>Technology</a:t>
            </a:r>
            <a:r>
              <a:rPr lang="sv-SE" sz="2000" dirty="0">
                <a:solidFill>
                  <a:schemeClr val="bg2">
                    <a:lumMod val="50000"/>
                  </a:schemeClr>
                </a:solidFill>
              </a:rPr>
              <a:t>, Sweden</a:t>
            </a:r>
          </a:p>
          <a:p>
            <a:pPr algn="l"/>
            <a:r>
              <a:rPr lang="sv-SE" sz="2000" dirty="0" err="1">
                <a:solidFill>
                  <a:schemeClr val="bg2">
                    <a:lumMod val="50000"/>
                  </a:schemeClr>
                </a:solidFill>
              </a:rPr>
              <a:t>fortiss</a:t>
            </a:r>
            <a:r>
              <a:rPr lang="sv-SE" sz="2000" dirty="0">
                <a:solidFill>
                  <a:schemeClr val="bg2">
                    <a:lumMod val="50000"/>
                  </a:schemeClr>
                </a:solidFill>
              </a:rPr>
              <a:t> GmbH, </a:t>
            </a:r>
            <a:r>
              <a:rPr lang="sv-SE" sz="2000" dirty="0" err="1">
                <a:solidFill>
                  <a:schemeClr val="bg2">
                    <a:lumMod val="50000"/>
                  </a:schemeClr>
                </a:solidFill>
              </a:rPr>
              <a:t>Germany</a:t>
            </a:r>
            <a:endParaRPr lang="sv-SE" sz="2000" dirty="0">
              <a:solidFill>
                <a:schemeClr val="bg2">
                  <a:lumMod val="50000"/>
                </a:schemeClr>
              </a:solidFill>
            </a:endParaRPr>
          </a:p>
          <a:p>
            <a:pPr algn="l"/>
            <a:r>
              <a:rPr lang="sv-SE" sz="2000" dirty="0" err="1">
                <a:solidFill>
                  <a:schemeClr val="bg2">
                    <a:lumMod val="50000"/>
                  </a:schemeClr>
                </a:solidFill>
              </a:rPr>
              <a:t>www.mendezfe.org</a:t>
            </a:r>
            <a:endParaRPr lang="sv-SE" sz="2000" dirty="0">
              <a:solidFill>
                <a:schemeClr val="bg2">
                  <a:lumMod val="50000"/>
                </a:schemeClr>
              </a:solidFill>
            </a:endParaRPr>
          </a:p>
          <a:p>
            <a:pPr algn="l"/>
            <a:r>
              <a:rPr lang="sv-SE" sz="2000" dirty="0" err="1">
                <a:solidFill>
                  <a:schemeClr val="bg2">
                    <a:lumMod val="50000"/>
                  </a:schemeClr>
                </a:solidFill>
              </a:rPr>
              <a:t>mendezfe</a:t>
            </a:r>
            <a:endParaRPr lang="sv-SE" sz="2000" dirty="0">
              <a:solidFill>
                <a:schemeClr val="bg2">
                  <a:lumMod val="50000"/>
                </a:schemeClr>
              </a:solidFill>
            </a:endParaRPr>
          </a:p>
        </p:txBody>
      </p:sp>
      <p:pic>
        <p:nvPicPr>
          <p:cNvPr id="5" name="Picture 4">
            <a:extLst>
              <a:ext uri="{FF2B5EF4-FFF2-40B4-BE49-F238E27FC236}">
                <a16:creationId xmlns:a16="http://schemas.microsoft.com/office/drawing/2014/main" id="{1EF5D20E-1D46-0149-8933-AA819D60BAF9}"/>
              </a:ext>
            </a:extLst>
          </p:cNvPr>
          <p:cNvPicPr>
            <a:picLocks noChangeAspect="1"/>
          </p:cNvPicPr>
          <p:nvPr/>
        </p:nvPicPr>
        <p:blipFill>
          <a:blip r:embed="rId3">
            <a:duotone>
              <a:schemeClr val="bg2">
                <a:shade val="45000"/>
                <a:satMod val="135000"/>
              </a:schemeClr>
              <a:prstClr val="white"/>
            </a:duotone>
          </a:blip>
          <a:stretch>
            <a:fillRect/>
          </a:stretch>
        </p:blipFill>
        <p:spPr>
          <a:xfrm>
            <a:off x="498783" y="6148471"/>
            <a:ext cx="219674" cy="219674"/>
          </a:xfrm>
          <a:prstGeom prst="rect">
            <a:avLst/>
          </a:prstGeom>
        </p:spPr>
      </p:pic>
      <p:pic>
        <p:nvPicPr>
          <p:cNvPr id="8" name="Picture 7">
            <a:extLst>
              <a:ext uri="{FF2B5EF4-FFF2-40B4-BE49-F238E27FC236}">
                <a16:creationId xmlns:a16="http://schemas.microsoft.com/office/drawing/2014/main" id="{C24F13D0-1287-D64A-8CAD-43DA0C60B4F9}"/>
              </a:ext>
            </a:extLst>
          </p:cNvPr>
          <p:cNvPicPr>
            <a:picLocks noChangeAspect="1"/>
          </p:cNvPicPr>
          <p:nvPr/>
        </p:nvPicPr>
        <p:blipFill>
          <a:blip r:embed="rId4">
            <a:alphaModFix amt="70000"/>
          </a:blip>
          <a:stretch>
            <a:fillRect/>
          </a:stretch>
        </p:blipFill>
        <p:spPr>
          <a:xfrm>
            <a:off x="451862" y="5444204"/>
            <a:ext cx="313517" cy="313517"/>
          </a:xfrm>
          <a:prstGeom prst="rect">
            <a:avLst/>
          </a:prstGeom>
        </p:spPr>
      </p:pic>
      <p:pic>
        <p:nvPicPr>
          <p:cNvPr id="9" name="Picture 8">
            <a:extLst>
              <a:ext uri="{FF2B5EF4-FFF2-40B4-BE49-F238E27FC236}">
                <a16:creationId xmlns:a16="http://schemas.microsoft.com/office/drawing/2014/main" id="{012EC0A2-4D58-3047-80BE-D9A1FF3C2012}"/>
              </a:ext>
            </a:extLst>
          </p:cNvPr>
          <p:cNvPicPr>
            <a:picLocks noChangeAspect="1"/>
          </p:cNvPicPr>
          <p:nvPr/>
        </p:nvPicPr>
        <p:blipFill>
          <a:blip r:embed="rId4">
            <a:alphaModFix amt="70000"/>
          </a:blip>
          <a:stretch>
            <a:fillRect/>
          </a:stretch>
        </p:blipFill>
        <p:spPr>
          <a:xfrm>
            <a:off x="451862" y="5758753"/>
            <a:ext cx="313517" cy="313517"/>
          </a:xfrm>
          <a:prstGeom prst="rect">
            <a:avLst/>
          </a:prstGeom>
        </p:spPr>
      </p:pic>
      <p:pic>
        <p:nvPicPr>
          <p:cNvPr id="11" name="Picture 10">
            <a:extLst>
              <a:ext uri="{FF2B5EF4-FFF2-40B4-BE49-F238E27FC236}">
                <a16:creationId xmlns:a16="http://schemas.microsoft.com/office/drawing/2014/main" id="{A9970F4E-E517-B646-AA42-DAA60AD5B065}"/>
              </a:ext>
            </a:extLst>
          </p:cNvPr>
          <p:cNvPicPr>
            <a:picLocks noChangeAspect="1"/>
          </p:cNvPicPr>
          <p:nvPr/>
        </p:nvPicPr>
        <p:blipFill>
          <a:blip r:embed="rId5">
            <a:duotone>
              <a:schemeClr val="bg2">
                <a:shade val="45000"/>
                <a:satMod val="135000"/>
              </a:schemeClr>
              <a:prstClr val="white"/>
            </a:duotone>
          </a:blip>
          <a:stretch>
            <a:fillRect/>
          </a:stretch>
        </p:blipFill>
        <p:spPr>
          <a:xfrm>
            <a:off x="498783" y="6452550"/>
            <a:ext cx="219674" cy="219674"/>
          </a:xfrm>
          <a:prstGeom prst="rect">
            <a:avLst/>
          </a:prstGeom>
        </p:spPr>
      </p:pic>
      <p:sp>
        <p:nvSpPr>
          <p:cNvPr id="12" name="Rectangle 11">
            <a:extLst>
              <a:ext uri="{FF2B5EF4-FFF2-40B4-BE49-F238E27FC236}">
                <a16:creationId xmlns:a16="http://schemas.microsoft.com/office/drawing/2014/main" id="{8D28CD00-BFDC-5745-BEDC-D619C7D3DCA4}"/>
              </a:ext>
            </a:extLst>
          </p:cNvPr>
          <p:cNvSpPr/>
          <p:nvPr/>
        </p:nvSpPr>
        <p:spPr>
          <a:xfrm>
            <a:off x="419204" y="5040878"/>
            <a:ext cx="2363147" cy="461665"/>
          </a:xfrm>
          <a:prstGeom prst="rect">
            <a:avLst/>
          </a:prstGeom>
        </p:spPr>
        <p:txBody>
          <a:bodyPr wrap="none">
            <a:spAutoFit/>
          </a:bodyPr>
          <a:lstStyle/>
          <a:p>
            <a:r>
              <a:rPr lang="sv-SE" sz="2400" b="1" dirty="0">
                <a:latin typeface="Palatino" pitchFamily="2" charset="77"/>
                <a:ea typeface="Palatino" pitchFamily="2" charset="77"/>
                <a:cs typeface="Calibri"/>
              </a:rPr>
              <a:t>Daniel </a:t>
            </a:r>
            <a:r>
              <a:rPr lang="sv-SE" sz="2400" b="1" dirty="0" err="1">
                <a:latin typeface="Palatino" pitchFamily="2" charset="77"/>
                <a:ea typeface="Palatino" pitchFamily="2" charset="77"/>
                <a:cs typeface="Calibri"/>
              </a:rPr>
              <a:t>Méndez</a:t>
            </a:r>
            <a:endParaRPr lang="sv-SE" sz="2400" b="1" dirty="0">
              <a:latin typeface="Palatino" pitchFamily="2" charset="77"/>
              <a:ea typeface="Palatino" pitchFamily="2" charset="77"/>
              <a:cs typeface="Calibri"/>
            </a:endParaRPr>
          </a:p>
        </p:txBody>
      </p:sp>
    </p:spTree>
    <p:extLst>
      <p:ext uri="{BB962C8B-B14F-4D97-AF65-F5344CB8AC3E}">
        <p14:creationId xmlns:p14="http://schemas.microsoft.com/office/powerpoint/2010/main" val="18201235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916FC-D229-3349-832B-57DD331AA400}"/>
              </a:ext>
            </a:extLst>
          </p:cNvPr>
          <p:cNvSpPr>
            <a:spLocks noGrp="1"/>
          </p:cNvSpPr>
          <p:nvPr>
            <p:ph type="title"/>
          </p:nvPr>
        </p:nvSpPr>
        <p:spPr>
          <a:solidFill>
            <a:schemeClr val="bg1"/>
          </a:solidFill>
        </p:spPr>
        <p:txBody>
          <a:bodyPr>
            <a:noAutofit/>
          </a:bodyPr>
          <a:lstStyle/>
          <a:p>
            <a:r>
              <a:rPr lang="en-GB" sz="3600" dirty="0"/>
              <a:t>Scientific practices and research methods have changed over time, the role of empiricism* not</a:t>
            </a:r>
          </a:p>
        </p:txBody>
      </p:sp>
      <p:pic>
        <p:nvPicPr>
          <p:cNvPr id="4" name="Content Placeholder 3">
            <a:extLst>
              <a:ext uri="{FF2B5EF4-FFF2-40B4-BE49-F238E27FC236}">
                <a16:creationId xmlns:a16="http://schemas.microsoft.com/office/drawing/2014/main" id="{C9B2487F-98D3-CB4F-BD0C-EC7C46663F24}"/>
              </a:ext>
            </a:extLst>
          </p:cNvPr>
          <p:cNvPicPr>
            <a:picLocks noGrp="1" noChangeAspect="1"/>
          </p:cNvPicPr>
          <p:nvPr>
            <p:ph idx="1"/>
          </p:nvPr>
        </p:nvPicPr>
        <p:blipFill>
          <a:blip r:embed="rId2"/>
          <a:stretch>
            <a:fillRect/>
          </a:stretch>
        </p:blipFill>
        <p:spPr>
          <a:xfrm>
            <a:off x="6095999" y="2287076"/>
            <a:ext cx="5879691" cy="3829149"/>
          </a:xfrm>
          <a:prstGeom prst="rect">
            <a:avLst/>
          </a:prstGeom>
          <a:effectLst>
            <a:outerShdw blurRad="127000" dist="101600" dir="2700000" algn="tl" rotWithShape="0">
              <a:prstClr val="black">
                <a:alpha val="40000"/>
              </a:prstClr>
            </a:outerShdw>
          </a:effectLst>
        </p:spPr>
      </p:pic>
      <p:cxnSp>
        <p:nvCxnSpPr>
          <p:cNvPr id="5" name="Straight Connector 4">
            <a:extLst>
              <a:ext uri="{FF2B5EF4-FFF2-40B4-BE49-F238E27FC236}">
                <a16:creationId xmlns:a16="http://schemas.microsoft.com/office/drawing/2014/main" id="{DE33EB83-74A7-484A-82A1-9854D07F9123}"/>
              </a:ext>
            </a:extLst>
          </p:cNvPr>
          <p:cNvCxnSpPr/>
          <p:nvPr/>
        </p:nvCxnSpPr>
        <p:spPr>
          <a:xfrm>
            <a:off x="447401" y="2005734"/>
            <a:ext cx="11121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6753601-2F68-B543-B353-4E9E02336145}"/>
              </a:ext>
            </a:extLst>
          </p:cNvPr>
          <p:cNvSpPr/>
          <p:nvPr/>
        </p:nvSpPr>
        <p:spPr>
          <a:xfrm>
            <a:off x="864350" y="1866832"/>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318C44DD-CC14-7F48-8763-AB817565BDCB}"/>
              </a:ext>
            </a:extLst>
          </p:cNvPr>
          <p:cNvSpPr/>
          <p:nvPr/>
        </p:nvSpPr>
        <p:spPr>
          <a:xfrm>
            <a:off x="9862644" y="1879105"/>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34EDA6F-53E6-3046-8DE0-1AE8966E8B13}"/>
              </a:ext>
            </a:extLst>
          </p:cNvPr>
          <p:cNvSpPr/>
          <p:nvPr/>
        </p:nvSpPr>
        <p:spPr>
          <a:xfrm>
            <a:off x="9588579" y="1564521"/>
            <a:ext cx="825932" cy="369332"/>
          </a:xfrm>
          <a:prstGeom prst="rect">
            <a:avLst/>
          </a:prstGeom>
        </p:spPr>
        <p:txBody>
          <a:bodyPr wrap="none">
            <a:spAutoFit/>
          </a:bodyPr>
          <a:lstStyle/>
          <a:p>
            <a:r>
              <a:rPr lang="en-GB" dirty="0">
                <a:latin typeface="Palatino" pitchFamily="2" charset="77"/>
                <a:ea typeface="Palatino" pitchFamily="2" charset="77"/>
              </a:rPr>
              <a:t>Today</a:t>
            </a:r>
          </a:p>
        </p:txBody>
      </p:sp>
      <p:pic>
        <p:nvPicPr>
          <p:cNvPr id="9" name="Picture 8">
            <a:extLst>
              <a:ext uri="{FF2B5EF4-FFF2-40B4-BE49-F238E27FC236}">
                <a16:creationId xmlns:a16="http://schemas.microsoft.com/office/drawing/2014/main" id="{EE58D899-2273-6D4F-A4C3-4F181FB39DF2}"/>
              </a:ext>
            </a:extLst>
          </p:cNvPr>
          <p:cNvPicPr>
            <a:picLocks noChangeAspect="1"/>
          </p:cNvPicPr>
          <p:nvPr/>
        </p:nvPicPr>
        <p:blipFill>
          <a:blip r:embed="rId3"/>
          <a:stretch>
            <a:fillRect/>
          </a:stretch>
        </p:blipFill>
        <p:spPr>
          <a:xfrm>
            <a:off x="566279" y="2283537"/>
            <a:ext cx="4448173" cy="3752488"/>
          </a:xfrm>
          <a:prstGeom prst="rect">
            <a:avLst/>
          </a:prstGeom>
          <a:effectLst>
            <a:outerShdw blurRad="127000" dist="101600" dir="2700000" algn="tl" rotWithShape="0">
              <a:prstClr val="black">
                <a:alpha val="40000"/>
              </a:prstClr>
            </a:outerShdw>
          </a:effectLst>
        </p:spPr>
      </p:pic>
      <p:sp>
        <p:nvSpPr>
          <p:cNvPr id="10" name="TextBox 9">
            <a:extLst>
              <a:ext uri="{FF2B5EF4-FFF2-40B4-BE49-F238E27FC236}">
                <a16:creationId xmlns:a16="http://schemas.microsoft.com/office/drawing/2014/main" id="{0DFF4F30-DE7A-C045-919F-43A9DE75CA57}"/>
              </a:ext>
            </a:extLst>
          </p:cNvPr>
          <p:cNvSpPr txBox="1"/>
          <p:nvPr/>
        </p:nvSpPr>
        <p:spPr>
          <a:xfrm>
            <a:off x="447401" y="6492875"/>
            <a:ext cx="5334281" cy="369332"/>
          </a:xfrm>
          <a:prstGeom prst="rect">
            <a:avLst/>
          </a:prstGeom>
          <a:noFill/>
        </p:spPr>
        <p:txBody>
          <a:bodyPr wrap="none" rtlCol="0">
            <a:spAutoFit/>
          </a:bodyPr>
          <a:lstStyle/>
          <a:p>
            <a:r>
              <a:rPr lang="en-GB" dirty="0">
                <a:latin typeface="Palatino" pitchFamily="2" charset="77"/>
                <a:ea typeface="Palatino" pitchFamily="2" charset="77"/>
              </a:rPr>
              <a:t>* Gaining knowledge through sensory experiences</a:t>
            </a:r>
          </a:p>
        </p:txBody>
      </p:sp>
      <p:sp>
        <p:nvSpPr>
          <p:cNvPr id="11" name="Rectangle 10">
            <a:extLst>
              <a:ext uri="{FF2B5EF4-FFF2-40B4-BE49-F238E27FC236}">
                <a16:creationId xmlns:a16="http://schemas.microsoft.com/office/drawing/2014/main" id="{8E5F61E0-65A2-5E41-9194-4BA04BB36392}"/>
              </a:ext>
            </a:extLst>
          </p:cNvPr>
          <p:cNvSpPr/>
          <p:nvPr/>
        </p:nvSpPr>
        <p:spPr>
          <a:xfrm>
            <a:off x="447401" y="1555717"/>
            <a:ext cx="1316386" cy="369332"/>
          </a:xfrm>
          <a:prstGeom prst="rect">
            <a:avLst/>
          </a:prstGeom>
        </p:spPr>
        <p:txBody>
          <a:bodyPr wrap="none">
            <a:spAutoFit/>
          </a:bodyPr>
          <a:lstStyle/>
          <a:p>
            <a:r>
              <a:rPr lang="en-GB" dirty="0">
                <a:latin typeface="Palatino" pitchFamily="2" charset="77"/>
                <a:ea typeface="Palatino" pitchFamily="2" charset="77"/>
              </a:rPr>
              <a:t>384-322 BC</a:t>
            </a:r>
          </a:p>
        </p:txBody>
      </p:sp>
      <p:sp>
        <p:nvSpPr>
          <p:cNvPr id="12" name="Rectangle 11">
            <a:extLst>
              <a:ext uri="{FF2B5EF4-FFF2-40B4-BE49-F238E27FC236}">
                <a16:creationId xmlns:a16="http://schemas.microsoft.com/office/drawing/2014/main" id="{C4C25866-D246-0045-8596-17DB7B25A1CC}"/>
              </a:ext>
            </a:extLst>
          </p:cNvPr>
          <p:cNvSpPr/>
          <p:nvPr/>
        </p:nvSpPr>
        <p:spPr>
          <a:xfrm>
            <a:off x="566279" y="5789804"/>
            <a:ext cx="1412566" cy="246221"/>
          </a:xfrm>
          <a:prstGeom prst="rect">
            <a:avLst/>
          </a:prstGeom>
        </p:spPr>
        <p:txBody>
          <a:bodyPr wrap="none">
            <a:spAutoFit/>
          </a:bodyPr>
          <a:lstStyle/>
          <a:p>
            <a:r>
              <a:rPr lang="en-GB" sz="1000" dirty="0">
                <a:solidFill>
                  <a:schemeClr val="bg1"/>
                </a:solidFill>
                <a:latin typeface="Palatino" pitchFamily="2" charset="77"/>
                <a:ea typeface="Palatino" pitchFamily="2" charset="77"/>
              </a:rPr>
              <a:t>Le Petit Prince (1943)</a:t>
            </a:r>
          </a:p>
        </p:txBody>
      </p:sp>
      <p:sp>
        <p:nvSpPr>
          <p:cNvPr id="13" name="Rectangle 12">
            <a:extLst>
              <a:ext uri="{FF2B5EF4-FFF2-40B4-BE49-F238E27FC236}">
                <a16:creationId xmlns:a16="http://schemas.microsoft.com/office/drawing/2014/main" id="{11F98197-BF13-C14B-8EA0-164D7FB4FF53}"/>
              </a:ext>
            </a:extLst>
          </p:cNvPr>
          <p:cNvSpPr/>
          <p:nvPr/>
        </p:nvSpPr>
        <p:spPr>
          <a:xfrm>
            <a:off x="6076211" y="5825116"/>
            <a:ext cx="1484702" cy="246221"/>
          </a:xfrm>
          <a:prstGeom prst="rect">
            <a:avLst/>
          </a:prstGeom>
        </p:spPr>
        <p:txBody>
          <a:bodyPr wrap="none">
            <a:spAutoFit/>
          </a:bodyPr>
          <a:lstStyle/>
          <a:p>
            <a:r>
              <a:rPr lang="en-GB" sz="1000" dirty="0">
                <a:solidFill>
                  <a:schemeClr val="bg1"/>
                </a:solidFill>
                <a:latin typeface="Palatino" pitchFamily="2" charset="77"/>
                <a:ea typeface="Palatino" pitchFamily="2" charset="77"/>
              </a:rPr>
              <a:t>Large Hadron Collider</a:t>
            </a:r>
          </a:p>
        </p:txBody>
      </p:sp>
    </p:spTree>
    <p:extLst>
      <p:ext uri="{BB962C8B-B14F-4D97-AF65-F5344CB8AC3E}">
        <p14:creationId xmlns:p14="http://schemas.microsoft.com/office/powerpoint/2010/main" val="1027772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4CD1E-9975-C64A-BE7A-9CB0F760D4C3}"/>
              </a:ext>
            </a:extLst>
          </p:cNvPr>
          <p:cNvSpPr>
            <a:spLocks noGrp="1"/>
          </p:cNvSpPr>
          <p:nvPr>
            <p:ph type="title"/>
          </p:nvPr>
        </p:nvSpPr>
        <p:spPr/>
        <p:txBody>
          <a:bodyPr/>
          <a:lstStyle/>
          <a:p>
            <a:r>
              <a:rPr lang="en-GB" dirty="0"/>
              <a:t>Scientific knowledge and practice</a:t>
            </a:r>
          </a:p>
        </p:txBody>
      </p:sp>
      <p:sp>
        <p:nvSpPr>
          <p:cNvPr id="3" name="Content Placeholder 2">
            <a:extLst>
              <a:ext uri="{FF2B5EF4-FFF2-40B4-BE49-F238E27FC236}">
                <a16:creationId xmlns:a16="http://schemas.microsoft.com/office/drawing/2014/main" id="{A2DC09AE-85D7-D94F-9B59-F1472B7C2CAC}"/>
              </a:ext>
            </a:extLst>
          </p:cNvPr>
          <p:cNvSpPr>
            <a:spLocks noGrp="1"/>
          </p:cNvSpPr>
          <p:nvPr>
            <p:ph idx="1"/>
          </p:nvPr>
        </p:nvSpPr>
        <p:spPr>
          <a:xfrm>
            <a:off x="838200" y="2688221"/>
            <a:ext cx="11072146" cy="3918030"/>
          </a:xfrm>
        </p:spPr>
        <p:txBody>
          <a:bodyPr>
            <a:normAutofit fontScale="85000" lnSpcReduction="10000"/>
          </a:bodyPr>
          <a:lstStyle/>
          <a:p>
            <a:pPr marL="0" indent="0">
              <a:lnSpc>
                <a:spcPct val="120000"/>
              </a:lnSpc>
              <a:buNone/>
            </a:pPr>
            <a:r>
              <a:rPr lang="en-GB" sz="3300" b="1" dirty="0"/>
              <a:t>Necessary postulates for scientific practice:</a:t>
            </a:r>
          </a:p>
          <a:p>
            <a:pPr>
              <a:lnSpc>
                <a:spcPct val="120000"/>
              </a:lnSpc>
            </a:pPr>
            <a:r>
              <a:rPr lang="en-GB" dirty="0"/>
              <a:t>There are certain rules, principles, and norms for scientific practices</a:t>
            </a:r>
          </a:p>
          <a:p>
            <a:pPr lvl="1">
              <a:lnSpc>
                <a:spcPct val="120000"/>
              </a:lnSpc>
            </a:pPr>
            <a:r>
              <a:rPr lang="en-GB" dirty="0"/>
              <a:t>Rationalism: Reasoning by argument / logical inference / mathematical proof</a:t>
            </a:r>
          </a:p>
          <a:p>
            <a:pPr lvl="1">
              <a:lnSpc>
                <a:spcPct val="120000"/>
              </a:lnSpc>
            </a:pPr>
            <a:r>
              <a:rPr lang="en-GB" dirty="0"/>
              <a:t>Empiricism: Reasoning by sensory experiences (case studies, experiments,…)</a:t>
            </a:r>
          </a:p>
          <a:p>
            <a:pPr>
              <a:lnSpc>
                <a:spcPct val="120000"/>
              </a:lnSpc>
            </a:pPr>
            <a:r>
              <a:rPr lang="en-GB" dirty="0"/>
              <a:t>There is nothing absolute about truth</a:t>
            </a:r>
          </a:p>
          <a:p>
            <a:pPr>
              <a:lnSpc>
                <a:spcPct val="120000"/>
              </a:lnSpc>
            </a:pPr>
            <a:r>
              <a:rPr lang="en-GB" dirty="0"/>
              <a:t>There is a scientific community to judge about the quality of empirical studies</a:t>
            </a:r>
          </a:p>
          <a:p>
            <a:pPr>
              <a:lnSpc>
                <a:spcPct val="120000"/>
              </a:lnSpc>
            </a:pPr>
            <a:r>
              <a:rPr lang="en-GB" dirty="0"/>
              <a:t>Although empirical observations may be faulty, it is possible (in the long run) to make reliable observations and to falsify incorrect statements about reality</a:t>
            </a:r>
          </a:p>
        </p:txBody>
      </p:sp>
      <p:sp>
        <p:nvSpPr>
          <p:cNvPr id="6" name="Rectangle 5">
            <a:extLst>
              <a:ext uri="{FF2B5EF4-FFF2-40B4-BE49-F238E27FC236}">
                <a16:creationId xmlns:a16="http://schemas.microsoft.com/office/drawing/2014/main" id="{0973D5CB-96C0-B44C-B0A8-5E9451415EC0}"/>
              </a:ext>
            </a:extLst>
          </p:cNvPr>
          <p:cNvSpPr/>
          <p:nvPr/>
        </p:nvSpPr>
        <p:spPr>
          <a:xfrm>
            <a:off x="1114476" y="1533646"/>
            <a:ext cx="10896601" cy="1077218"/>
          </a:xfrm>
          <a:prstGeom prst="rect">
            <a:avLst/>
          </a:prstGeom>
        </p:spPr>
        <p:txBody>
          <a:bodyPr wrap="square">
            <a:spAutoFit/>
          </a:bodyPr>
          <a:lstStyle/>
          <a:p>
            <a:r>
              <a:rPr lang="en-GB" sz="3200" dirty="0">
                <a:latin typeface="Palatino" pitchFamily="2" charset="77"/>
                <a:ea typeface="Palatino" pitchFamily="2" charset="77"/>
              </a:rPr>
              <a:t>Scientific knowledge is the portrait of </a:t>
            </a:r>
            <a:br>
              <a:rPr lang="en-GB" sz="3200" dirty="0">
                <a:latin typeface="Palatino" pitchFamily="2" charset="77"/>
                <a:ea typeface="Palatino" pitchFamily="2" charset="77"/>
              </a:rPr>
            </a:br>
            <a:r>
              <a:rPr lang="en-GB" sz="3200" dirty="0">
                <a:latin typeface="Palatino" pitchFamily="2" charset="77"/>
                <a:ea typeface="Palatino" pitchFamily="2" charset="77"/>
              </a:rPr>
              <a:t>our understanding of reality (via scientific theories).</a:t>
            </a:r>
          </a:p>
        </p:txBody>
      </p:sp>
      <p:cxnSp>
        <p:nvCxnSpPr>
          <p:cNvPr id="9" name="Straight Connector 8">
            <a:extLst>
              <a:ext uri="{FF2B5EF4-FFF2-40B4-BE49-F238E27FC236}">
                <a16:creationId xmlns:a16="http://schemas.microsoft.com/office/drawing/2014/main" id="{37974836-A7D4-7B4E-ABA9-715DF5E33469}"/>
              </a:ext>
            </a:extLst>
          </p:cNvPr>
          <p:cNvCxnSpPr>
            <a:cxnSpLocks/>
          </p:cNvCxnSpPr>
          <p:nvPr/>
        </p:nvCxnSpPr>
        <p:spPr>
          <a:xfrm>
            <a:off x="1060047" y="1620393"/>
            <a:ext cx="0" cy="820042"/>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8467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0D47-A1B3-2C4C-9F03-54DCD7F2896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CC2E35B-09B8-D943-B939-5531C8DCAB6C}"/>
              </a:ext>
            </a:extLst>
          </p:cNvPr>
          <p:cNvSpPr>
            <a:spLocks noGrp="1"/>
          </p:cNvSpPr>
          <p:nvPr>
            <p:ph idx="1"/>
          </p:nvPr>
        </p:nvSpPr>
        <p:spPr/>
        <p:txBody>
          <a:bodyPr anchor="ctr">
            <a:normAutofit/>
          </a:bodyPr>
          <a:lstStyle/>
          <a:p>
            <a:pPr marL="0" indent="0" algn="ctr">
              <a:buNone/>
            </a:pPr>
            <a:r>
              <a:rPr lang="en-GB" sz="5400" dirty="0"/>
              <a:t>But what is a Scientific Theory?</a:t>
            </a:r>
          </a:p>
          <a:p>
            <a:pPr marL="0" indent="0" algn="ctr">
              <a:buNone/>
            </a:pPr>
            <a:r>
              <a:rPr lang="en-GB" dirty="0">
                <a:solidFill>
                  <a:schemeClr val="bg1">
                    <a:lumMod val="50000"/>
                  </a:schemeClr>
                </a:solidFill>
              </a:rPr>
              <a:t>-- What do you think? --</a:t>
            </a:r>
          </a:p>
        </p:txBody>
      </p:sp>
    </p:spTree>
    <p:extLst>
      <p:ext uri="{BB962C8B-B14F-4D97-AF65-F5344CB8AC3E}">
        <p14:creationId xmlns:p14="http://schemas.microsoft.com/office/powerpoint/2010/main" val="30581011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BF5B-FDE7-5244-B9D6-EB07DDDACFE3}"/>
              </a:ext>
            </a:extLst>
          </p:cNvPr>
          <p:cNvSpPr>
            <a:spLocks noGrp="1"/>
          </p:cNvSpPr>
          <p:nvPr>
            <p:ph type="title"/>
          </p:nvPr>
        </p:nvSpPr>
        <p:spPr/>
        <p:txBody>
          <a:bodyPr/>
          <a:lstStyle/>
          <a:p>
            <a:r>
              <a:rPr lang="en-GB" dirty="0"/>
              <a:t>Theories (generally speaking)</a:t>
            </a:r>
          </a:p>
        </p:txBody>
      </p:sp>
      <p:sp>
        <p:nvSpPr>
          <p:cNvPr id="3" name="Content Placeholder 2">
            <a:extLst>
              <a:ext uri="{FF2B5EF4-FFF2-40B4-BE49-F238E27FC236}">
                <a16:creationId xmlns:a16="http://schemas.microsoft.com/office/drawing/2014/main" id="{D35E4A5A-5D5D-184C-A302-714BA77E1DC3}"/>
              </a:ext>
            </a:extLst>
          </p:cNvPr>
          <p:cNvSpPr>
            <a:spLocks noGrp="1"/>
          </p:cNvSpPr>
          <p:nvPr>
            <p:ph idx="1"/>
          </p:nvPr>
        </p:nvSpPr>
        <p:spPr>
          <a:xfrm>
            <a:off x="838199" y="2935705"/>
            <a:ext cx="10515600" cy="1876927"/>
          </a:xfrm>
        </p:spPr>
        <p:txBody>
          <a:bodyPr>
            <a:normAutofit fontScale="77500" lnSpcReduction="20000"/>
          </a:bodyPr>
          <a:lstStyle/>
          <a:p>
            <a:pPr marL="0" indent="0">
              <a:buNone/>
            </a:pPr>
            <a:r>
              <a:rPr lang="en-GB" dirty="0"/>
              <a:t>Examples (following this general notion of theory):</a:t>
            </a:r>
          </a:p>
          <a:p>
            <a:r>
              <a:rPr lang="en-GB" dirty="0"/>
              <a:t>“Vaccinations lead to autism”</a:t>
            </a:r>
          </a:p>
          <a:p>
            <a:r>
              <a:rPr lang="en-GB" dirty="0"/>
              <a:t>“Global warming is a hoax by ecologists to harm the industry”</a:t>
            </a:r>
          </a:p>
          <a:p>
            <a:r>
              <a:rPr lang="en-GB" dirty="0"/>
              <a:t>“Earth is flat”</a:t>
            </a:r>
          </a:p>
          <a:p>
            <a:r>
              <a:rPr lang="en-GB" dirty="0"/>
              <a:t>…</a:t>
            </a:r>
          </a:p>
          <a:p>
            <a:endParaRPr lang="en-GB" dirty="0"/>
          </a:p>
        </p:txBody>
      </p:sp>
      <p:sp>
        <p:nvSpPr>
          <p:cNvPr id="5" name="Rectangle 4">
            <a:extLst>
              <a:ext uri="{FF2B5EF4-FFF2-40B4-BE49-F238E27FC236}">
                <a16:creationId xmlns:a16="http://schemas.microsoft.com/office/drawing/2014/main" id="{77DDFF4B-0BC7-1B44-9C64-13FCE67AD183}"/>
              </a:ext>
            </a:extLst>
          </p:cNvPr>
          <p:cNvSpPr/>
          <p:nvPr/>
        </p:nvSpPr>
        <p:spPr>
          <a:xfrm>
            <a:off x="946483" y="2023690"/>
            <a:ext cx="10299033" cy="461665"/>
          </a:xfrm>
          <a:prstGeom prst="rect">
            <a:avLst/>
          </a:prstGeom>
        </p:spPr>
        <p:txBody>
          <a:bodyPr wrap="square">
            <a:spAutoFit/>
          </a:bodyPr>
          <a:lstStyle/>
          <a:p>
            <a:r>
              <a:rPr lang="en-GB" sz="2400" b="1" dirty="0">
                <a:solidFill>
                  <a:srgbClr val="000000"/>
                </a:solidFill>
                <a:latin typeface="Palatino" pitchFamily="2" charset="77"/>
                <a:ea typeface="Palatino" pitchFamily="2" charset="77"/>
                <a:cs typeface="Gill Sans" panose="020B0502020104020203" pitchFamily="34" charset="-79"/>
              </a:rPr>
              <a:t>A theory</a:t>
            </a:r>
            <a:r>
              <a:rPr lang="en-GB" sz="2400" dirty="0">
                <a:solidFill>
                  <a:srgbClr val="000000"/>
                </a:solidFill>
                <a:latin typeface="Palatino" pitchFamily="2" charset="77"/>
                <a:ea typeface="Palatino" pitchFamily="2" charset="77"/>
                <a:cs typeface="Gill Sans" panose="020B0502020104020203" pitchFamily="34" charset="-79"/>
              </a:rPr>
              <a:t> is a belief that there is a pattern in phenomena.</a:t>
            </a:r>
          </a:p>
        </p:txBody>
      </p:sp>
      <p:cxnSp>
        <p:nvCxnSpPr>
          <p:cNvPr id="6" name="Straight Connector 5">
            <a:extLst>
              <a:ext uri="{FF2B5EF4-FFF2-40B4-BE49-F238E27FC236}">
                <a16:creationId xmlns:a16="http://schemas.microsoft.com/office/drawing/2014/main" id="{530D1680-7AB3-C044-8C9A-B0A8B3DB39B1}"/>
              </a:ext>
            </a:extLst>
          </p:cNvPr>
          <p:cNvCxnSpPr>
            <a:cxnSpLocks/>
          </p:cNvCxnSpPr>
          <p:nvPr/>
        </p:nvCxnSpPr>
        <p:spPr>
          <a:xfrm>
            <a:off x="914397" y="1968901"/>
            <a:ext cx="0" cy="46148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E2CB2D2-A0A1-8042-B4A9-092D79E37275}"/>
              </a:ext>
            </a:extLst>
          </p:cNvPr>
          <p:cNvSpPr/>
          <p:nvPr/>
        </p:nvSpPr>
        <p:spPr>
          <a:xfrm>
            <a:off x="838199" y="5032149"/>
            <a:ext cx="4339391" cy="430887"/>
          </a:xfrm>
          <a:prstGeom prst="rect">
            <a:avLst/>
          </a:prstGeom>
        </p:spPr>
        <p:txBody>
          <a:bodyPr wrap="square">
            <a:spAutoFit/>
          </a:bodyPr>
          <a:lstStyle/>
          <a:p>
            <a:r>
              <a:rPr lang="en-GB" sz="2200" dirty="0">
                <a:solidFill>
                  <a:srgbClr val="000000"/>
                </a:solidFill>
                <a:latin typeface="Palatino" pitchFamily="2" charset="77"/>
                <a:ea typeface="Palatino" pitchFamily="2" charset="77"/>
                <a:cs typeface="Gill Sans" panose="020B0502020104020203" pitchFamily="34" charset="-79"/>
              </a:rPr>
              <a:t>Are these theories scientific?</a:t>
            </a:r>
          </a:p>
        </p:txBody>
      </p:sp>
      <p:sp>
        <p:nvSpPr>
          <p:cNvPr id="10" name="Rectangle 9">
            <a:extLst>
              <a:ext uri="{FF2B5EF4-FFF2-40B4-BE49-F238E27FC236}">
                <a16:creationId xmlns:a16="http://schemas.microsoft.com/office/drawing/2014/main" id="{01C246F5-4CCB-CA42-BA41-95B27FFB53DF}"/>
              </a:ext>
            </a:extLst>
          </p:cNvPr>
          <p:cNvSpPr/>
          <p:nvPr/>
        </p:nvSpPr>
        <p:spPr>
          <a:xfrm>
            <a:off x="838199" y="5500117"/>
            <a:ext cx="10180900" cy="769441"/>
          </a:xfrm>
          <a:prstGeom prst="rect">
            <a:avLst/>
          </a:prstGeom>
        </p:spPr>
        <p:txBody>
          <a:bodyPr wrap="square">
            <a:spAutoFit/>
          </a:bodyPr>
          <a:lstStyle/>
          <a:p>
            <a:r>
              <a:rPr lang="en-GB" sz="2200" dirty="0">
                <a:solidFill>
                  <a:schemeClr val="accent2"/>
                </a:solidFill>
                <a:latin typeface="Palatino" pitchFamily="2" charset="77"/>
                <a:ea typeface="Palatino" pitchFamily="2" charset="77"/>
              </a:rPr>
              <a:t>No: Speculations based on imagination, hopes and fears, and resulting in opinions that often cannot be refuted (i.e. logical fallacies)</a:t>
            </a:r>
          </a:p>
        </p:txBody>
      </p:sp>
    </p:spTree>
    <p:extLst>
      <p:ext uri="{BB962C8B-B14F-4D97-AF65-F5344CB8AC3E}">
        <p14:creationId xmlns:p14="http://schemas.microsoft.com/office/powerpoint/2010/main" val="236873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BBF5B-FDE7-5244-B9D6-EB07DDDACFE3}"/>
              </a:ext>
            </a:extLst>
          </p:cNvPr>
          <p:cNvSpPr>
            <a:spLocks noGrp="1"/>
          </p:cNvSpPr>
          <p:nvPr>
            <p:ph type="title"/>
          </p:nvPr>
        </p:nvSpPr>
        <p:spPr/>
        <p:txBody>
          <a:bodyPr/>
          <a:lstStyle/>
          <a:p>
            <a:r>
              <a:rPr lang="en-GB" dirty="0"/>
              <a:t>Scientific Theories</a:t>
            </a:r>
          </a:p>
        </p:txBody>
      </p:sp>
      <p:sp>
        <p:nvSpPr>
          <p:cNvPr id="3" name="Content Placeholder 2">
            <a:extLst>
              <a:ext uri="{FF2B5EF4-FFF2-40B4-BE49-F238E27FC236}">
                <a16:creationId xmlns:a16="http://schemas.microsoft.com/office/drawing/2014/main" id="{D35E4A5A-5D5D-184C-A302-714BA77E1DC3}"/>
              </a:ext>
            </a:extLst>
          </p:cNvPr>
          <p:cNvSpPr>
            <a:spLocks noGrp="1"/>
          </p:cNvSpPr>
          <p:nvPr>
            <p:ph idx="1"/>
          </p:nvPr>
        </p:nvSpPr>
        <p:spPr>
          <a:xfrm>
            <a:off x="838200" y="3789947"/>
            <a:ext cx="10515600" cy="2815390"/>
          </a:xfrm>
        </p:spPr>
        <p:txBody>
          <a:bodyPr>
            <a:normAutofit/>
          </a:bodyPr>
          <a:lstStyle/>
          <a:p>
            <a:pPr marL="0" indent="0">
              <a:buNone/>
            </a:pPr>
            <a:r>
              <a:rPr lang="en-GB" sz="1800" b="1" dirty="0"/>
              <a:t>1. Tests</a:t>
            </a:r>
            <a:endParaRPr lang="en-GB" sz="1800" dirty="0"/>
          </a:p>
          <a:p>
            <a:r>
              <a:rPr lang="en-GB" sz="1800" dirty="0"/>
              <a:t>Experiments, simulations, …</a:t>
            </a:r>
          </a:p>
          <a:p>
            <a:r>
              <a:rPr lang="en-GB" sz="1800" dirty="0"/>
              <a:t>Replications </a:t>
            </a:r>
            <a:br>
              <a:rPr lang="en-GB" sz="1800" dirty="0"/>
            </a:br>
            <a:endParaRPr lang="en-GB" sz="1800" dirty="0"/>
          </a:p>
          <a:p>
            <a:pPr marL="0" indent="0">
              <a:buNone/>
            </a:pPr>
            <a:r>
              <a:rPr lang="en-GB" sz="1800" b="1" dirty="0"/>
              <a:t>2. Criticism</a:t>
            </a:r>
            <a:endParaRPr lang="en-GB" sz="1800" dirty="0"/>
          </a:p>
          <a:p>
            <a:r>
              <a:rPr lang="en-GB" sz="1800" dirty="0"/>
              <a:t>Peer reviews / acceptance in the community</a:t>
            </a:r>
          </a:p>
          <a:p>
            <a:r>
              <a:rPr lang="en-GB" sz="1800" dirty="0"/>
              <a:t>Corroborations / extensions with further theories</a:t>
            </a:r>
          </a:p>
        </p:txBody>
      </p:sp>
      <p:sp>
        <p:nvSpPr>
          <p:cNvPr id="5" name="Rectangle 4">
            <a:extLst>
              <a:ext uri="{FF2B5EF4-FFF2-40B4-BE49-F238E27FC236}">
                <a16:creationId xmlns:a16="http://schemas.microsoft.com/office/drawing/2014/main" id="{77DDFF4B-0BC7-1B44-9C64-13FCE67AD183}"/>
              </a:ext>
            </a:extLst>
          </p:cNvPr>
          <p:cNvSpPr/>
          <p:nvPr/>
        </p:nvSpPr>
        <p:spPr>
          <a:xfrm>
            <a:off x="946484" y="1795089"/>
            <a:ext cx="10299032" cy="1938992"/>
          </a:xfrm>
          <a:prstGeom prst="rect">
            <a:avLst/>
          </a:prstGeom>
        </p:spPr>
        <p:txBody>
          <a:bodyPr wrap="square">
            <a:spAutoFit/>
          </a:bodyPr>
          <a:lstStyle/>
          <a:p>
            <a:r>
              <a:rPr lang="en-GB" sz="2400" b="1" dirty="0">
                <a:solidFill>
                  <a:srgbClr val="000000"/>
                </a:solidFill>
                <a:latin typeface="Palatino" pitchFamily="2" charset="77"/>
                <a:ea typeface="Palatino" pitchFamily="2" charset="77"/>
                <a:cs typeface="Gill Sans" panose="020B0502020104020203" pitchFamily="34" charset="-79"/>
              </a:rPr>
              <a:t>A scientific theory</a:t>
            </a:r>
            <a:r>
              <a:rPr lang="en-GB" sz="2400" dirty="0">
                <a:solidFill>
                  <a:srgbClr val="000000"/>
                </a:solidFill>
                <a:latin typeface="Palatino" pitchFamily="2" charset="77"/>
                <a:ea typeface="Palatino" pitchFamily="2" charset="77"/>
                <a:cs typeface="Gill Sans" panose="020B0502020104020203" pitchFamily="34" charset="-79"/>
              </a:rPr>
              <a:t> is a belief that there is a pattern in phenomena while having survived</a:t>
            </a:r>
          </a:p>
          <a:p>
            <a:pPr marL="514350" indent="-514350">
              <a:buFont typeface="+mj-lt"/>
              <a:buAutoNum type="arabicPeriod"/>
            </a:pPr>
            <a:r>
              <a:rPr lang="en-GB" sz="2400" dirty="0">
                <a:solidFill>
                  <a:srgbClr val="000000"/>
                </a:solidFill>
                <a:latin typeface="Palatino" pitchFamily="2" charset="77"/>
                <a:ea typeface="Palatino" pitchFamily="2" charset="77"/>
                <a:cs typeface="Gill Sans" panose="020B0502020104020203" pitchFamily="34" charset="-79"/>
              </a:rPr>
              <a:t>tests against sensory experiences</a:t>
            </a:r>
          </a:p>
          <a:p>
            <a:pPr marL="514350" indent="-514350">
              <a:buFont typeface="+mj-lt"/>
              <a:buAutoNum type="arabicPeriod"/>
            </a:pPr>
            <a:r>
              <a:rPr lang="en-GB" sz="2400" dirty="0">
                <a:solidFill>
                  <a:srgbClr val="000000"/>
                </a:solidFill>
                <a:latin typeface="Palatino" pitchFamily="2" charset="77"/>
                <a:ea typeface="Palatino" pitchFamily="2" charset="77"/>
                <a:cs typeface="Gill Sans" panose="020B0502020104020203" pitchFamily="34" charset="-79"/>
              </a:rPr>
              <a:t>criticism by critical peers</a:t>
            </a:r>
          </a:p>
          <a:p>
            <a:endParaRPr lang="en-GB" sz="2400" dirty="0">
              <a:solidFill>
                <a:srgbClr val="000000"/>
              </a:solidFill>
              <a:latin typeface="Palatino" pitchFamily="2" charset="77"/>
              <a:ea typeface="Palatino" pitchFamily="2" charset="77"/>
              <a:cs typeface="Gill Sans" panose="020B0502020104020203" pitchFamily="34" charset="-79"/>
            </a:endParaRPr>
          </a:p>
        </p:txBody>
      </p:sp>
      <p:cxnSp>
        <p:nvCxnSpPr>
          <p:cNvPr id="6" name="Straight Connector 5">
            <a:extLst>
              <a:ext uri="{FF2B5EF4-FFF2-40B4-BE49-F238E27FC236}">
                <a16:creationId xmlns:a16="http://schemas.microsoft.com/office/drawing/2014/main" id="{530D1680-7AB3-C044-8C9A-B0A8B3DB39B1}"/>
              </a:ext>
            </a:extLst>
          </p:cNvPr>
          <p:cNvCxnSpPr>
            <a:cxnSpLocks/>
          </p:cNvCxnSpPr>
          <p:nvPr/>
        </p:nvCxnSpPr>
        <p:spPr>
          <a:xfrm>
            <a:off x="914397" y="1860615"/>
            <a:ext cx="0" cy="1339785"/>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9" name="Folded Corner 8">
            <a:extLst>
              <a:ext uri="{FF2B5EF4-FFF2-40B4-BE49-F238E27FC236}">
                <a16:creationId xmlns:a16="http://schemas.microsoft.com/office/drawing/2014/main" id="{11DAC54A-1A39-DE48-8BFD-06AF12242A1C}"/>
              </a:ext>
            </a:extLst>
          </p:cNvPr>
          <p:cNvSpPr/>
          <p:nvPr/>
        </p:nvSpPr>
        <p:spPr>
          <a:xfrm>
            <a:off x="7877537" y="2190005"/>
            <a:ext cx="3761469" cy="1697143"/>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latin typeface="Palatino" pitchFamily="2" charset="77"/>
                <a:ea typeface="Palatino" pitchFamily="2" charset="77"/>
              </a:rPr>
              <a:t>Note: </a:t>
            </a:r>
            <a:r>
              <a:rPr lang="en-IE" dirty="0">
                <a:latin typeface="Palatino" pitchFamily="2" charset="77"/>
                <a:ea typeface="Palatino" pitchFamily="2" charset="77"/>
              </a:rPr>
              <a:t>Addresses so-called </a:t>
            </a:r>
            <a:r>
              <a:rPr lang="en-IE" b="1" dirty="0">
                <a:latin typeface="Palatino" pitchFamily="2" charset="77"/>
                <a:ea typeface="Palatino" pitchFamily="2" charset="77"/>
              </a:rPr>
              <a:t>Demarcation Problem </a:t>
            </a:r>
            <a:r>
              <a:rPr lang="en-IE" dirty="0">
                <a:latin typeface="Palatino" pitchFamily="2" charset="77"/>
                <a:ea typeface="Palatino" pitchFamily="2" charset="77"/>
              </a:rPr>
              <a:t>to distinguish science from non-science (as per introduction by K. Popper)</a:t>
            </a:r>
          </a:p>
        </p:txBody>
      </p:sp>
      <p:grpSp>
        <p:nvGrpSpPr>
          <p:cNvPr id="14" name="Group 13">
            <a:extLst>
              <a:ext uri="{FF2B5EF4-FFF2-40B4-BE49-F238E27FC236}">
                <a16:creationId xmlns:a16="http://schemas.microsoft.com/office/drawing/2014/main" id="{AEEFEC39-9C5E-7D46-8C81-256502B0905B}"/>
              </a:ext>
            </a:extLst>
          </p:cNvPr>
          <p:cNvGrpSpPr/>
          <p:nvPr/>
        </p:nvGrpSpPr>
        <p:grpSpPr>
          <a:xfrm>
            <a:off x="0" y="3636880"/>
            <a:ext cx="10869386" cy="1456295"/>
            <a:chOff x="0" y="3636880"/>
            <a:chExt cx="10869386" cy="1456295"/>
          </a:xfrm>
        </p:grpSpPr>
        <p:sp>
          <p:nvSpPr>
            <p:cNvPr id="4" name="Oval 3">
              <a:extLst>
                <a:ext uri="{FF2B5EF4-FFF2-40B4-BE49-F238E27FC236}">
                  <a16:creationId xmlns:a16="http://schemas.microsoft.com/office/drawing/2014/main" id="{458A6C9A-6B2C-7647-A7CD-4D500CBEBDD7}"/>
                </a:ext>
              </a:extLst>
            </p:cNvPr>
            <p:cNvSpPr/>
            <p:nvPr/>
          </p:nvSpPr>
          <p:spPr>
            <a:xfrm>
              <a:off x="0" y="3636880"/>
              <a:ext cx="4415246" cy="1373496"/>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E9050316-0CFB-A945-84CC-DE9577E0D22E}"/>
                </a:ext>
              </a:extLst>
            </p:cNvPr>
            <p:cNvSpPr/>
            <p:nvPr/>
          </p:nvSpPr>
          <p:spPr>
            <a:xfrm>
              <a:off x="4773386" y="4631510"/>
              <a:ext cx="6096000" cy="461665"/>
            </a:xfrm>
            <a:prstGeom prst="rect">
              <a:avLst/>
            </a:prstGeom>
          </p:spPr>
          <p:txBody>
            <a:bodyPr>
              <a:spAutoFit/>
            </a:bodyPr>
            <a:lstStyle/>
            <a:p>
              <a:r>
                <a:rPr lang="en-GB" sz="2400" dirty="0">
                  <a:solidFill>
                    <a:srgbClr val="000000"/>
                  </a:solidFill>
                  <a:latin typeface="Palatino" pitchFamily="2" charset="77"/>
                  <a:ea typeface="Palatino" pitchFamily="2" charset="77"/>
                  <a:cs typeface="Gill Sans" panose="020B0502020104020203" pitchFamily="34" charset="-79"/>
                </a:rPr>
                <a:t>In scope of empirical research methods</a:t>
              </a:r>
            </a:p>
          </p:txBody>
        </p:sp>
        <p:cxnSp>
          <p:nvCxnSpPr>
            <p:cNvPr id="11" name="Straight Connector 10">
              <a:extLst>
                <a:ext uri="{FF2B5EF4-FFF2-40B4-BE49-F238E27FC236}">
                  <a16:creationId xmlns:a16="http://schemas.microsoft.com/office/drawing/2014/main" id="{B210B01F-AF11-154F-99A8-43598A3F8316}"/>
                </a:ext>
              </a:extLst>
            </p:cNvPr>
            <p:cNvCxnSpPr>
              <a:cxnSpLocks/>
            </p:cNvCxnSpPr>
            <p:nvPr/>
          </p:nvCxnSpPr>
          <p:spPr>
            <a:xfrm>
              <a:off x="4167052" y="4631510"/>
              <a:ext cx="640080" cy="18868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4595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here is no universally agreed upon definition of the concept of an empirically-based theory [in Software Engineering], nor is there any uniform terminology for describing theories.”"/>
          <p:cNvSpPr txBox="1">
            <a:spLocks noGrp="1"/>
          </p:cNvSpPr>
          <p:nvPr>
            <p:ph type="body" sz="quarter" idx="1"/>
          </p:nvPr>
        </p:nvSpPr>
        <p:spPr>
          <a:xfrm>
            <a:off x="5616553" y="1088098"/>
            <a:ext cx="5576166" cy="2594571"/>
          </a:xfrm>
          <a:prstGeom prst="rect">
            <a:avLst/>
          </a:prstGeom>
        </p:spPr>
        <p:txBody>
          <a:bodyPr>
            <a:normAutofit fontScale="92500" lnSpcReduction="20000"/>
          </a:bodyPr>
          <a:lstStyle>
            <a:lvl1pPr marL="0" indent="0">
              <a:buSzTx/>
              <a:buNone/>
              <a:defRPr sz="3400"/>
            </a:lvl1pPr>
          </a:lstStyle>
          <a:p>
            <a:r>
              <a:rPr dirty="0"/>
              <a:t>“There is no universally agreed upon definition of the concept of an empirically-based theory [in Software Engineering], nor is there any uniform terminology for describing theories.”</a:t>
            </a:r>
          </a:p>
        </p:txBody>
      </p:sp>
      <p:pic>
        <p:nvPicPr>
          <p:cNvPr id="241" name="Screenshot 2019-02-06 at 11.57.25.png" descr="Screenshot 2019-02-06 at 11.57.25.png"/>
          <p:cNvPicPr>
            <a:picLocks/>
          </p:cNvPicPr>
          <p:nvPr/>
        </p:nvPicPr>
        <p:blipFill>
          <a:blip r:embed="rId2"/>
          <a:stretch>
            <a:fillRect/>
          </a:stretch>
        </p:blipFill>
        <p:spPr>
          <a:xfrm>
            <a:off x="1419584" y="459816"/>
            <a:ext cx="3762921" cy="5748600"/>
          </a:xfrm>
          <a:prstGeom prst="rect">
            <a:avLst/>
          </a:prstGeom>
          <a:effectLst>
            <a:outerShdw blurRad="38100" dist="25400" dir="5400000" rotWithShape="0">
              <a:srgbClr val="000000">
                <a:alpha val="50000"/>
              </a:srgbClr>
            </a:outerShdw>
          </a:effectLst>
        </p:spPr>
      </p:pic>
      <p:sp>
        <p:nvSpPr>
          <p:cNvPr id="242" name="Source: Sjøberg, D., Dybå, T., Anda, B., Hannay, J. Building Theories in Software Engineering, 2010."/>
          <p:cNvSpPr txBox="1"/>
          <p:nvPr/>
        </p:nvSpPr>
        <p:spPr>
          <a:xfrm>
            <a:off x="295887" y="6532457"/>
            <a:ext cx="5639365" cy="2235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5719" tIns="35719" rIns="35719" bIns="35719" anchor="ctr">
            <a:spAutoFit/>
          </a:bodyPr>
          <a:lstStyle/>
          <a:p>
            <a:pPr>
              <a:defRPr sz="1400">
                <a:solidFill>
                  <a:srgbClr val="53585F"/>
                </a:solidFill>
                <a:latin typeface="Palatino"/>
                <a:ea typeface="Palatino"/>
                <a:cs typeface="Palatino"/>
                <a:sym typeface="Palatino"/>
              </a:defRPr>
            </a:pPr>
            <a:r>
              <a:rPr sz="984" b="1"/>
              <a:t>Source:</a:t>
            </a:r>
            <a:r>
              <a:rPr sz="984"/>
              <a:t> Sjøberg, D., Dybå, T., Anda, B., Hannay, J. Building Theories in Software Engineering, 2010.</a:t>
            </a:r>
          </a:p>
        </p:txBody>
      </p:sp>
      <p:sp>
        <p:nvSpPr>
          <p:cNvPr id="244" name="Approach by characteristics"/>
          <p:cNvSpPr txBox="1"/>
          <p:nvPr/>
        </p:nvSpPr>
        <p:spPr>
          <a:xfrm>
            <a:off x="5755449" y="4881892"/>
            <a:ext cx="5576166" cy="8880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9" tIns="35719" rIns="35719" bIns="35719"/>
          <a:lstStyle>
            <a:lvl1pPr marR="57799" defTabSz="1295400">
              <a:spcBef>
                <a:spcPts val="1000"/>
              </a:spcBef>
              <a:defRPr sz="3400">
                <a:uFill>
                  <a:solidFill>
                    <a:srgbClr val="000000"/>
                  </a:solidFill>
                </a:uFill>
                <a:latin typeface="Palatino"/>
                <a:ea typeface="Palatino"/>
                <a:cs typeface="Palatino"/>
                <a:sym typeface="Palatino"/>
              </a:defRPr>
            </a:lvl1pPr>
          </a:lstStyle>
          <a:p>
            <a:r>
              <a:rPr sz="3100" dirty="0"/>
              <a:t>Approach by characteristics</a:t>
            </a:r>
          </a:p>
        </p:txBody>
      </p:sp>
      <p:grpSp>
        <p:nvGrpSpPr>
          <p:cNvPr id="247" name="Arrow"/>
          <p:cNvGrpSpPr/>
          <p:nvPr/>
        </p:nvGrpSpPr>
        <p:grpSpPr>
          <a:xfrm rot="5400000">
            <a:off x="7705713" y="3747445"/>
            <a:ext cx="986707" cy="1039434"/>
            <a:chOff x="0" y="0"/>
            <a:chExt cx="1403315" cy="1478305"/>
          </a:xfrm>
        </p:grpSpPr>
        <p:sp>
          <p:nvSpPr>
            <p:cNvPr id="246" name="Arrow"/>
            <p:cNvSpPr/>
            <p:nvPr/>
          </p:nvSpPr>
          <p:spPr>
            <a:xfrm>
              <a:off x="50800" y="104152"/>
              <a:ext cx="1270001" cy="1270001"/>
            </a:xfrm>
            <a:prstGeom prst="rightArrow">
              <a:avLst>
                <a:gd name="adj1" fmla="val 32000"/>
                <a:gd name="adj2" fmla="val 64000"/>
              </a:avLst>
            </a:prstGeom>
            <a:solidFill>
              <a:srgbClr val="FFFFFF"/>
            </a:solidFill>
            <a:ln>
              <a:noFill/>
            </a:ln>
            <a:effectLst/>
          </p:spPr>
          <p:txBody>
            <a:bodyPr wrap="square" lIns="35719" tIns="35719" rIns="35719" bIns="35719" numCol="1" anchor="ctr">
              <a:noAutofit/>
            </a:bodyPr>
            <a:lstStyle/>
            <a:p>
              <a:pPr marL="40638" marR="40638" defTabSz="910796">
                <a:defRPr sz="2400">
                  <a:uFill>
                    <a:solidFill>
                      <a:srgbClr val="000000"/>
                    </a:solidFill>
                  </a:uFill>
                  <a:latin typeface="Arial"/>
                  <a:ea typeface="Arial"/>
                  <a:cs typeface="Arial"/>
                  <a:sym typeface="Arial"/>
                </a:defRPr>
              </a:pPr>
              <a:endParaRPr sz="1687"/>
            </a:p>
          </p:txBody>
        </p:sp>
        <p:pic>
          <p:nvPicPr>
            <p:cNvPr id="245" name="Arrow Arrow" descr="Arrow Arrow"/>
            <p:cNvPicPr>
              <a:picLocks/>
            </p:cNvPicPr>
            <p:nvPr/>
          </p:nvPicPr>
          <p:blipFill>
            <a:blip r:embed="rId3"/>
            <a:stretch>
              <a:fillRect/>
            </a:stretch>
          </p:blipFill>
          <p:spPr>
            <a:xfrm>
              <a:off x="-1" y="0"/>
              <a:ext cx="1403317" cy="1478306"/>
            </a:xfrm>
            <a:prstGeom prst="rect">
              <a:avLst/>
            </a:prstGeom>
            <a:effectLst/>
          </p:spPr>
        </p:pic>
      </p:grpSp>
      <p:cxnSp>
        <p:nvCxnSpPr>
          <p:cNvPr id="10" name="Straight Connector 9">
            <a:extLst>
              <a:ext uri="{FF2B5EF4-FFF2-40B4-BE49-F238E27FC236}">
                <a16:creationId xmlns:a16="http://schemas.microsoft.com/office/drawing/2014/main" id="{4A91AA28-B964-8B4C-AD69-0E54514114E7}"/>
              </a:ext>
            </a:extLst>
          </p:cNvPr>
          <p:cNvCxnSpPr/>
          <p:nvPr/>
        </p:nvCxnSpPr>
        <p:spPr>
          <a:xfrm>
            <a:off x="207331" y="6442345"/>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02091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67B1B-9D3A-B74B-973E-E19C3F184CF7}"/>
              </a:ext>
            </a:extLst>
          </p:cNvPr>
          <p:cNvSpPr>
            <a:spLocks noGrp="1"/>
          </p:cNvSpPr>
          <p:nvPr>
            <p:ph type="title"/>
          </p:nvPr>
        </p:nvSpPr>
        <p:spPr/>
        <p:txBody>
          <a:bodyPr/>
          <a:lstStyle/>
          <a:p>
            <a:r>
              <a:rPr lang="en-GB" dirty="0"/>
              <a:t>Scientific Theories have… </a:t>
            </a:r>
          </a:p>
        </p:txBody>
      </p:sp>
      <p:sp>
        <p:nvSpPr>
          <p:cNvPr id="3" name="Content Placeholder 2">
            <a:extLst>
              <a:ext uri="{FF2B5EF4-FFF2-40B4-BE49-F238E27FC236}">
                <a16:creationId xmlns:a16="http://schemas.microsoft.com/office/drawing/2014/main" id="{3010CCCD-B043-4A45-827B-BC75479D2353}"/>
              </a:ext>
            </a:extLst>
          </p:cNvPr>
          <p:cNvSpPr>
            <a:spLocks noGrp="1"/>
          </p:cNvSpPr>
          <p:nvPr>
            <p:ph idx="1"/>
          </p:nvPr>
        </p:nvSpPr>
        <p:spPr>
          <a:xfrm>
            <a:off x="838200" y="1825625"/>
            <a:ext cx="2472159" cy="616633"/>
          </a:xfrm>
        </p:spPr>
        <p:txBody>
          <a:bodyPr>
            <a:normAutofit/>
          </a:bodyPr>
          <a:lstStyle/>
          <a:p>
            <a:pPr marL="0" indent="0">
              <a:buNone/>
            </a:pPr>
            <a:r>
              <a:rPr lang="en-GB" sz="2400" b="1" dirty="0"/>
              <a:t>… a purpose:</a:t>
            </a:r>
          </a:p>
        </p:txBody>
      </p:sp>
      <p:sp>
        <p:nvSpPr>
          <p:cNvPr id="4" name="Content Placeholder 2">
            <a:extLst>
              <a:ext uri="{FF2B5EF4-FFF2-40B4-BE49-F238E27FC236}">
                <a16:creationId xmlns:a16="http://schemas.microsoft.com/office/drawing/2014/main" id="{1504C874-D977-9641-973C-18E8AF44FC84}"/>
              </a:ext>
            </a:extLst>
          </p:cNvPr>
          <p:cNvSpPr txBox="1">
            <a:spLocks/>
          </p:cNvSpPr>
          <p:nvPr/>
        </p:nvSpPr>
        <p:spPr>
          <a:xfrm>
            <a:off x="838200" y="4242119"/>
            <a:ext cx="9972554" cy="218182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Palatino" pitchFamily="2" charset="77"/>
                <a:ea typeface="Palatino" pitchFamily="2" charset="77"/>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Palatino" pitchFamily="2" charset="77"/>
                <a:ea typeface="Palatino" pitchFamily="2" charset="77"/>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Palatino" pitchFamily="2" charset="77"/>
                <a:ea typeface="Palatino" pitchFamily="2" charset="77"/>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GB" b="1" dirty="0"/>
              <a:t>… quality criteria:</a:t>
            </a:r>
          </a:p>
          <a:p>
            <a:pPr marL="184365" indent="-184365">
              <a:defRPr sz="2600"/>
            </a:pPr>
            <a:r>
              <a:rPr lang="de-DE" dirty="0" err="1"/>
              <a:t>Testability</a:t>
            </a:r>
            <a:endParaRPr lang="de-DE" dirty="0"/>
          </a:p>
          <a:p>
            <a:pPr marL="184365" indent="-184365">
              <a:defRPr sz="2600"/>
            </a:pPr>
            <a:r>
              <a:rPr lang="de-DE" dirty="0" err="1"/>
              <a:t>Empirical</a:t>
            </a:r>
            <a:r>
              <a:rPr lang="de-DE" dirty="0"/>
              <a:t> </a:t>
            </a:r>
            <a:r>
              <a:rPr lang="de-DE" dirty="0" err="1"/>
              <a:t>support</a:t>
            </a:r>
            <a:r>
              <a:rPr lang="de-DE" dirty="0"/>
              <a:t> / (high) </a:t>
            </a:r>
            <a:r>
              <a:rPr lang="de-DE" dirty="0" err="1"/>
              <a:t>level</a:t>
            </a:r>
            <a:r>
              <a:rPr lang="de-DE" dirty="0"/>
              <a:t> </a:t>
            </a:r>
            <a:r>
              <a:rPr lang="de-DE" dirty="0" err="1"/>
              <a:t>of</a:t>
            </a:r>
            <a:r>
              <a:rPr lang="de-DE" dirty="0"/>
              <a:t> </a:t>
            </a:r>
            <a:r>
              <a:rPr lang="de-DE" dirty="0" err="1"/>
              <a:t>confidence</a:t>
            </a:r>
            <a:endParaRPr lang="de-DE" dirty="0"/>
          </a:p>
          <a:p>
            <a:pPr marL="184365" indent="-184365">
              <a:defRPr sz="2600"/>
            </a:pPr>
            <a:r>
              <a:rPr lang="de-DE" dirty="0" err="1"/>
              <a:t>Explanatory</a:t>
            </a:r>
            <a:r>
              <a:rPr lang="de-DE" dirty="0"/>
              <a:t> power</a:t>
            </a:r>
          </a:p>
          <a:p>
            <a:pPr marL="184365" indent="-184365">
              <a:defRPr sz="2600"/>
            </a:pPr>
            <a:r>
              <a:rPr lang="de-DE" dirty="0" err="1"/>
              <a:t>Usefulness</a:t>
            </a:r>
            <a:r>
              <a:rPr lang="de-DE" dirty="0"/>
              <a:t> </a:t>
            </a:r>
            <a:r>
              <a:rPr lang="de-DE" dirty="0" err="1"/>
              <a:t>to</a:t>
            </a:r>
            <a:r>
              <a:rPr lang="de-DE" dirty="0"/>
              <a:t> </a:t>
            </a:r>
            <a:r>
              <a:rPr lang="de-DE" dirty="0" err="1"/>
              <a:t>researchers</a:t>
            </a:r>
            <a:r>
              <a:rPr lang="de-DE" dirty="0"/>
              <a:t> </a:t>
            </a:r>
            <a:r>
              <a:rPr lang="de-DE" dirty="0" err="1"/>
              <a:t>and</a:t>
            </a:r>
            <a:r>
              <a:rPr lang="de-DE" dirty="0"/>
              <a:t> / </a:t>
            </a:r>
            <a:r>
              <a:rPr lang="de-DE" dirty="0" err="1"/>
              <a:t>or</a:t>
            </a:r>
            <a:r>
              <a:rPr lang="de-DE" dirty="0"/>
              <a:t> </a:t>
            </a:r>
            <a:r>
              <a:rPr lang="de-DE" dirty="0" err="1"/>
              <a:t>practitioners</a:t>
            </a:r>
            <a:endParaRPr lang="de-DE" dirty="0"/>
          </a:p>
          <a:p>
            <a:pPr marL="184365" indent="-184365">
              <a:defRPr sz="2600"/>
            </a:pPr>
            <a:r>
              <a:rPr lang="de-DE" dirty="0"/>
              <a:t>…</a:t>
            </a:r>
          </a:p>
          <a:p>
            <a:endParaRPr lang="en-GB" dirty="0"/>
          </a:p>
        </p:txBody>
      </p:sp>
      <p:graphicFrame>
        <p:nvGraphicFramePr>
          <p:cNvPr id="5" name="Table">
            <a:extLst>
              <a:ext uri="{FF2B5EF4-FFF2-40B4-BE49-F238E27FC236}">
                <a16:creationId xmlns:a16="http://schemas.microsoft.com/office/drawing/2014/main" id="{BE1CE4D2-19A2-6E46-8A20-4E5B5AEE9C63}"/>
              </a:ext>
            </a:extLst>
          </p:cNvPr>
          <p:cNvGraphicFramePr/>
          <p:nvPr/>
        </p:nvGraphicFramePr>
        <p:xfrm>
          <a:off x="2937396" y="1735013"/>
          <a:ext cx="9007678" cy="2547619"/>
        </p:xfrm>
        <a:graphic>
          <a:graphicData uri="http://schemas.openxmlformats.org/drawingml/2006/table">
            <a:tbl>
              <a:tblPr firstRow="1" firstCol="1"/>
              <a:tblGrid>
                <a:gridCol w="977372">
                  <a:extLst>
                    <a:ext uri="{9D8B030D-6E8A-4147-A177-3AD203B41FA5}">
                      <a16:colId xmlns:a16="http://schemas.microsoft.com/office/drawing/2014/main" val="20000"/>
                    </a:ext>
                  </a:extLst>
                </a:gridCol>
                <a:gridCol w="1858199">
                  <a:extLst>
                    <a:ext uri="{9D8B030D-6E8A-4147-A177-3AD203B41FA5}">
                      <a16:colId xmlns:a16="http://schemas.microsoft.com/office/drawing/2014/main" val="20001"/>
                    </a:ext>
                  </a:extLst>
                </a:gridCol>
                <a:gridCol w="1975861">
                  <a:extLst>
                    <a:ext uri="{9D8B030D-6E8A-4147-A177-3AD203B41FA5}">
                      <a16:colId xmlns:a16="http://schemas.microsoft.com/office/drawing/2014/main" val="20002"/>
                    </a:ext>
                  </a:extLst>
                </a:gridCol>
                <a:gridCol w="2056465">
                  <a:extLst>
                    <a:ext uri="{9D8B030D-6E8A-4147-A177-3AD203B41FA5}">
                      <a16:colId xmlns:a16="http://schemas.microsoft.com/office/drawing/2014/main" val="20003"/>
                    </a:ext>
                  </a:extLst>
                </a:gridCol>
                <a:gridCol w="2139781">
                  <a:extLst>
                    <a:ext uri="{9D8B030D-6E8A-4147-A177-3AD203B41FA5}">
                      <a16:colId xmlns:a16="http://schemas.microsoft.com/office/drawing/2014/main" val="20004"/>
                    </a:ext>
                  </a:extLst>
                </a:gridCol>
              </a:tblGrid>
              <a:tr h="598771">
                <a:tc>
                  <a:txBody>
                    <a:bodyPr/>
                    <a:lstStyle/>
                    <a:p>
                      <a:pPr marR="57799" algn="l" defTabSz="1295400">
                        <a:spcBef>
                          <a:spcPts val="900"/>
                        </a:spcBef>
                        <a:tabLst>
                          <a:tab pos="800100" algn="l"/>
                        </a:tabLst>
                        <a:defRPr sz="1800">
                          <a:latin typeface="Palatino"/>
                          <a:ea typeface="Palatino"/>
                          <a:cs typeface="Palatino"/>
                          <a:sym typeface="Palatino"/>
                        </a:defRPr>
                      </a:pPr>
                      <a:endParaRPr sz="1600" dirty="0">
                        <a:latin typeface="Palatino" pitchFamily="2" charset="77"/>
                        <a:ea typeface="Palatino" pitchFamily="2" charset="77"/>
                      </a:endParaRPr>
                    </a:p>
                  </a:txBody>
                  <a:tcPr marL="35719" marR="35719" marT="35719" marB="35719" horzOverflow="overflow">
                    <a:lnL w="28575">
                      <a:noFill/>
                      <a:miter lim="400000"/>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799" defTabSz="1295400">
                        <a:spcBef>
                          <a:spcPts val="900"/>
                        </a:spcBef>
                        <a:tabLst>
                          <a:tab pos="800100" algn="l"/>
                        </a:tabLst>
                        <a:defRPr sz="1800">
                          <a:uFillTx/>
                        </a:defRPr>
                      </a:pPr>
                      <a:r>
                        <a:rPr sz="1600" b="1" dirty="0">
                          <a:uFill>
                            <a:solidFill>
                              <a:srgbClr val="000000"/>
                            </a:solidFill>
                          </a:uFill>
                          <a:latin typeface="Palatino" pitchFamily="2" charset="77"/>
                          <a:ea typeface="Palatino" pitchFamily="2" charset="77"/>
                          <a:cs typeface="Palatino"/>
                          <a:sym typeface="Palatino"/>
                        </a:rPr>
                        <a:t>Analytical</a:t>
                      </a:r>
                    </a:p>
                  </a:txBody>
                  <a:tcPr marL="35719" marR="35719" marT="35719" marB="35719" horzOverflow="overflow">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799" defTabSz="1295400">
                        <a:spcBef>
                          <a:spcPts val="900"/>
                        </a:spcBef>
                        <a:tabLst>
                          <a:tab pos="800100" algn="l"/>
                        </a:tabLst>
                        <a:defRPr sz="1800">
                          <a:uFillTx/>
                        </a:defRPr>
                      </a:pPr>
                      <a:r>
                        <a:rPr sz="1600" b="1" dirty="0">
                          <a:uFill>
                            <a:solidFill>
                              <a:srgbClr val="000000"/>
                            </a:solidFill>
                          </a:uFill>
                          <a:latin typeface="Palatino" pitchFamily="2" charset="77"/>
                          <a:ea typeface="Palatino" pitchFamily="2" charset="77"/>
                          <a:cs typeface="Palatino"/>
                          <a:sym typeface="Palatino"/>
                        </a:rPr>
                        <a:t>Explanatory</a:t>
                      </a:r>
                    </a:p>
                  </a:txBody>
                  <a:tcPr marL="35719" marR="35719" marT="35719" marB="35719" horzOverflow="overflow">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799" defTabSz="1295400">
                        <a:spcBef>
                          <a:spcPts val="900"/>
                        </a:spcBef>
                        <a:tabLst>
                          <a:tab pos="800100" algn="l"/>
                        </a:tabLst>
                        <a:defRPr sz="1800">
                          <a:uFillTx/>
                        </a:defRPr>
                      </a:pPr>
                      <a:r>
                        <a:rPr sz="1600" b="1">
                          <a:uFill>
                            <a:solidFill>
                              <a:srgbClr val="000000"/>
                            </a:solidFill>
                          </a:uFill>
                          <a:latin typeface="Palatino" pitchFamily="2" charset="77"/>
                          <a:ea typeface="Palatino" pitchFamily="2" charset="77"/>
                          <a:cs typeface="Palatino"/>
                          <a:sym typeface="Palatino"/>
                        </a:rPr>
                        <a:t>Predictive</a:t>
                      </a:r>
                    </a:p>
                  </a:txBody>
                  <a:tcPr marL="35719" marR="35719" marT="35719" marB="35719" horzOverflow="overflow">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R="57799" defTabSz="1295400">
                        <a:spcBef>
                          <a:spcPts val="900"/>
                        </a:spcBef>
                        <a:tabLst>
                          <a:tab pos="800100" algn="l"/>
                        </a:tabLst>
                        <a:defRPr sz="1800">
                          <a:uFillTx/>
                        </a:defRPr>
                      </a:pPr>
                      <a:r>
                        <a:rPr sz="1600" b="1" dirty="0">
                          <a:uFill>
                            <a:solidFill>
                              <a:srgbClr val="000000"/>
                            </a:solidFill>
                          </a:uFill>
                          <a:latin typeface="Palatino" pitchFamily="2" charset="77"/>
                          <a:ea typeface="Palatino" pitchFamily="2" charset="77"/>
                          <a:cs typeface="Palatino"/>
                          <a:sym typeface="Palatino"/>
                        </a:rPr>
                        <a:t>Explanatory &amp; Predictive</a:t>
                      </a:r>
                    </a:p>
                  </a:txBody>
                  <a:tcPr marL="35719" marR="35719" marT="35719" marB="35719" horzOverflow="overflow">
                    <a:lnL w="12700" cmpd="sng">
                      <a:noFill/>
                      <a:prstDash val="solid"/>
                    </a:lnL>
                    <a:lnR w="28575">
                      <a:noFill/>
                      <a:miter lim="400000"/>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948848">
                <a:tc>
                  <a:txBody>
                    <a:bodyPr/>
                    <a:lstStyle/>
                    <a:p>
                      <a:pPr marR="57799" algn="l" defTabSz="1295400">
                        <a:spcBef>
                          <a:spcPts val="900"/>
                        </a:spcBef>
                        <a:tabLst>
                          <a:tab pos="800100" algn="l"/>
                        </a:tabLst>
                        <a:defRPr sz="1800">
                          <a:uFillTx/>
                        </a:defRPr>
                      </a:pPr>
                      <a:r>
                        <a:rPr sz="1600" b="1" dirty="0">
                          <a:uFill>
                            <a:solidFill>
                              <a:srgbClr val="000000"/>
                            </a:solidFill>
                          </a:uFill>
                          <a:latin typeface="Palatino" pitchFamily="2" charset="77"/>
                          <a:ea typeface="Palatino" pitchFamily="2" charset="77"/>
                          <a:cs typeface="Palatino"/>
                          <a:sym typeface="Palatino"/>
                        </a:rPr>
                        <a:t>Scope</a:t>
                      </a:r>
                    </a:p>
                  </a:txBody>
                  <a:tcPr marL="35719" marR="35719" marT="35719" marB="35719" horzOverflow="overflow">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a:noFill/>
                      <a:miter lim="400000"/>
                    </a:lnB>
                    <a:lnTlToBr w="12700" cmpd="sng">
                      <a:noFill/>
                      <a:prstDash val="solid"/>
                    </a:lnTlToBr>
                    <a:lnBlToTr w="12700" cmpd="sng">
                      <a:noFill/>
                      <a:prstDash val="solid"/>
                    </a:lnBlToTr>
                  </a:tcPr>
                </a:tc>
                <a:tc>
                  <a:txBody>
                    <a:bodyPr/>
                    <a:lstStyle/>
                    <a:p>
                      <a:pPr algn="l" defTabSz="1300480">
                        <a:defRPr sz="1800">
                          <a:uFillTx/>
                          <a:latin typeface="Palatino"/>
                          <a:ea typeface="Palatino"/>
                          <a:cs typeface="Palatino"/>
                          <a:sym typeface="Palatino"/>
                        </a:defRPr>
                      </a:pPr>
                      <a:r>
                        <a:rPr sz="1600" dirty="0">
                          <a:latin typeface="Palatino" pitchFamily="2" charset="77"/>
                          <a:ea typeface="Palatino" pitchFamily="2" charset="77"/>
                        </a:rPr>
                        <a:t>Descriptions and </a:t>
                      </a:r>
                      <a:r>
                        <a:rPr sz="1600" dirty="0" err="1">
                          <a:latin typeface="Palatino" pitchFamily="2" charset="77"/>
                          <a:ea typeface="Palatino" pitchFamily="2" charset="77"/>
                        </a:rPr>
                        <a:t>conceptualisation</a:t>
                      </a:r>
                      <a:r>
                        <a:rPr sz="1600" dirty="0">
                          <a:latin typeface="Palatino" pitchFamily="2" charset="77"/>
                          <a:ea typeface="Palatino" pitchFamily="2" charset="77"/>
                        </a:rPr>
                        <a:t>, </a:t>
                      </a:r>
                      <a:br>
                        <a:rPr sz="1600" dirty="0">
                          <a:latin typeface="Palatino" pitchFamily="2" charset="77"/>
                          <a:ea typeface="Palatino" pitchFamily="2" charset="77"/>
                        </a:rPr>
                      </a:br>
                      <a:r>
                        <a:rPr sz="1600" dirty="0">
                          <a:latin typeface="Palatino" pitchFamily="2" charset="77"/>
                          <a:ea typeface="Palatino" pitchFamily="2" charset="77"/>
                        </a:rPr>
                        <a:t>including taxonomies, classifications, and ontologies</a:t>
                      </a:r>
                      <a:br>
                        <a:rPr sz="1600" dirty="0">
                          <a:latin typeface="Palatino" pitchFamily="2" charset="77"/>
                          <a:ea typeface="Palatino" pitchFamily="2" charset="77"/>
                        </a:rPr>
                      </a:br>
                      <a:r>
                        <a:rPr sz="1600" dirty="0">
                          <a:solidFill>
                            <a:schemeClr val="accent2"/>
                          </a:solidFill>
                          <a:latin typeface="Palatino" pitchFamily="2" charset="77"/>
                          <a:ea typeface="Palatino" pitchFamily="2" charset="77"/>
                        </a:rPr>
                        <a:t>- What is?</a:t>
                      </a:r>
                    </a:p>
                  </a:txBody>
                  <a:tcPr marL="35719" marR="35719" marT="35719" marB="35719" horzOverflow="overflow">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28575">
                      <a:noFill/>
                      <a:miter lim="400000"/>
                    </a:lnB>
                    <a:lnTlToBr w="12700" cmpd="sng">
                      <a:noFill/>
                      <a:prstDash val="solid"/>
                    </a:lnTlToBr>
                    <a:lnBlToTr w="12700" cmpd="sng">
                      <a:noFill/>
                      <a:prstDash val="solid"/>
                    </a:lnBlToTr>
                  </a:tcPr>
                </a:tc>
                <a:tc>
                  <a:txBody>
                    <a:bodyPr/>
                    <a:lstStyle/>
                    <a:p>
                      <a:pPr algn="l" defTabSz="1300480">
                        <a:defRPr sz="1800">
                          <a:uFillTx/>
                          <a:latin typeface="Frutiger LT Com 55 Roman"/>
                          <a:ea typeface="Frutiger LT Com 55 Roman"/>
                          <a:cs typeface="Frutiger LT Com 55 Roman"/>
                          <a:sym typeface="Frutiger LT Com 55 Roman"/>
                        </a:defRPr>
                      </a:pPr>
                      <a:r>
                        <a:rPr sz="1600" dirty="0">
                          <a:latin typeface="Palatino" pitchFamily="2" charset="77"/>
                          <a:ea typeface="Palatino" pitchFamily="2" charset="77"/>
                        </a:rPr>
                        <a:t>Identification of phenomena by identifying causes, mechanisms or reasons</a:t>
                      </a:r>
                      <a:br>
                        <a:rPr sz="1600" dirty="0">
                          <a:latin typeface="Palatino" pitchFamily="2" charset="77"/>
                          <a:ea typeface="Palatino" pitchFamily="2" charset="77"/>
                        </a:rPr>
                      </a:br>
                      <a:r>
                        <a:rPr sz="1600" dirty="0">
                          <a:solidFill>
                            <a:schemeClr val="accent2"/>
                          </a:solidFill>
                          <a:latin typeface="Palatino" pitchFamily="2" charset="77"/>
                          <a:ea typeface="Palatino" pitchFamily="2" charset="77"/>
                        </a:rPr>
                        <a:t>- Why is?</a:t>
                      </a:r>
                    </a:p>
                  </a:txBody>
                  <a:tcPr marL="35719" marR="35719" marT="35719" marB="35719" horzOverflow="overflow">
                    <a:lnL w="12700" cmpd="sng">
                      <a:noFill/>
                      <a:prstDash val="solid"/>
                    </a:lnL>
                    <a:lnR w="12700" cmpd="sng">
                      <a:noFill/>
                      <a:prstDash val="solid"/>
                    </a:lnR>
                    <a:lnT w="12700" cap="flat" cmpd="sng" algn="ctr">
                      <a:solidFill>
                        <a:schemeClr val="tx1"/>
                      </a:solidFill>
                      <a:prstDash val="solid"/>
                      <a:round/>
                      <a:headEnd type="none" w="med" len="med"/>
                      <a:tailEnd type="none" w="med" len="med"/>
                    </a:lnT>
                    <a:lnB w="28575">
                      <a:noFill/>
                      <a:miter lim="400000"/>
                    </a:lnB>
                    <a:lnTlToBr w="12700" cmpd="sng">
                      <a:noFill/>
                      <a:prstDash val="solid"/>
                    </a:lnTlToBr>
                    <a:lnBlToTr w="12700" cmpd="sng">
                      <a:noFill/>
                      <a:prstDash val="solid"/>
                    </a:lnBlToTr>
                  </a:tcPr>
                </a:tc>
                <a:tc>
                  <a:txBody>
                    <a:bodyPr/>
                    <a:lstStyle/>
                    <a:p>
                      <a:pPr marR="57799" algn="l" defTabSz="1295400">
                        <a:spcBef>
                          <a:spcPts val="900"/>
                        </a:spcBef>
                        <a:tabLst>
                          <a:tab pos="800100" algn="l"/>
                        </a:tabLst>
                        <a:defRPr sz="1800">
                          <a:latin typeface="Palatino"/>
                          <a:ea typeface="Palatino"/>
                          <a:cs typeface="Palatino"/>
                          <a:sym typeface="Palatino"/>
                        </a:defRPr>
                      </a:pPr>
                      <a:r>
                        <a:rPr sz="1600" dirty="0">
                          <a:latin typeface="Palatino" pitchFamily="2" charset="77"/>
                          <a:ea typeface="Palatino" pitchFamily="2" charset="77"/>
                        </a:rPr>
                        <a:t>Prediction of what will happen in the future </a:t>
                      </a:r>
                      <a:br>
                        <a:rPr sz="1600" dirty="0">
                          <a:latin typeface="Palatino" pitchFamily="2" charset="77"/>
                          <a:ea typeface="Palatino" pitchFamily="2" charset="77"/>
                        </a:rPr>
                      </a:br>
                      <a:r>
                        <a:rPr sz="1600" dirty="0">
                          <a:solidFill>
                            <a:schemeClr val="accent2"/>
                          </a:solidFill>
                          <a:latin typeface="Palatino" pitchFamily="2" charset="77"/>
                          <a:ea typeface="Palatino" pitchFamily="2" charset="77"/>
                        </a:rPr>
                        <a:t>- What will happen? </a:t>
                      </a:r>
                    </a:p>
                  </a:txBody>
                  <a:tcPr marL="35719" marR="35719" marT="35719" marB="35719" horzOverflow="overflow">
                    <a:lnL w="12700" cmpd="sng">
                      <a:noFill/>
                      <a:prstDash val="solid"/>
                    </a:lnL>
                    <a:lnR w="12700" cmpd="sng">
                      <a:noFill/>
                      <a:prstDash val="solid"/>
                    </a:lnR>
                    <a:lnT w="12700" cap="flat" cmpd="sng" algn="ctr">
                      <a:solidFill>
                        <a:schemeClr val="tx1"/>
                      </a:solidFill>
                      <a:prstDash val="solid"/>
                      <a:round/>
                      <a:headEnd type="none" w="med" len="med"/>
                      <a:tailEnd type="none" w="med" len="med"/>
                    </a:lnT>
                    <a:lnB w="28575">
                      <a:noFill/>
                      <a:miter lim="400000"/>
                    </a:lnB>
                    <a:lnTlToBr w="12700" cmpd="sng">
                      <a:noFill/>
                      <a:prstDash val="solid"/>
                    </a:lnTlToBr>
                    <a:lnBlToTr w="12700" cmpd="sng">
                      <a:noFill/>
                      <a:prstDash val="solid"/>
                    </a:lnBlToTr>
                  </a:tcPr>
                </a:tc>
                <a:tc>
                  <a:txBody>
                    <a:bodyPr/>
                    <a:lstStyle/>
                    <a:p>
                      <a:pPr marR="57799" algn="l" defTabSz="1295400">
                        <a:spcBef>
                          <a:spcPts val="900"/>
                        </a:spcBef>
                        <a:tabLst>
                          <a:tab pos="800100" algn="l"/>
                        </a:tabLst>
                        <a:defRPr sz="1800">
                          <a:latin typeface="Palatino"/>
                          <a:ea typeface="Palatino"/>
                          <a:cs typeface="Palatino"/>
                          <a:sym typeface="Palatino"/>
                        </a:defRPr>
                      </a:pPr>
                      <a:r>
                        <a:rPr sz="1600" dirty="0">
                          <a:latin typeface="Palatino" pitchFamily="2" charset="77"/>
                          <a:ea typeface="Palatino" pitchFamily="2" charset="77"/>
                        </a:rPr>
                        <a:t>Prediction of what will happen in the future and explanation</a:t>
                      </a:r>
                      <a:br>
                        <a:rPr sz="1600" dirty="0">
                          <a:latin typeface="Palatino" pitchFamily="2" charset="77"/>
                          <a:ea typeface="Palatino" pitchFamily="2" charset="77"/>
                        </a:rPr>
                      </a:br>
                      <a:r>
                        <a:rPr sz="1600" b="0" dirty="0">
                          <a:solidFill>
                            <a:schemeClr val="accent2"/>
                          </a:solidFill>
                          <a:latin typeface="Palatino" pitchFamily="2" charset="77"/>
                          <a:ea typeface="Palatino" pitchFamily="2" charset="77"/>
                        </a:rPr>
                        <a:t>- What will happen and why?</a:t>
                      </a:r>
                      <a:br>
                        <a:rPr sz="1600" dirty="0">
                          <a:latin typeface="Palatino" pitchFamily="2" charset="77"/>
                          <a:ea typeface="Palatino" pitchFamily="2" charset="77"/>
                        </a:rPr>
                      </a:br>
                      <a:endParaRPr sz="1600" dirty="0">
                        <a:latin typeface="Palatino" pitchFamily="2" charset="77"/>
                        <a:ea typeface="Palatino" pitchFamily="2" charset="77"/>
                      </a:endParaRPr>
                    </a:p>
                  </a:txBody>
                  <a:tcPr marL="35719" marR="35719" marT="35719" marB="35719" horzOverflow="overflow">
                    <a:lnL w="12700" cmpd="sng">
                      <a:noFill/>
                      <a:prstDash val="solid"/>
                    </a:lnL>
                    <a:lnR w="28575">
                      <a:noFill/>
                      <a:miter lim="400000"/>
                    </a:lnR>
                    <a:lnT w="12700" cap="flat" cmpd="sng" algn="ctr">
                      <a:solidFill>
                        <a:schemeClr val="tx1"/>
                      </a:solidFill>
                      <a:prstDash val="solid"/>
                      <a:round/>
                      <a:headEnd type="none" w="med" len="med"/>
                      <a:tailEnd type="none" w="med" len="med"/>
                    </a:lnT>
                    <a:lnB w="28575">
                      <a:noFill/>
                      <a:miter lim="400000"/>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6" name="Folded Corner 5">
            <a:extLst>
              <a:ext uri="{FF2B5EF4-FFF2-40B4-BE49-F238E27FC236}">
                <a16:creationId xmlns:a16="http://schemas.microsoft.com/office/drawing/2014/main" id="{08F3B06F-E413-ED42-87A8-FFE7F18D52FC}"/>
              </a:ext>
            </a:extLst>
          </p:cNvPr>
          <p:cNvSpPr/>
          <p:nvPr/>
        </p:nvSpPr>
        <p:spPr>
          <a:xfrm>
            <a:off x="7993284" y="4282632"/>
            <a:ext cx="3870767" cy="1710886"/>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latin typeface="Palatino" pitchFamily="2" charset="77"/>
                <a:ea typeface="Palatino" pitchFamily="2" charset="77"/>
              </a:rPr>
              <a:t>Note: “Law” versus “Theory”</a:t>
            </a:r>
            <a:br>
              <a:rPr lang="en-IE" dirty="0">
                <a:latin typeface="Palatino" pitchFamily="2" charset="77"/>
                <a:ea typeface="Palatino" pitchFamily="2" charset="77"/>
              </a:rPr>
            </a:br>
            <a:r>
              <a:rPr lang="en-IE" dirty="0">
                <a:latin typeface="Palatino" pitchFamily="2" charset="77"/>
                <a:ea typeface="Palatino" pitchFamily="2" charset="77"/>
              </a:rPr>
              <a:t>A law is a descriptive theory without explanations (i.e. an analytical theory)</a:t>
            </a:r>
          </a:p>
        </p:txBody>
      </p:sp>
      <p:cxnSp>
        <p:nvCxnSpPr>
          <p:cNvPr id="7" name="Straight Connector 6">
            <a:extLst>
              <a:ext uri="{FF2B5EF4-FFF2-40B4-BE49-F238E27FC236}">
                <a16:creationId xmlns:a16="http://schemas.microsoft.com/office/drawing/2014/main" id="{B37E43C0-0F36-CD44-BE3F-EB89FB054A21}"/>
              </a:ext>
            </a:extLst>
          </p:cNvPr>
          <p:cNvCxnSpPr/>
          <p:nvPr/>
        </p:nvCxnSpPr>
        <p:spPr>
          <a:xfrm>
            <a:off x="207331" y="6442345"/>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0D0C6D15-ECBA-B54E-B56C-2B65834986D7}"/>
              </a:ext>
            </a:extLst>
          </p:cNvPr>
          <p:cNvSpPr/>
          <p:nvPr/>
        </p:nvSpPr>
        <p:spPr>
          <a:xfrm>
            <a:off x="207331" y="6456545"/>
            <a:ext cx="6252033" cy="246221"/>
          </a:xfrm>
          <a:prstGeom prst="rect">
            <a:avLst/>
          </a:prstGeom>
          <a:noFill/>
        </p:spPr>
        <p:txBody>
          <a:bodyPr wrap="none" rtlCol="0">
            <a:spAutoFit/>
          </a:bodyPr>
          <a:lstStyle/>
          <a:p>
            <a:r>
              <a:rPr lang="de-DE" sz="1000" b="1" dirty="0" err="1">
                <a:solidFill>
                  <a:schemeClr val="bg1">
                    <a:lumMod val="50000"/>
                  </a:schemeClr>
                </a:solidFill>
                <a:latin typeface="Palatino" pitchFamily="2" charset="77"/>
                <a:ea typeface="Palatino" pitchFamily="2" charset="77"/>
              </a:rPr>
              <a:t>Adapted</a:t>
            </a:r>
            <a:r>
              <a:rPr lang="de-DE" sz="1000" b="1" dirty="0">
                <a:solidFill>
                  <a:schemeClr val="bg1">
                    <a:lumMod val="50000"/>
                  </a:schemeClr>
                </a:solidFill>
                <a:latin typeface="Palatino" pitchFamily="2" charset="77"/>
                <a:ea typeface="Palatino" pitchFamily="2" charset="77"/>
              </a:rPr>
              <a:t> </a:t>
            </a:r>
            <a:r>
              <a:rPr lang="de-DE" sz="1000" b="1" dirty="0" err="1">
                <a:solidFill>
                  <a:schemeClr val="bg1">
                    <a:lumMod val="50000"/>
                  </a:schemeClr>
                </a:solidFill>
                <a:latin typeface="Palatino" pitchFamily="2" charset="77"/>
                <a:ea typeface="Palatino" pitchFamily="2" charset="77"/>
              </a:rPr>
              <a:t>from</a:t>
            </a:r>
            <a:r>
              <a:rPr lang="de-DE" sz="1000" b="1" dirty="0">
                <a:solidFill>
                  <a:schemeClr val="bg1">
                    <a:lumMod val="50000"/>
                  </a:schemeClr>
                </a:solidFill>
                <a:latin typeface="Palatino" pitchFamily="2" charset="77"/>
                <a:ea typeface="Palatino" pitchFamily="2" charset="77"/>
              </a:rPr>
              <a:t>:</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Sjøberg</a:t>
            </a:r>
            <a:r>
              <a:rPr lang="de-DE" sz="1000" dirty="0">
                <a:solidFill>
                  <a:schemeClr val="bg1">
                    <a:lumMod val="50000"/>
                  </a:schemeClr>
                </a:solidFill>
                <a:latin typeface="Palatino" pitchFamily="2" charset="77"/>
                <a:ea typeface="Palatino" pitchFamily="2" charset="77"/>
              </a:rPr>
              <a:t>, D., </a:t>
            </a:r>
            <a:r>
              <a:rPr lang="de-DE" sz="1000" dirty="0" err="1">
                <a:solidFill>
                  <a:schemeClr val="bg1">
                    <a:lumMod val="50000"/>
                  </a:schemeClr>
                </a:solidFill>
                <a:latin typeface="Palatino" pitchFamily="2" charset="77"/>
                <a:ea typeface="Palatino" pitchFamily="2" charset="77"/>
              </a:rPr>
              <a:t>Dybå</a:t>
            </a:r>
            <a:r>
              <a:rPr lang="de-DE" sz="1000" dirty="0">
                <a:solidFill>
                  <a:schemeClr val="bg1">
                    <a:lumMod val="50000"/>
                  </a:schemeClr>
                </a:solidFill>
                <a:latin typeface="Palatino" pitchFamily="2" charset="77"/>
                <a:ea typeface="Palatino" pitchFamily="2" charset="77"/>
              </a:rPr>
              <a:t>, T., Anda, B., Hannay, J. Building </a:t>
            </a:r>
            <a:r>
              <a:rPr lang="de-DE" sz="1000" dirty="0" err="1">
                <a:solidFill>
                  <a:schemeClr val="bg1">
                    <a:lumMod val="50000"/>
                  </a:schemeClr>
                </a:solidFill>
                <a:latin typeface="Palatino" pitchFamily="2" charset="77"/>
                <a:ea typeface="Palatino" pitchFamily="2" charset="77"/>
              </a:rPr>
              <a:t>Theories</a:t>
            </a:r>
            <a:r>
              <a:rPr lang="de-DE" sz="1000" dirty="0">
                <a:solidFill>
                  <a:schemeClr val="bg1">
                    <a:lumMod val="50000"/>
                  </a:schemeClr>
                </a:solidFill>
                <a:latin typeface="Palatino" pitchFamily="2" charset="77"/>
                <a:ea typeface="Palatino" pitchFamily="2" charset="77"/>
              </a:rPr>
              <a:t> in Software Engineering, 2010.</a:t>
            </a:r>
          </a:p>
        </p:txBody>
      </p:sp>
      <p:sp>
        <p:nvSpPr>
          <p:cNvPr id="10" name="Folded Corner 9">
            <a:extLst>
              <a:ext uri="{FF2B5EF4-FFF2-40B4-BE49-F238E27FC236}">
                <a16:creationId xmlns:a16="http://schemas.microsoft.com/office/drawing/2014/main" id="{6C61C396-3026-6742-A597-A3975AA0B626}"/>
              </a:ext>
            </a:extLst>
          </p:cNvPr>
          <p:cNvSpPr/>
          <p:nvPr/>
        </p:nvSpPr>
        <p:spPr>
          <a:xfrm rot="21292536">
            <a:off x="6838449" y="291525"/>
            <a:ext cx="4798089" cy="1209463"/>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latin typeface="Palatino" pitchFamily="2" charset="77"/>
                <a:ea typeface="Palatino" pitchFamily="2" charset="77"/>
              </a:rPr>
              <a:t>Note: Design Science Theories</a:t>
            </a:r>
            <a:br>
              <a:rPr lang="en-IE" b="1" dirty="0">
                <a:latin typeface="Palatino" pitchFamily="2" charset="77"/>
                <a:ea typeface="Palatino" pitchFamily="2" charset="77"/>
              </a:rPr>
            </a:br>
            <a:r>
              <a:rPr lang="en-IE" dirty="0">
                <a:latin typeface="Palatino" pitchFamily="2" charset="77"/>
                <a:ea typeface="Palatino" pitchFamily="2" charset="77"/>
              </a:rPr>
              <a:t>A theory about artefacts in a context</a:t>
            </a:r>
          </a:p>
          <a:p>
            <a:r>
              <a:rPr lang="en-IE" sz="1400" dirty="0">
                <a:latin typeface="Palatino" pitchFamily="2" charset="77"/>
                <a:ea typeface="Palatino" pitchFamily="2" charset="77"/>
              </a:rPr>
              <a:t>[Artefact specification] X [Context assumption] </a:t>
            </a:r>
            <a:r>
              <a:rPr lang="en-IE" sz="1400" dirty="0">
                <a:latin typeface="Palatino" pitchFamily="2" charset="77"/>
                <a:ea typeface="Palatino" pitchFamily="2" charset="77"/>
                <a:sym typeface="Wingdings" pitchFamily="2" charset="2"/>
              </a:rPr>
              <a:t> [Effect]</a:t>
            </a:r>
            <a:endParaRPr lang="en-IE" sz="1400" dirty="0">
              <a:latin typeface="Palatino" pitchFamily="2" charset="77"/>
              <a:ea typeface="Palatino" pitchFamily="2" charset="77"/>
            </a:endParaRPr>
          </a:p>
        </p:txBody>
      </p:sp>
    </p:spTree>
    <p:extLst>
      <p:ext uri="{BB962C8B-B14F-4D97-AF65-F5344CB8AC3E}">
        <p14:creationId xmlns:p14="http://schemas.microsoft.com/office/powerpoint/2010/main" val="137381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D18CFE48-6BDB-F448-B951-0D624B6A4BE8}"/>
              </a:ext>
            </a:extLst>
          </p:cNvPr>
          <p:cNvCxnSpPr/>
          <p:nvPr/>
        </p:nvCxnSpPr>
        <p:spPr>
          <a:xfrm>
            <a:off x="207331" y="6338174"/>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27212A6-EF49-C14E-B6E6-CF0668FACF4E}"/>
              </a:ext>
            </a:extLst>
          </p:cNvPr>
          <p:cNvSpPr>
            <a:spLocks noGrp="1"/>
          </p:cNvSpPr>
          <p:nvPr>
            <p:ph type="title"/>
          </p:nvPr>
        </p:nvSpPr>
        <p:spPr/>
        <p:txBody>
          <a:bodyPr>
            <a:normAutofit fontScale="90000"/>
          </a:bodyPr>
          <a:lstStyle/>
          <a:p>
            <a:r>
              <a:rPr lang="de-DE" dirty="0" err="1"/>
              <a:t>Exemplary</a:t>
            </a:r>
            <a:r>
              <a:rPr lang="de-DE" dirty="0"/>
              <a:t> </a:t>
            </a:r>
            <a:r>
              <a:rPr lang="de-DE" dirty="0" err="1"/>
              <a:t>framework</a:t>
            </a:r>
            <a:r>
              <a:rPr lang="de-DE" dirty="0"/>
              <a:t> </a:t>
            </a:r>
            <a:r>
              <a:rPr lang="de-DE" dirty="0" err="1"/>
              <a:t>for</a:t>
            </a:r>
            <a:r>
              <a:rPr lang="de-DE" dirty="0"/>
              <a:t> </a:t>
            </a:r>
            <a:r>
              <a:rPr lang="de-DE" dirty="0" err="1"/>
              <a:t>describing</a:t>
            </a:r>
            <a:r>
              <a:rPr lang="de-DE" dirty="0"/>
              <a:t> </a:t>
            </a:r>
            <a:r>
              <a:rPr lang="de-DE" dirty="0" err="1"/>
              <a:t>theories</a:t>
            </a:r>
            <a:br>
              <a:rPr lang="de-DE" dirty="0"/>
            </a:br>
            <a:r>
              <a:rPr lang="de-DE" dirty="0"/>
              <a:t>in Software Engineering</a:t>
            </a:r>
            <a:endParaRPr lang="en-GB" dirty="0"/>
          </a:p>
        </p:txBody>
      </p:sp>
      <p:sp>
        <p:nvSpPr>
          <p:cNvPr id="3" name="Content Placeholder 2">
            <a:extLst>
              <a:ext uri="{FF2B5EF4-FFF2-40B4-BE49-F238E27FC236}">
                <a16:creationId xmlns:a16="http://schemas.microsoft.com/office/drawing/2014/main" id="{5B18759B-3DB7-234C-A5C0-7973CB6974AA}"/>
              </a:ext>
            </a:extLst>
          </p:cNvPr>
          <p:cNvSpPr>
            <a:spLocks noGrp="1"/>
          </p:cNvSpPr>
          <p:nvPr>
            <p:ph idx="1"/>
          </p:nvPr>
        </p:nvSpPr>
        <p:spPr/>
        <p:txBody>
          <a:bodyPr/>
          <a:lstStyle/>
          <a:p>
            <a:r>
              <a:rPr lang="en-GB" b="1" dirty="0"/>
              <a:t>Constructs:</a:t>
            </a:r>
            <a:r>
              <a:rPr lang="en-GB" dirty="0"/>
              <a:t> What are the basic elements?</a:t>
            </a:r>
            <a:br>
              <a:rPr lang="en-GB" dirty="0"/>
            </a:br>
            <a:r>
              <a:rPr lang="en-GB" dirty="0"/>
              <a:t>(Actors, technologies, activities, system entities, context factors)</a:t>
            </a:r>
          </a:p>
          <a:p>
            <a:r>
              <a:rPr lang="en-GB" b="1" dirty="0"/>
              <a:t>Propositions:</a:t>
            </a:r>
            <a:r>
              <a:rPr lang="en-GB" dirty="0"/>
              <a:t> How do the constructs interact?</a:t>
            </a:r>
          </a:p>
          <a:p>
            <a:r>
              <a:rPr lang="en-GB" b="1" dirty="0"/>
              <a:t>Explanations:</a:t>
            </a:r>
            <a:r>
              <a:rPr lang="en-GB" dirty="0"/>
              <a:t> Why are the propositions as specified? </a:t>
            </a:r>
          </a:p>
          <a:p>
            <a:r>
              <a:rPr lang="en-GB" b="1" dirty="0"/>
              <a:t>Scope:</a:t>
            </a:r>
            <a:r>
              <a:rPr lang="en-GB" dirty="0"/>
              <a:t> What is the universe of discourse in which the theory is applicable?</a:t>
            </a:r>
          </a:p>
          <a:p>
            <a:endParaRPr lang="en-GB" dirty="0"/>
          </a:p>
        </p:txBody>
      </p:sp>
      <p:sp>
        <p:nvSpPr>
          <p:cNvPr id="15" name="Rectangle 14">
            <a:extLst>
              <a:ext uri="{FF2B5EF4-FFF2-40B4-BE49-F238E27FC236}">
                <a16:creationId xmlns:a16="http://schemas.microsoft.com/office/drawing/2014/main" id="{CFF7CD0A-9B3D-2141-A0A0-D014C8E62CD2}"/>
              </a:ext>
            </a:extLst>
          </p:cNvPr>
          <p:cNvSpPr/>
          <p:nvPr/>
        </p:nvSpPr>
        <p:spPr>
          <a:xfrm>
            <a:off x="207331" y="6572293"/>
            <a:ext cx="8130752" cy="246221"/>
          </a:xfrm>
          <a:prstGeom prst="rect">
            <a:avLst/>
          </a:prstGeom>
          <a:noFill/>
        </p:spPr>
        <p:txBody>
          <a:bodyPr wrap="none" rtlCol="0">
            <a:spAutoFit/>
          </a:bodyPr>
          <a:lstStyle/>
          <a:p>
            <a:pPr>
              <a:defRPr sz="1400">
                <a:solidFill>
                  <a:srgbClr val="53585F"/>
                </a:solidFill>
                <a:latin typeface="Palatino"/>
                <a:ea typeface="Palatino"/>
                <a:cs typeface="Palatino"/>
                <a:sym typeface="Palatino"/>
              </a:defRPr>
            </a:pPr>
            <a:r>
              <a:rPr lang="de-DE" sz="1000" b="1" dirty="0"/>
              <a:t>Source (</a:t>
            </a:r>
            <a:r>
              <a:rPr lang="de-DE" sz="1000" b="1" dirty="0" err="1"/>
              <a:t>example</a:t>
            </a:r>
            <a:r>
              <a:rPr lang="de-DE" sz="1000" b="1" dirty="0"/>
              <a:t>)</a:t>
            </a:r>
            <a:r>
              <a:rPr lang="de-DE" sz="1000" dirty="0"/>
              <a:t>: Wagner, Mendez et al. Status Quo in </a:t>
            </a:r>
            <a:r>
              <a:rPr lang="de-DE" sz="1000" dirty="0" err="1"/>
              <a:t>Requirements</a:t>
            </a:r>
            <a:r>
              <a:rPr lang="de-DE" sz="1000" dirty="0"/>
              <a:t> Engineering: A </a:t>
            </a:r>
            <a:r>
              <a:rPr lang="de-DE" sz="1000" dirty="0" err="1"/>
              <a:t>Theory</a:t>
            </a:r>
            <a:r>
              <a:rPr lang="de-DE" sz="1000" dirty="0"/>
              <a:t> </a:t>
            </a:r>
            <a:r>
              <a:rPr lang="de-DE" sz="1000" dirty="0" err="1"/>
              <a:t>and</a:t>
            </a:r>
            <a:r>
              <a:rPr lang="de-DE" sz="1000" dirty="0"/>
              <a:t> a Global Family </a:t>
            </a:r>
            <a:r>
              <a:rPr lang="de-DE" sz="1000" dirty="0" err="1"/>
              <a:t>of</a:t>
            </a:r>
            <a:r>
              <a:rPr lang="de-DE" sz="1000" dirty="0"/>
              <a:t> Surveys, TOSEM 2018.</a:t>
            </a:r>
          </a:p>
        </p:txBody>
      </p:sp>
      <p:sp>
        <p:nvSpPr>
          <p:cNvPr id="17" name="Rectangle 16">
            <a:extLst>
              <a:ext uri="{FF2B5EF4-FFF2-40B4-BE49-F238E27FC236}">
                <a16:creationId xmlns:a16="http://schemas.microsoft.com/office/drawing/2014/main" id="{ACA1EF8F-A96B-1F48-94B7-8449708FEEBC}"/>
              </a:ext>
            </a:extLst>
          </p:cNvPr>
          <p:cNvSpPr/>
          <p:nvPr/>
        </p:nvSpPr>
        <p:spPr>
          <a:xfrm>
            <a:off x="207330" y="6376275"/>
            <a:ext cx="8153193" cy="246221"/>
          </a:xfrm>
          <a:prstGeom prst="rect">
            <a:avLst/>
          </a:prstGeom>
        </p:spPr>
        <p:txBody>
          <a:bodyPr wrap="square">
            <a:spAutoFit/>
          </a:bodyPr>
          <a:lstStyle/>
          <a:p>
            <a:pPr>
              <a:defRPr sz="1400">
                <a:solidFill>
                  <a:srgbClr val="53585F"/>
                </a:solidFill>
                <a:latin typeface="Palatino"/>
                <a:ea typeface="Palatino"/>
                <a:cs typeface="Palatino"/>
                <a:sym typeface="Palatino"/>
              </a:defRPr>
            </a:pPr>
            <a:r>
              <a:rPr lang="de-DE" sz="1000" b="1" dirty="0"/>
              <a:t>Source (</a:t>
            </a:r>
            <a:r>
              <a:rPr lang="de-DE" sz="1000" b="1" dirty="0" err="1"/>
              <a:t>framework</a:t>
            </a:r>
            <a:r>
              <a:rPr lang="de-DE" sz="1000" b="1" dirty="0"/>
              <a:t>):</a:t>
            </a:r>
            <a:r>
              <a:rPr lang="de-DE" sz="1000" dirty="0"/>
              <a:t> </a:t>
            </a:r>
            <a:r>
              <a:rPr lang="de-DE" sz="1000" dirty="0" err="1"/>
              <a:t>Sjøberg</a:t>
            </a:r>
            <a:r>
              <a:rPr lang="de-DE" sz="1000" dirty="0"/>
              <a:t>, D., </a:t>
            </a:r>
            <a:r>
              <a:rPr lang="de-DE" sz="1000" dirty="0" err="1"/>
              <a:t>Dybå</a:t>
            </a:r>
            <a:r>
              <a:rPr lang="de-DE" sz="1000" dirty="0"/>
              <a:t>, T., Anda, B., Hannay, J. Building </a:t>
            </a:r>
            <a:r>
              <a:rPr lang="de-DE" sz="1000" dirty="0" err="1"/>
              <a:t>Theories</a:t>
            </a:r>
            <a:r>
              <a:rPr lang="de-DE" sz="1000" dirty="0"/>
              <a:t> in Software Engineering, 2010.</a:t>
            </a:r>
          </a:p>
        </p:txBody>
      </p:sp>
      <p:grpSp>
        <p:nvGrpSpPr>
          <p:cNvPr id="20" name="Group 19">
            <a:extLst>
              <a:ext uri="{FF2B5EF4-FFF2-40B4-BE49-F238E27FC236}">
                <a16:creationId xmlns:a16="http://schemas.microsoft.com/office/drawing/2014/main" id="{951C8CA6-541C-E648-9AA8-2A92950CF221}"/>
              </a:ext>
            </a:extLst>
          </p:cNvPr>
          <p:cNvGrpSpPr/>
          <p:nvPr/>
        </p:nvGrpSpPr>
        <p:grpSpPr>
          <a:xfrm>
            <a:off x="-127912" y="960911"/>
            <a:ext cx="9678171" cy="5477123"/>
            <a:chOff x="-127912" y="960911"/>
            <a:chExt cx="9678171" cy="5477123"/>
          </a:xfrm>
        </p:grpSpPr>
        <p:sp>
          <p:nvSpPr>
            <p:cNvPr id="10" name="Example">
              <a:extLst>
                <a:ext uri="{FF2B5EF4-FFF2-40B4-BE49-F238E27FC236}">
                  <a16:creationId xmlns:a16="http://schemas.microsoft.com/office/drawing/2014/main" id="{AF5939F6-3974-674E-9493-496B94C7D0B0}"/>
                </a:ext>
              </a:extLst>
            </p:cNvPr>
            <p:cNvSpPr/>
            <p:nvPr/>
          </p:nvSpPr>
          <p:spPr>
            <a:xfrm>
              <a:off x="-127912" y="960911"/>
              <a:ext cx="9678171" cy="5477123"/>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t">
              <a:noAutofit/>
            </a:bodyPr>
            <a:lstStyle>
              <a:lvl1pPr marL="57799" marR="57799" algn="r" defTabSz="1295400">
                <a:defRPr sz="2700" b="1">
                  <a:uFill>
                    <a:solidFill>
                      <a:srgbClr val="000000"/>
                    </a:solidFill>
                  </a:uFill>
                  <a:latin typeface="Palatino"/>
                  <a:ea typeface="Palatino"/>
                  <a:cs typeface="Palatino"/>
                  <a:sym typeface="Palatino"/>
                </a:defRPr>
              </a:lvl1pPr>
            </a:lstStyle>
            <a:p>
              <a:pPr>
                <a:defRPr>
                  <a:latin typeface="+mn-lt"/>
                  <a:ea typeface="+mn-ea"/>
                  <a:cs typeface="+mn-cs"/>
                  <a:sym typeface="Gill Sans"/>
                </a:defRPr>
              </a:pPr>
              <a:r>
                <a:rPr sz="1898"/>
                <a:t>Example</a:t>
              </a:r>
            </a:p>
          </p:txBody>
        </p:sp>
        <p:pic>
          <p:nvPicPr>
            <p:cNvPr id="19" name="Theory.pdf" descr="Theory.pdf">
              <a:extLst>
                <a:ext uri="{FF2B5EF4-FFF2-40B4-BE49-F238E27FC236}">
                  <a16:creationId xmlns:a16="http://schemas.microsoft.com/office/drawing/2014/main" id="{BFBD7573-F244-D041-BAA6-6B54174FA886}"/>
                </a:ext>
              </a:extLst>
            </p:cNvPr>
            <p:cNvPicPr>
              <a:picLocks noChangeAspect="1"/>
            </p:cNvPicPr>
            <p:nvPr/>
          </p:nvPicPr>
          <p:blipFill>
            <a:blip r:embed="rId2"/>
            <a:stretch>
              <a:fillRect/>
            </a:stretch>
          </p:blipFill>
          <p:spPr>
            <a:xfrm>
              <a:off x="793840" y="1022134"/>
              <a:ext cx="5885714" cy="5354676"/>
            </a:xfrm>
            <a:prstGeom prst="rect">
              <a:avLst/>
            </a:prstGeom>
            <a:ln w="12700" cap="flat">
              <a:noFill/>
              <a:round/>
            </a:ln>
            <a:effectLst/>
          </p:spPr>
        </p:pic>
        <p:grpSp>
          <p:nvGrpSpPr>
            <p:cNvPr id="6" name="Group">
              <a:extLst>
                <a:ext uri="{FF2B5EF4-FFF2-40B4-BE49-F238E27FC236}">
                  <a16:creationId xmlns:a16="http://schemas.microsoft.com/office/drawing/2014/main" id="{17CD2966-7B29-0E45-AE75-F3313835F0EC}"/>
                </a:ext>
              </a:extLst>
            </p:cNvPr>
            <p:cNvGrpSpPr/>
            <p:nvPr/>
          </p:nvGrpSpPr>
          <p:grpSpPr>
            <a:xfrm>
              <a:off x="2997785" y="2177671"/>
              <a:ext cx="6453721" cy="3664879"/>
              <a:chOff x="-25400" y="-25400"/>
              <a:chExt cx="9178622" cy="5212270"/>
            </a:xfrm>
          </p:grpSpPr>
          <p:pic>
            <p:nvPicPr>
              <p:cNvPr id="8" name="Line Line" descr="Line Line">
                <a:extLst>
                  <a:ext uri="{FF2B5EF4-FFF2-40B4-BE49-F238E27FC236}">
                    <a16:creationId xmlns:a16="http://schemas.microsoft.com/office/drawing/2014/main" id="{DF8E1CBE-505D-7943-8928-015ADB3C18AD}"/>
                  </a:ext>
                </a:extLst>
              </p:cNvPr>
              <p:cNvPicPr>
                <a:picLocks/>
              </p:cNvPicPr>
              <p:nvPr/>
            </p:nvPicPr>
            <p:blipFill>
              <a:blip r:embed="rId3"/>
              <a:stretch>
                <a:fillRect/>
              </a:stretch>
            </p:blipFill>
            <p:spPr>
              <a:xfrm rot="2041789">
                <a:off x="310477" y="1561225"/>
                <a:ext cx="4358412" cy="299399"/>
              </a:xfrm>
              <a:prstGeom prst="rect">
                <a:avLst/>
              </a:prstGeom>
              <a:effectLst/>
            </p:spPr>
          </p:pic>
          <p:pic>
            <p:nvPicPr>
              <p:cNvPr id="9" name="Circle Circle" descr="Circle Circle">
                <a:extLst>
                  <a:ext uri="{FF2B5EF4-FFF2-40B4-BE49-F238E27FC236}">
                    <a16:creationId xmlns:a16="http://schemas.microsoft.com/office/drawing/2014/main" id="{8AF29756-9B2D-9746-BE1D-20554D93B81C}"/>
                  </a:ext>
                </a:extLst>
              </p:cNvPr>
              <p:cNvPicPr>
                <a:picLocks/>
              </p:cNvPicPr>
              <p:nvPr/>
            </p:nvPicPr>
            <p:blipFill>
              <a:blip r:embed="rId4"/>
              <a:stretch>
                <a:fillRect/>
              </a:stretch>
            </p:blipFill>
            <p:spPr>
              <a:xfrm>
                <a:off x="-25400" y="-25400"/>
                <a:ext cx="740716" cy="740716"/>
              </a:xfrm>
              <a:prstGeom prst="rect">
                <a:avLst/>
              </a:prstGeom>
              <a:effectLst/>
            </p:spPr>
          </p:pic>
          <p:sp>
            <p:nvSpPr>
              <p:cNvPr id="7" name="Proposition:…">
                <a:extLst>
                  <a:ext uri="{FF2B5EF4-FFF2-40B4-BE49-F238E27FC236}">
                    <a16:creationId xmlns:a16="http://schemas.microsoft.com/office/drawing/2014/main" id="{D619BA8A-5FCE-6F4D-A6ED-9035C15EAFC7}"/>
                  </a:ext>
                </a:extLst>
              </p:cNvPr>
              <p:cNvSpPr/>
              <p:nvPr/>
            </p:nvSpPr>
            <p:spPr>
              <a:xfrm>
                <a:off x="4268796" y="2730404"/>
                <a:ext cx="4884426" cy="245646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a:defRPr sz="1700" b="1"/>
                </a:pPr>
                <a:r>
                  <a:rPr sz="1195" dirty="0"/>
                  <a:t>Proposition:</a:t>
                </a:r>
              </a:p>
              <a:p>
                <a:pPr>
                  <a:defRPr sz="1700"/>
                </a:pPr>
                <a:r>
                  <a:rPr sz="1195" dirty="0"/>
                  <a:t>“Structured requirements lists are documented textually in free form or textually with constraints.”</a:t>
                </a:r>
              </a:p>
              <a:p>
                <a:pPr>
                  <a:defRPr sz="1700"/>
                </a:pPr>
                <a:endParaRPr sz="1195" dirty="0"/>
              </a:p>
              <a:p>
                <a:pPr>
                  <a:defRPr sz="1700" b="1"/>
                </a:pPr>
                <a:r>
                  <a:rPr sz="1195" dirty="0"/>
                  <a:t>Explanation</a:t>
                </a:r>
                <a:r>
                  <a:rPr lang="de-DE" sz="1195" dirty="0"/>
                  <a:t> </a:t>
                </a:r>
                <a:r>
                  <a:rPr lang="de-DE" sz="1195" dirty="0" err="1"/>
                  <a:t>and</a:t>
                </a:r>
                <a:r>
                  <a:rPr lang="de-DE" sz="1195" dirty="0"/>
                  <a:t> </a:t>
                </a:r>
                <a:r>
                  <a:rPr lang="de-DE" sz="1195" dirty="0" err="1"/>
                  <a:t>Scope</a:t>
                </a:r>
                <a:r>
                  <a:rPr sz="1195" dirty="0"/>
                  <a:t>:</a:t>
                </a:r>
              </a:p>
              <a:p>
                <a:pPr>
                  <a:defRPr sz="1700"/>
                </a:pPr>
                <a:r>
                  <a:rPr sz="1195" dirty="0"/>
                  <a:t>“Free-form and constraint textual requirements are sufficient for many contexts such as in agile projects where they only act as reminders for further conversations.”</a:t>
                </a:r>
              </a:p>
            </p:txBody>
          </p:sp>
        </p:grpSp>
      </p:grpSp>
    </p:spTree>
    <p:extLst>
      <p:ext uri="{BB962C8B-B14F-4D97-AF65-F5344CB8AC3E}">
        <p14:creationId xmlns:p14="http://schemas.microsoft.com/office/powerpoint/2010/main" val="4057443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250" fill="hold"/>
                                        <p:tgtEl>
                                          <p:spTgt spid="20"/>
                                        </p:tgtEl>
                                        <p:attrNameLst>
                                          <p:attrName>ppt_x</p:attrName>
                                        </p:attrNameLst>
                                      </p:cBhvr>
                                      <p:tavLst>
                                        <p:tav tm="0">
                                          <p:val>
                                            <p:strVal val="0-#ppt_w/2"/>
                                          </p:val>
                                        </p:tav>
                                        <p:tav tm="100000">
                                          <p:val>
                                            <p:strVal val="#ppt_x"/>
                                          </p:val>
                                        </p:tav>
                                      </p:tavLst>
                                    </p:anim>
                                    <p:anim calcmode="lin" valueType="num">
                                      <p:cBhvr additive="base">
                                        <p:cTn id="8"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D46F9-5645-814E-BCBB-50DDB08B63F0}"/>
              </a:ext>
            </a:extLst>
          </p:cNvPr>
          <p:cNvSpPr>
            <a:spLocks noGrp="1"/>
          </p:cNvSpPr>
          <p:nvPr>
            <p:ph type="title"/>
          </p:nvPr>
        </p:nvSpPr>
        <p:spPr/>
        <p:txBody>
          <a:bodyPr/>
          <a:lstStyle/>
          <a:p>
            <a:r>
              <a:rPr lang="de-DE" dirty="0" err="1"/>
              <a:t>Theories</a:t>
            </a:r>
            <a:r>
              <a:rPr lang="de-DE" dirty="0"/>
              <a:t> </a:t>
            </a:r>
            <a:r>
              <a:rPr lang="de-DE" dirty="0" err="1"/>
              <a:t>and</a:t>
            </a:r>
            <a:r>
              <a:rPr lang="de-DE" dirty="0"/>
              <a:t> </a:t>
            </a:r>
            <a:r>
              <a:rPr lang="de-DE" dirty="0" err="1"/>
              <a:t>hypotheses</a:t>
            </a:r>
            <a:endParaRPr lang="en-GB" dirty="0"/>
          </a:p>
        </p:txBody>
      </p:sp>
      <p:sp>
        <p:nvSpPr>
          <p:cNvPr id="3" name="Content Placeholder 2">
            <a:extLst>
              <a:ext uri="{FF2B5EF4-FFF2-40B4-BE49-F238E27FC236}">
                <a16:creationId xmlns:a16="http://schemas.microsoft.com/office/drawing/2014/main" id="{77321AC0-5BBD-CD45-81F9-EA7B69440111}"/>
              </a:ext>
            </a:extLst>
          </p:cNvPr>
          <p:cNvSpPr>
            <a:spLocks noGrp="1"/>
          </p:cNvSpPr>
          <p:nvPr>
            <p:ph idx="1"/>
          </p:nvPr>
        </p:nvSpPr>
        <p:spPr>
          <a:xfrm>
            <a:off x="5706318" y="1825625"/>
            <a:ext cx="5647481" cy="3880694"/>
          </a:xfrm>
        </p:spPr>
        <p:txBody>
          <a:bodyPr>
            <a:normAutofit fontScale="92500" lnSpcReduction="20000"/>
          </a:bodyPr>
          <a:lstStyle/>
          <a:p>
            <a:pPr marL="0" indent="0">
              <a:buNone/>
            </a:pPr>
            <a:r>
              <a:rPr lang="en-GB" sz="2000" b="1" dirty="0"/>
              <a:t>Scientific theory</a:t>
            </a:r>
          </a:p>
          <a:p>
            <a:pPr>
              <a:lnSpc>
                <a:spcPct val="120000"/>
              </a:lnSpc>
            </a:pPr>
            <a:r>
              <a:rPr lang="en-GB" sz="2000" dirty="0"/>
              <a:t>“[…] based on hypotheses tested and verified multiple times by detached researchers” (J. Bortz and N. </a:t>
            </a:r>
            <a:r>
              <a:rPr lang="en-GB" sz="2000" dirty="0" err="1"/>
              <a:t>Döring</a:t>
            </a:r>
            <a:r>
              <a:rPr lang="en-GB" sz="2000" dirty="0"/>
              <a:t>, 2003)</a:t>
            </a:r>
          </a:p>
          <a:p>
            <a:endParaRPr lang="en-GB" sz="2000" dirty="0"/>
          </a:p>
          <a:p>
            <a:pPr marL="0" indent="0">
              <a:buNone/>
            </a:pPr>
            <a:r>
              <a:rPr lang="en-GB" sz="2000" b="1" dirty="0"/>
              <a:t>Hypothesis</a:t>
            </a:r>
          </a:p>
          <a:p>
            <a:r>
              <a:rPr lang="en-GB" sz="2000" dirty="0"/>
              <a:t>“[…] a statement that proposes a possible explanation to some phenomenon or event” (L. Given,  2008)</a:t>
            </a:r>
          </a:p>
          <a:p>
            <a:r>
              <a:rPr lang="en-GB" sz="2000" dirty="0"/>
              <a:t>Grounded in theory, testable and falsifiable</a:t>
            </a:r>
          </a:p>
          <a:p>
            <a:r>
              <a:rPr lang="en-GB" sz="2000" dirty="0"/>
              <a:t>Often quantified and written as a conditional statement</a:t>
            </a:r>
          </a:p>
        </p:txBody>
      </p:sp>
      <p:sp>
        <p:nvSpPr>
          <p:cNvPr id="4" name="Rectangle">
            <a:extLst>
              <a:ext uri="{FF2B5EF4-FFF2-40B4-BE49-F238E27FC236}">
                <a16:creationId xmlns:a16="http://schemas.microsoft.com/office/drawing/2014/main" id="{E1FB4B80-9DA6-1841-ADF3-9F4A5A7AA638}"/>
              </a:ext>
            </a:extLst>
          </p:cNvPr>
          <p:cNvSpPr/>
          <p:nvPr/>
        </p:nvSpPr>
        <p:spPr>
          <a:xfrm>
            <a:off x="2020166" y="3574970"/>
            <a:ext cx="2618957" cy="336213"/>
          </a:xfrm>
          <a:prstGeom prst="rect">
            <a:avLst/>
          </a:prstGeom>
          <a:ln w="12700">
            <a:solidFill>
              <a:srgbClr val="000000"/>
            </a:solidFill>
          </a:ln>
        </p:spPr>
        <p:txBody>
          <a:bodyPr lIns="35719" tIns="35719" rIns="35719" bIns="35719" anchor="ctr"/>
          <a:lstStyle/>
          <a:p>
            <a:pPr marL="40638" marR="40638" algn="ctr" defTabSz="910796">
              <a:defRPr sz="2200">
                <a:uFill>
                  <a:solidFill>
                    <a:srgbClr val="000000"/>
                  </a:solidFill>
                </a:uFill>
                <a:latin typeface="+mn-lt"/>
                <a:ea typeface="+mn-ea"/>
                <a:cs typeface="+mn-cs"/>
                <a:sym typeface="Gill Sans"/>
              </a:defRPr>
            </a:pPr>
            <a:endParaRPr sz="1547"/>
          </a:p>
        </p:txBody>
      </p:sp>
      <p:sp>
        <p:nvSpPr>
          <p:cNvPr id="5" name="Rectangle">
            <a:extLst>
              <a:ext uri="{FF2B5EF4-FFF2-40B4-BE49-F238E27FC236}">
                <a16:creationId xmlns:a16="http://schemas.microsoft.com/office/drawing/2014/main" id="{743875E4-D23D-1044-8B71-CABAD65C01C1}"/>
              </a:ext>
            </a:extLst>
          </p:cNvPr>
          <p:cNvSpPr/>
          <p:nvPr/>
        </p:nvSpPr>
        <p:spPr>
          <a:xfrm>
            <a:off x="1930869" y="3664267"/>
            <a:ext cx="2618957" cy="336213"/>
          </a:xfrm>
          <a:prstGeom prst="rect">
            <a:avLst/>
          </a:prstGeom>
          <a:solidFill>
            <a:srgbClr val="FFFFFF"/>
          </a:solidFill>
          <a:ln w="12700">
            <a:solidFill>
              <a:srgbClr val="000000"/>
            </a:solidFill>
          </a:ln>
        </p:spPr>
        <p:txBody>
          <a:bodyPr lIns="35719" tIns="35719" rIns="35719" bIns="35719" anchor="ctr"/>
          <a:lstStyle/>
          <a:p>
            <a:pPr marL="40638" marR="40638" algn="ctr" defTabSz="910796">
              <a:defRPr sz="2200">
                <a:uFill>
                  <a:solidFill>
                    <a:srgbClr val="000000"/>
                  </a:solidFill>
                </a:uFill>
                <a:latin typeface="+mn-lt"/>
                <a:ea typeface="+mn-ea"/>
                <a:cs typeface="+mn-cs"/>
                <a:sym typeface="Gill Sans"/>
              </a:defRPr>
            </a:pPr>
            <a:endParaRPr sz="1547"/>
          </a:p>
        </p:txBody>
      </p:sp>
      <p:sp>
        <p:nvSpPr>
          <p:cNvPr id="6" name="Empirical Approaches">
            <a:extLst>
              <a:ext uri="{FF2B5EF4-FFF2-40B4-BE49-F238E27FC236}">
                <a16:creationId xmlns:a16="http://schemas.microsoft.com/office/drawing/2014/main" id="{E89EE19F-47E3-DC46-A017-8AA1B7B8C976}"/>
              </a:ext>
            </a:extLst>
          </p:cNvPr>
          <p:cNvSpPr/>
          <p:nvPr/>
        </p:nvSpPr>
        <p:spPr>
          <a:xfrm>
            <a:off x="1841572" y="4801639"/>
            <a:ext cx="2618957" cy="656519"/>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2400">
                <a:uFill>
                  <a:solidFill>
                    <a:srgbClr val="000000"/>
                  </a:solidFill>
                </a:uFill>
                <a:latin typeface="Times New Roman"/>
                <a:ea typeface="Times New Roman"/>
                <a:cs typeface="Times New Roman"/>
                <a:sym typeface="Times New Roman"/>
              </a:defRPr>
            </a:lvl1pPr>
          </a:lstStyle>
          <a:p>
            <a:r>
              <a:rPr sz="1687"/>
              <a:t>Empirical Approaches</a:t>
            </a:r>
          </a:p>
        </p:txBody>
      </p:sp>
      <p:sp>
        <p:nvSpPr>
          <p:cNvPr id="7" name="Theory / Theories">
            <a:extLst>
              <a:ext uri="{FF2B5EF4-FFF2-40B4-BE49-F238E27FC236}">
                <a16:creationId xmlns:a16="http://schemas.microsoft.com/office/drawing/2014/main" id="{099BB8CD-AECA-0240-97EB-4E87CE9B1A4E}"/>
              </a:ext>
            </a:extLst>
          </p:cNvPr>
          <p:cNvSpPr/>
          <p:nvPr/>
        </p:nvSpPr>
        <p:spPr>
          <a:xfrm>
            <a:off x="1841572" y="1984546"/>
            <a:ext cx="2618957" cy="656518"/>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2400">
                <a:uFill>
                  <a:solidFill>
                    <a:srgbClr val="000000"/>
                  </a:solidFill>
                </a:uFill>
                <a:latin typeface="Times New Roman"/>
                <a:ea typeface="Times New Roman"/>
                <a:cs typeface="Times New Roman"/>
                <a:sym typeface="Times New Roman"/>
              </a:defRPr>
            </a:lvl1pPr>
          </a:lstStyle>
          <a:p>
            <a:r>
              <a:rPr sz="1687"/>
              <a:t>Theory / Theories</a:t>
            </a:r>
          </a:p>
        </p:txBody>
      </p:sp>
      <p:sp>
        <p:nvSpPr>
          <p:cNvPr id="8" name="(Tentative) Hypothesis">
            <a:extLst>
              <a:ext uri="{FF2B5EF4-FFF2-40B4-BE49-F238E27FC236}">
                <a16:creationId xmlns:a16="http://schemas.microsoft.com/office/drawing/2014/main" id="{504C2932-C913-DC4C-92AD-2B075F4284E7}"/>
              </a:ext>
            </a:extLst>
          </p:cNvPr>
          <p:cNvSpPr/>
          <p:nvPr/>
        </p:nvSpPr>
        <p:spPr>
          <a:xfrm>
            <a:off x="1841572" y="3750587"/>
            <a:ext cx="2618957" cy="336213"/>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2200">
                <a:uFill>
                  <a:solidFill>
                    <a:srgbClr val="000000"/>
                  </a:solidFill>
                </a:uFill>
                <a:latin typeface="Times New Roman"/>
                <a:ea typeface="Times New Roman"/>
                <a:cs typeface="Times New Roman"/>
                <a:sym typeface="Times New Roman"/>
              </a:defRPr>
            </a:lvl1pPr>
          </a:lstStyle>
          <a:p>
            <a:r>
              <a:rPr sz="1547"/>
              <a:t>(Tentative) Hypothesis</a:t>
            </a:r>
          </a:p>
        </p:txBody>
      </p:sp>
      <p:grpSp>
        <p:nvGrpSpPr>
          <p:cNvPr id="9" name="Group">
            <a:extLst>
              <a:ext uri="{FF2B5EF4-FFF2-40B4-BE49-F238E27FC236}">
                <a16:creationId xmlns:a16="http://schemas.microsoft.com/office/drawing/2014/main" id="{968AD61A-A624-A84E-B442-56261A4D0CDB}"/>
              </a:ext>
            </a:extLst>
          </p:cNvPr>
          <p:cNvGrpSpPr/>
          <p:nvPr/>
        </p:nvGrpSpPr>
        <p:grpSpPr>
          <a:xfrm flipH="1">
            <a:off x="3450456" y="4172223"/>
            <a:ext cx="392608" cy="644561"/>
            <a:chOff x="0" y="0"/>
            <a:chExt cx="558374" cy="916708"/>
          </a:xfrm>
        </p:grpSpPr>
        <p:sp>
          <p:nvSpPr>
            <p:cNvPr id="10" name="Shape">
              <a:extLst>
                <a:ext uri="{FF2B5EF4-FFF2-40B4-BE49-F238E27FC236}">
                  <a16:creationId xmlns:a16="http://schemas.microsoft.com/office/drawing/2014/main" id="{58516A4F-878C-524E-8663-CC5B8DB16EEF}"/>
                </a:ext>
              </a:extLst>
            </p:cNvPr>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1" name="Shape">
              <a:extLst>
                <a:ext uri="{FF2B5EF4-FFF2-40B4-BE49-F238E27FC236}">
                  <a16:creationId xmlns:a16="http://schemas.microsoft.com/office/drawing/2014/main" id="{891CE3D0-5379-D248-B83B-A622C5516643}"/>
                </a:ext>
              </a:extLst>
            </p:cNvPr>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2" name="Line">
              <a:extLst>
                <a:ext uri="{FF2B5EF4-FFF2-40B4-BE49-F238E27FC236}">
                  <a16:creationId xmlns:a16="http://schemas.microsoft.com/office/drawing/2014/main" id="{62D72910-2139-0A41-A63B-81AE782F0EDE}"/>
                </a:ext>
              </a:extLst>
            </p:cNvPr>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grpSp>
        <p:nvGrpSpPr>
          <p:cNvPr id="13" name="Group">
            <a:extLst>
              <a:ext uri="{FF2B5EF4-FFF2-40B4-BE49-F238E27FC236}">
                <a16:creationId xmlns:a16="http://schemas.microsoft.com/office/drawing/2014/main" id="{E4B64224-84C2-FA49-A0F1-338419E3F4DA}"/>
              </a:ext>
            </a:extLst>
          </p:cNvPr>
          <p:cNvGrpSpPr/>
          <p:nvPr/>
        </p:nvGrpSpPr>
        <p:grpSpPr>
          <a:xfrm flipH="1">
            <a:off x="2436368" y="4135334"/>
            <a:ext cx="392607" cy="644561"/>
            <a:chOff x="0" y="0"/>
            <a:chExt cx="558374" cy="916708"/>
          </a:xfrm>
        </p:grpSpPr>
        <p:sp>
          <p:nvSpPr>
            <p:cNvPr id="14" name="Shape">
              <a:extLst>
                <a:ext uri="{FF2B5EF4-FFF2-40B4-BE49-F238E27FC236}">
                  <a16:creationId xmlns:a16="http://schemas.microsoft.com/office/drawing/2014/main" id="{EEAD207F-D6A4-FC4C-A0DA-2F582E3149DB}"/>
                </a:ext>
              </a:extLst>
            </p:cNvPr>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5" name="Shape">
              <a:extLst>
                <a:ext uri="{FF2B5EF4-FFF2-40B4-BE49-F238E27FC236}">
                  <a16:creationId xmlns:a16="http://schemas.microsoft.com/office/drawing/2014/main" id="{91E0753F-7FF5-2E40-90F0-20322AFD8711}"/>
                </a:ext>
              </a:extLst>
            </p:cNvPr>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6" name="Line">
              <a:extLst>
                <a:ext uri="{FF2B5EF4-FFF2-40B4-BE49-F238E27FC236}">
                  <a16:creationId xmlns:a16="http://schemas.microsoft.com/office/drawing/2014/main" id="{976CDA63-61D5-394F-A52D-0B22A5868268}"/>
                </a:ext>
              </a:extLst>
            </p:cNvPr>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sp>
        <p:nvSpPr>
          <p:cNvPr id="17" name="Falsification /  Corroboration">
            <a:extLst>
              <a:ext uri="{FF2B5EF4-FFF2-40B4-BE49-F238E27FC236}">
                <a16:creationId xmlns:a16="http://schemas.microsoft.com/office/drawing/2014/main" id="{49D17F96-86A9-254C-B1AD-D02F82B83849}"/>
              </a:ext>
            </a:extLst>
          </p:cNvPr>
          <p:cNvSpPr txBox="1"/>
          <p:nvPr/>
        </p:nvSpPr>
        <p:spPr>
          <a:xfrm>
            <a:off x="2640896" y="4267721"/>
            <a:ext cx="1020310" cy="481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rIns="32146">
            <a:spAutoFit/>
          </a:bodyPr>
          <a:lstStyle/>
          <a:p>
            <a:pPr algn="ctr" defTabSz="642915">
              <a:defRPr sz="1800" i="1">
                <a:solidFill>
                  <a:srgbClr val="333333"/>
                </a:solidFill>
                <a:latin typeface="Times New Roman"/>
                <a:ea typeface="Times New Roman"/>
                <a:cs typeface="Times New Roman"/>
                <a:sym typeface="Times New Roman"/>
              </a:defRPr>
            </a:pPr>
            <a:r>
              <a:rPr sz="1266"/>
              <a:t>Falsification / </a:t>
            </a:r>
            <a:br>
              <a:rPr sz="1266"/>
            </a:br>
            <a:r>
              <a:rPr sz="1266"/>
              <a:t>Corroboration</a:t>
            </a:r>
          </a:p>
        </p:txBody>
      </p:sp>
      <p:grpSp>
        <p:nvGrpSpPr>
          <p:cNvPr id="18" name="Group">
            <a:extLst>
              <a:ext uri="{FF2B5EF4-FFF2-40B4-BE49-F238E27FC236}">
                <a16:creationId xmlns:a16="http://schemas.microsoft.com/office/drawing/2014/main" id="{EDB4D300-B952-B94B-8757-CB2400B37417}"/>
              </a:ext>
            </a:extLst>
          </p:cNvPr>
          <p:cNvGrpSpPr/>
          <p:nvPr/>
        </p:nvGrpSpPr>
        <p:grpSpPr>
          <a:xfrm flipH="1">
            <a:off x="3429178" y="2883364"/>
            <a:ext cx="392607" cy="644561"/>
            <a:chOff x="0" y="0"/>
            <a:chExt cx="558374" cy="916708"/>
          </a:xfrm>
        </p:grpSpPr>
        <p:sp>
          <p:nvSpPr>
            <p:cNvPr id="19" name="Shape">
              <a:extLst>
                <a:ext uri="{FF2B5EF4-FFF2-40B4-BE49-F238E27FC236}">
                  <a16:creationId xmlns:a16="http://schemas.microsoft.com/office/drawing/2014/main" id="{CE01279E-9DF9-AD41-AE90-701C7B5FEB14}"/>
                </a:ext>
              </a:extLst>
            </p:cNvPr>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0" name="Shape">
              <a:extLst>
                <a:ext uri="{FF2B5EF4-FFF2-40B4-BE49-F238E27FC236}">
                  <a16:creationId xmlns:a16="http://schemas.microsoft.com/office/drawing/2014/main" id="{8A7F4287-FC1F-764D-B869-BECC79D6E542}"/>
                </a:ext>
              </a:extLst>
            </p:cNvPr>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1" name="Line">
              <a:extLst>
                <a:ext uri="{FF2B5EF4-FFF2-40B4-BE49-F238E27FC236}">
                  <a16:creationId xmlns:a16="http://schemas.microsoft.com/office/drawing/2014/main" id="{0C664760-A81C-C246-9095-6B3C4612E239}"/>
                </a:ext>
              </a:extLst>
            </p:cNvPr>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grpSp>
        <p:nvGrpSpPr>
          <p:cNvPr id="22" name="Group">
            <a:extLst>
              <a:ext uri="{FF2B5EF4-FFF2-40B4-BE49-F238E27FC236}">
                <a16:creationId xmlns:a16="http://schemas.microsoft.com/office/drawing/2014/main" id="{8BE0EC7A-B904-4049-8AF9-F073435F8F07}"/>
              </a:ext>
            </a:extLst>
          </p:cNvPr>
          <p:cNvGrpSpPr/>
          <p:nvPr/>
        </p:nvGrpSpPr>
        <p:grpSpPr>
          <a:xfrm flipH="1">
            <a:off x="2436368" y="2847963"/>
            <a:ext cx="392607" cy="644561"/>
            <a:chOff x="0" y="0"/>
            <a:chExt cx="558374" cy="916708"/>
          </a:xfrm>
        </p:grpSpPr>
        <p:sp>
          <p:nvSpPr>
            <p:cNvPr id="23" name="Shape">
              <a:extLst>
                <a:ext uri="{FF2B5EF4-FFF2-40B4-BE49-F238E27FC236}">
                  <a16:creationId xmlns:a16="http://schemas.microsoft.com/office/drawing/2014/main" id="{38F59B54-B535-8A4C-B4EB-E62026AE8C59}"/>
                </a:ext>
              </a:extLst>
            </p:cNvPr>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4" name="Shape">
              <a:extLst>
                <a:ext uri="{FF2B5EF4-FFF2-40B4-BE49-F238E27FC236}">
                  <a16:creationId xmlns:a16="http://schemas.microsoft.com/office/drawing/2014/main" id="{B55889B1-C5C0-1F4B-93DE-52D5FBA841FB}"/>
                </a:ext>
              </a:extLst>
            </p:cNvPr>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5" name="Line">
              <a:extLst>
                <a:ext uri="{FF2B5EF4-FFF2-40B4-BE49-F238E27FC236}">
                  <a16:creationId xmlns:a16="http://schemas.microsoft.com/office/drawing/2014/main" id="{9E30169F-5616-F848-8D7B-37A62062E38B}"/>
                </a:ext>
              </a:extLst>
            </p:cNvPr>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sp>
        <p:nvSpPr>
          <p:cNvPr id="26" name="Theory (Pattern) Building">
            <a:extLst>
              <a:ext uri="{FF2B5EF4-FFF2-40B4-BE49-F238E27FC236}">
                <a16:creationId xmlns:a16="http://schemas.microsoft.com/office/drawing/2014/main" id="{FCE86C42-3A70-284B-AE9B-D66DB20E6C2F}"/>
              </a:ext>
            </a:extLst>
          </p:cNvPr>
          <p:cNvSpPr txBox="1"/>
          <p:nvPr/>
        </p:nvSpPr>
        <p:spPr>
          <a:xfrm>
            <a:off x="1302347" y="3063034"/>
            <a:ext cx="1161375" cy="481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rIns="32146">
            <a:spAutoFit/>
          </a:bodyPr>
          <a:lstStyle/>
          <a:p>
            <a:pPr algn="ctr" defTabSz="642915">
              <a:defRPr sz="1800" i="1">
                <a:solidFill>
                  <a:srgbClr val="333333"/>
                </a:solidFill>
                <a:latin typeface="Times New Roman"/>
                <a:ea typeface="Times New Roman"/>
                <a:cs typeface="Times New Roman"/>
                <a:sym typeface="Times New Roman"/>
              </a:defRPr>
            </a:pPr>
            <a:r>
              <a:rPr sz="1266"/>
              <a:t>Theory (Pattern)</a:t>
            </a:r>
            <a:br>
              <a:rPr sz="1266"/>
            </a:br>
            <a:r>
              <a:rPr sz="1266"/>
              <a:t>Building</a:t>
            </a:r>
          </a:p>
        </p:txBody>
      </p:sp>
      <p:sp>
        <p:nvSpPr>
          <p:cNvPr id="27" name="Hypothesis Building">
            <a:extLst>
              <a:ext uri="{FF2B5EF4-FFF2-40B4-BE49-F238E27FC236}">
                <a16:creationId xmlns:a16="http://schemas.microsoft.com/office/drawing/2014/main" id="{77B92729-3D0A-5E4B-95DA-F08F91D7B0A5}"/>
              </a:ext>
            </a:extLst>
          </p:cNvPr>
          <p:cNvSpPr txBox="1"/>
          <p:nvPr/>
        </p:nvSpPr>
        <p:spPr>
          <a:xfrm>
            <a:off x="3797790" y="3019873"/>
            <a:ext cx="786272" cy="481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rIns="32146">
            <a:spAutoFit/>
          </a:bodyPr>
          <a:lstStyle/>
          <a:p>
            <a:pPr algn="ctr" defTabSz="642915">
              <a:defRPr sz="1800" i="1">
                <a:solidFill>
                  <a:srgbClr val="333333"/>
                </a:solidFill>
                <a:latin typeface="Times New Roman"/>
                <a:ea typeface="Times New Roman"/>
                <a:cs typeface="Times New Roman"/>
                <a:sym typeface="Times New Roman"/>
              </a:defRPr>
            </a:pPr>
            <a:r>
              <a:rPr sz="1266"/>
              <a:t>Hypothesis</a:t>
            </a:r>
            <a:br>
              <a:rPr sz="1266"/>
            </a:br>
            <a:r>
              <a:rPr sz="1266"/>
              <a:t>Building</a:t>
            </a:r>
          </a:p>
        </p:txBody>
      </p:sp>
      <p:sp>
        <p:nvSpPr>
          <p:cNvPr id="28" name="Rectangle 27">
            <a:extLst>
              <a:ext uri="{FF2B5EF4-FFF2-40B4-BE49-F238E27FC236}">
                <a16:creationId xmlns:a16="http://schemas.microsoft.com/office/drawing/2014/main" id="{CCBDEC4F-A295-224B-BF3B-F9432405AB62}"/>
              </a:ext>
            </a:extLst>
          </p:cNvPr>
          <p:cNvSpPr/>
          <p:nvPr/>
        </p:nvSpPr>
        <p:spPr>
          <a:xfrm>
            <a:off x="5706318" y="5660297"/>
            <a:ext cx="6096000" cy="769441"/>
          </a:xfrm>
          <a:prstGeom prst="rect">
            <a:avLst/>
          </a:prstGeom>
        </p:spPr>
        <p:txBody>
          <a:bodyPr>
            <a:spAutoFit/>
          </a:bodyPr>
          <a:lstStyle/>
          <a:p>
            <a:pPr algn="ctr" defTabSz="914367">
              <a:defRPr sz="2200">
                <a:latin typeface="Palatino"/>
                <a:ea typeface="Palatino"/>
                <a:cs typeface="Palatino"/>
                <a:sym typeface="Palatino"/>
              </a:defRPr>
            </a:pPr>
            <a:r>
              <a:rPr lang="de-DE" b="1" dirty="0" err="1"/>
              <a:t>If</a:t>
            </a:r>
            <a:r>
              <a:rPr lang="de-DE" b="1" dirty="0"/>
              <a:t> </a:t>
            </a:r>
            <a:r>
              <a:rPr lang="de-DE" b="1" dirty="0" err="1"/>
              <a:t>cause</a:t>
            </a:r>
            <a:r>
              <a:rPr lang="de-DE" b="1" dirty="0"/>
              <a:t>/</a:t>
            </a:r>
            <a:r>
              <a:rPr lang="de-DE" b="1" dirty="0" err="1"/>
              <a:t>assumption</a:t>
            </a:r>
            <a:r>
              <a:rPr lang="de-DE" dirty="0"/>
              <a:t> (</a:t>
            </a:r>
            <a:r>
              <a:rPr lang="de-DE" dirty="0" err="1"/>
              <a:t>independent</a:t>
            </a:r>
            <a:r>
              <a:rPr lang="de-DE" dirty="0"/>
              <a:t> variables) </a:t>
            </a:r>
          </a:p>
          <a:p>
            <a:pPr algn="ctr" defTabSz="914367">
              <a:defRPr sz="2200">
                <a:latin typeface="Palatino"/>
                <a:ea typeface="Palatino"/>
                <a:cs typeface="Palatino"/>
                <a:sym typeface="Palatino"/>
              </a:defRPr>
            </a:pPr>
            <a:r>
              <a:rPr lang="de-DE" b="1" i="1" dirty="0" err="1"/>
              <a:t>then</a:t>
            </a:r>
            <a:r>
              <a:rPr lang="de-DE" dirty="0"/>
              <a:t> (=&gt;) </a:t>
            </a:r>
            <a:r>
              <a:rPr lang="de-DE" b="1" dirty="0" err="1"/>
              <a:t>consequence</a:t>
            </a:r>
            <a:r>
              <a:rPr lang="de-DE" b="1" dirty="0"/>
              <a:t> </a:t>
            </a:r>
            <a:r>
              <a:rPr lang="de-DE" dirty="0"/>
              <a:t>(</a:t>
            </a:r>
            <a:r>
              <a:rPr lang="de-DE" dirty="0" err="1"/>
              <a:t>dependent</a:t>
            </a:r>
            <a:r>
              <a:rPr lang="de-DE" dirty="0"/>
              <a:t> variables)</a:t>
            </a:r>
          </a:p>
        </p:txBody>
      </p:sp>
      <p:cxnSp>
        <p:nvCxnSpPr>
          <p:cNvPr id="29" name="Straight Connector 28">
            <a:extLst>
              <a:ext uri="{FF2B5EF4-FFF2-40B4-BE49-F238E27FC236}">
                <a16:creationId xmlns:a16="http://schemas.microsoft.com/office/drawing/2014/main" id="{DF64B9FB-5357-4B44-A976-BA804B8EA0A4}"/>
              </a:ext>
            </a:extLst>
          </p:cNvPr>
          <p:cNvCxnSpPr>
            <a:cxnSpLocks/>
          </p:cNvCxnSpPr>
          <p:nvPr/>
        </p:nvCxnSpPr>
        <p:spPr>
          <a:xfrm>
            <a:off x="5706318" y="5700533"/>
            <a:ext cx="0" cy="729205"/>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1" name="Folded Corner 30">
            <a:extLst>
              <a:ext uri="{FF2B5EF4-FFF2-40B4-BE49-F238E27FC236}">
                <a16:creationId xmlns:a16="http://schemas.microsoft.com/office/drawing/2014/main" id="{EB90857C-7F82-B94C-B82A-F4F119F24C3D}"/>
              </a:ext>
            </a:extLst>
          </p:cNvPr>
          <p:cNvSpPr/>
          <p:nvPr/>
        </p:nvSpPr>
        <p:spPr>
          <a:xfrm>
            <a:off x="7931551" y="406542"/>
            <a:ext cx="3870767" cy="1242728"/>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b="1" dirty="0">
                <a:latin typeface="Palatino" pitchFamily="2" charset="77"/>
                <a:ea typeface="Palatino" pitchFamily="2" charset="77"/>
              </a:rPr>
              <a:t>Note: </a:t>
            </a:r>
            <a:r>
              <a:rPr lang="en-IE" dirty="0">
                <a:latin typeface="Palatino" pitchFamily="2" charset="77"/>
                <a:ea typeface="Palatino" pitchFamily="2" charset="77"/>
              </a:rPr>
              <a:t>We don’t “test theories”, but their consequences via hypotheses (i.e. testable propositions)</a:t>
            </a:r>
          </a:p>
        </p:txBody>
      </p:sp>
    </p:spTree>
    <p:extLst>
      <p:ext uri="{BB962C8B-B14F-4D97-AF65-F5344CB8AC3E}">
        <p14:creationId xmlns:p14="http://schemas.microsoft.com/office/powerpoint/2010/main" val="345940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72C49-AB75-064E-BC63-D33A3B33FE30}"/>
              </a:ext>
            </a:extLst>
          </p:cNvPr>
          <p:cNvSpPr>
            <a:spLocks noGrp="1"/>
          </p:cNvSpPr>
          <p:nvPr>
            <p:ph type="title"/>
          </p:nvPr>
        </p:nvSpPr>
        <p:spPr>
          <a:xfrm>
            <a:off x="838200" y="110479"/>
            <a:ext cx="10515600" cy="1325563"/>
          </a:xfrm>
        </p:spPr>
        <p:txBody>
          <a:bodyPr>
            <a:normAutofit/>
          </a:bodyPr>
          <a:lstStyle/>
          <a:p>
            <a:r>
              <a:rPr lang="en-GB" sz="3600" dirty="0"/>
              <a:t>From real world phenomena to theories and back: The empirical life cycle</a:t>
            </a:r>
          </a:p>
        </p:txBody>
      </p:sp>
      <p:sp>
        <p:nvSpPr>
          <p:cNvPr id="4" name="Rectangle">
            <a:extLst>
              <a:ext uri="{FF2B5EF4-FFF2-40B4-BE49-F238E27FC236}">
                <a16:creationId xmlns:a16="http://schemas.microsoft.com/office/drawing/2014/main" id="{26E076C2-A1BC-184B-A766-5C3D260D4E84}"/>
              </a:ext>
            </a:extLst>
          </p:cNvPr>
          <p:cNvSpPr/>
          <p:nvPr/>
        </p:nvSpPr>
        <p:spPr>
          <a:xfrm>
            <a:off x="4697016" y="2940006"/>
            <a:ext cx="2618957" cy="336213"/>
          </a:xfrm>
          <a:prstGeom prst="rect">
            <a:avLst/>
          </a:prstGeom>
          <a:ln w="12700">
            <a:solidFill>
              <a:srgbClr val="000000"/>
            </a:solidFill>
          </a:ln>
        </p:spPr>
        <p:txBody>
          <a:bodyPr lIns="35719" tIns="35719" rIns="35719" bIns="35719" anchor="ctr"/>
          <a:lstStyle/>
          <a:p>
            <a:pPr marL="40638" marR="40638" algn="ctr" defTabSz="910796">
              <a:defRPr sz="2200">
                <a:uFill>
                  <a:solidFill>
                    <a:srgbClr val="000000"/>
                  </a:solidFill>
                </a:uFill>
                <a:latin typeface="+mn-lt"/>
                <a:ea typeface="+mn-ea"/>
                <a:cs typeface="+mn-cs"/>
                <a:sym typeface="Gill Sans"/>
              </a:defRPr>
            </a:pPr>
            <a:endParaRPr sz="1547"/>
          </a:p>
        </p:txBody>
      </p:sp>
      <p:sp>
        <p:nvSpPr>
          <p:cNvPr id="5" name="Rectangle">
            <a:extLst>
              <a:ext uri="{FF2B5EF4-FFF2-40B4-BE49-F238E27FC236}">
                <a16:creationId xmlns:a16="http://schemas.microsoft.com/office/drawing/2014/main" id="{927DED86-44E1-5A4D-A694-03B01D8ECDE2}"/>
              </a:ext>
            </a:extLst>
          </p:cNvPr>
          <p:cNvSpPr/>
          <p:nvPr/>
        </p:nvSpPr>
        <p:spPr>
          <a:xfrm>
            <a:off x="4607719" y="3029303"/>
            <a:ext cx="2618957" cy="336213"/>
          </a:xfrm>
          <a:prstGeom prst="rect">
            <a:avLst/>
          </a:prstGeom>
          <a:solidFill>
            <a:srgbClr val="FFFFFF"/>
          </a:solidFill>
          <a:ln w="12700">
            <a:solidFill>
              <a:srgbClr val="000000"/>
            </a:solidFill>
          </a:ln>
        </p:spPr>
        <p:txBody>
          <a:bodyPr lIns="35719" tIns="35719" rIns="35719" bIns="35719" anchor="ctr"/>
          <a:lstStyle/>
          <a:p>
            <a:pPr marL="40638" marR="40638" algn="ctr" defTabSz="910796">
              <a:defRPr sz="2200">
                <a:uFill>
                  <a:solidFill>
                    <a:srgbClr val="000000"/>
                  </a:solidFill>
                </a:uFill>
                <a:latin typeface="+mn-lt"/>
                <a:ea typeface="+mn-ea"/>
                <a:cs typeface="+mn-cs"/>
                <a:sym typeface="Gill Sans"/>
              </a:defRPr>
            </a:pPr>
            <a:endParaRPr sz="1547"/>
          </a:p>
        </p:txBody>
      </p:sp>
      <p:sp>
        <p:nvSpPr>
          <p:cNvPr id="6" name="Empirical Approaches">
            <a:extLst>
              <a:ext uri="{FF2B5EF4-FFF2-40B4-BE49-F238E27FC236}">
                <a16:creationId xmlns:a16="http://schemas.microsoft.com/office/drawing/2014/main" id="{8B4B5C88-D91A-124F-A9E5-04392E098415}"/>
              </a:ext>
            </a:extLst>
          </p:cNvPr>
          <p:cNvSpPr/>
          <p:nvPr/>
        </p:nvSpPr>
        <p:spPr>
          <a:xfrm>
            <a:off x="4518422" y="4166676"/>
            <a:ext cx="2618957" cy="656518"/>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2400">
                <a:uFill>
                  <a:solidFill>
                    <a:srgbClr val="000000"/>
                  </a:solidFill>
                </a:uFill>
                <a:latin typeface="Times New Roman"/>
                <a:ea typeface="Times New Roman"/>
                <a:cs typeface="Times New Roman"/>
                <a:sym typeface="Times New Roman"/>
              </a:defRPr>
            </a:lvl1pPr>
          </a:lstStyle>
          <a:p>
            <a:r>
              <a:rPr sz="1687"/>
              <a:t>Empirical Approaches</a:t>
            </a:r>
          </a:p>
        </p:txBody>
      </p:sp>
      <p:sp>
        <p:nvSpPr>
          <p:cNvPr id="7" name="Theory / Theories">
            <a:extLst>
              <a:ext uri="{FF2B5EF4-FFF2-40B4-BE49-F238E27FC236}">
                <a16:creationId xmlns:a16="http://schemas.microsoft.com/office/drawing/2014/main" id="{B9B8FF3A-A976-4641-8A28-9A74279A20D2}"/>
              </a:ext>
            </a:extLst>
          </p:cNvPr>
          <p:cNvSpPr/>
          <p:nvPr/>
        </p:nvSpPr>
        <p:spPr>
          <a:xfrm>
            <a:off x="4518422" y="1349581"/>
            <a:ext cx="2618957" cy="656519"/>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2400">
                <a:uFill>
                  <a:solidFill>
                    <a:srgbClr val="000000"/>
                  </a:solidFill>
                </a:uFill>
                <a:latin typeface="Times New Roman"/>
                <a:ea typeface="Times New Roman"/>
                <a:cs typeface="Times New Roman"/>
                <a:sym typeface="Times New Roman"/>
              </a:defRPr>
            </a:lvl1pPr>
          </a:lstStyle>
          <a:p>
            <a:r>
              <a:rPr sz="1687"/>
              <a:t>Theory / Theories</a:t>
            </a:r>
          </a:p>
        </p:txBody>
      </p:sp>
      <p:sp>
        <p:nvSpPr>
          <p:cNvPr id="8" name="(Tentative) Hypothesis">
            <a:extLst>
              <a:ext uri="{FF2B5EF4-FFF2-40B4-BE49-F238E27FC236}">
                <a16:creationId xmlns:a16="http://schemas.microsoft.com/office/drawing/2014/main" id="{9349C348-8235-E844-884C-310F5B4D6B3A}"/>
              </a:ext>
            </a:extLst>
          </p:cNvPr>
          <p:cNvSpPr/>
          <p:nvPr/>
        </p:nvSpPr>
        <p:spPr>
          <a:xfrm>
            <a:off x="4518422" y="3115624"/>
            <a:ext cx="2618957" cy="336213"/>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2200">
                <a:uFill>
                  <a:solidFill>
                    <a:srgbClr val="000000"/>
                  </a:solidFill>
                </a:uFill>
                <a:latin typeface="Times New Roman"/>
                <a:ea typeface="Times New Roman"/>
                <a:cs typeface="Times New Roman"/>
                <a:sym typeface="Times New Roman"/>
              </a:defRPr>
            </a:lvl1pPr>
          </a:lstStyle>
          <a:p>
            <a:r>
              <a:rPr sz="1547"/>
              <a:t>(Tentative) Hypothesis</a:t>
            </a:r>
          </a:p>
        </p:txBody>
      </p:sp>
      <p:grpSp>
        <p:nvGrpSpPr>
          <p:cNvPr id="9" name="Group">
            <a:extLst>
              <a:ext uri="{FF2B5EF4-FFF2-40B4-BE49-F238E27FC236}">
                <a16:creationId xmlns:a16="http://schemas.microsoft.com/office/drawing/2014/main" id="{A1176BAE-0AF1-164E-9CA3-35F1625CC68A}"/>
              </a:ext>
            </a:extLst>
          </p:cNvPr>
          <p:cNvGrpSpPr/>
          <p:nvPr/>
        </p:nvGrpSpPr>
        <p:grpSpPr>
          <a:xfrm flipH="1">
            <a:off x="6127305" y="3537259"/>
            <a:ext cx="392608" cy="644561"/>
            <a:chOff x="0" y="0"/>
            <a:chExt cx="558374" cy="916708"/>
          </a:xfrm>
        </p:grpSpPr>
        <p:sp>
          <p:nvSpPr>
            <p:cNvPr id="10" name="Shape">
              <a:extLst>
                <a:ext uri="{FF2B5EF4-FFF2-40B4-BE49-F238E27FC236}">
                  <a16:creationId xmlns:a16="http://schemas.microsoft.com/office/drawing/2014/main" id="{1441678D-637E-BA4C-B0DC-42DE3DAA2F9D}"/>
                </a:ext>
              </a:extLst>
            </p:cNvPr>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1" name="Shape">
              <a:extLst>
                <a:ext uri="{FF2B5EF4-FFF2-40B4-BE49-F238E27FC236}">
                  <a16:creationId xmlns:a16="http://schemas.microsoft.com/office/drawing/2014/main" id="{090BDD3E-FFCF-7447-A119-46C7E3D88533}"/>
                </a:ext>
              </a:extLst>
            </p:cNvPr>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2" name="Line">
              <a:extLst>
                <a:ext uri="{FF2B5EF4-FFF2-40B4-BE49-F238E27FC236}">
                  <a16:creationId xmlns:a16="http://schemas.microsoft.com/office/drawing/2014/main" id="{4EF6BEE4-2FD3-7A49-8C7A-CBC705D259DB}"/>
                </a:ext>
              </a:extLst>
            </p:cNvPr>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grpSp>
        <p:nvGrpSpPr>
          <p:cNvPr id="13" name="Group">
            <a:extLst>
              <a:ext uri="{FF2B5EF4-FFF2-40B4-BE49-F238E27FC236}">
                <a16:creationId xmlns:a16="http://schemas.microsoft.com/office/drawing/2014/main" id="{39D5792D-A2E3-2745-9F26-BA7A0ECB05BD}"/>
              </a:ext>
            </a:extLst>
          </p:cNvPr>
          <p:cNvGrpSpPr/>
          <p:nvPr/>
        </p:nvGrpSpPr>
        <p:grpSpPr>
          <a:xfrm flipH="1">
            <a:off x="5113218" y="3500370"/>
            <a:ext cx="392607" cy="644561"/>
            <a:chOff x="0" y="0"/>
            <a:chExt cx="558374" cy="916708"/>
          </a:xfrm>
        </p:grpSpPr>
        <p:sp>
          <p:nvSpPr>
            <p:cNvPr id="14" name="Shape">
              <a:extLst>
                <a:ext uri="{FF2B5EF4-FFF2-40B4-BE49-F238E27FC236}">
                  <a16:creationId xmlns:a16="http://schemas.microsoft.com/office/drawing/2014/main" id="{F3E07646-63AC-2843-9D06-A47D18021972}"/>
                </a:ext>
              </a:extLst>
            </p:cNvPr>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5" name="Shape">
              <a:extLst>
                <a:ext uri="{FF2B5EF4-FFF2-40B4-BE49-F238E27FC236}">
                  <a16:creationId xmlns:a16="http://schemas.microsoft.com/office/drawing/2014/main" id="{2CDC68EF-8A4E-D640-83B0-E9995B02BC29}"/>
                </a:ext>
              </a:extLst>
            </p:cNvPr>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16" name="Line">
              <a:extLst>
                <a:ext uri="{FF2B5EF4-FFF2-40B4-BE49-F238E27FC236}">
                  <a16:creationId xmlns:a16="http://schemas.microsoft.com/office/drawing/2014/main" id="{5A7F3647-72FD-0540-B6D8-D0D13CE5B9D6}"/>
                </a:ext>
              </a:extLst>
            </p:cNvPr>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sp>
        <p:nvSpPr>
          <p:cNvPr id="17" name="Falsification /  Corroboration">
            <a:extLst>
              <a:ext uri="{FF2B5EF4-FFF2-40B4-BE49-F238E27FC236}">
                <a16:creationId xmlns:a16="http://schemas.microsoft.com/office/drawing/2014/main" id="{7D82BB90-3B22-EB4A-8757-EC141E67B023}"/>
              </a:ext>
            </a:extLst>
          </p:cNvPr>
          <p:cNvSpPr txBox="1"/>
          <p:nvPr/>
        </p:nvSpPr>
        <p:spPr>
          <a:xfrm>
            <a:off x="5317746" y="3632758"/>
            <a:ext cx="1020310" cy="481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rIns="32146">
            <a:spAutoFit/>
          </a:bodyPr>
          <a:lstStyle/>
          <a:p>
            <a:pPr algn="ctr" defTabSz="642915">
              <a:defRPr sz="1800" i="1">
                <a:solidFill>
                  <a:srgbClr val="333333"/>
                </a:solidFill>
                <a:latin typeface="Times New Roman"/>
                <a:ea typeface="Times New Roman"/>
                <a:cs typeface="Times New Roman"/>
                <a:sym typeface="Times New Roman"/>
              </a:defRPr>
            </a:pPr>
            <a:r>
              <a:rPr sz="1266"/>
              <a:t>Falsification / </a:t>
            </a:r>
            <a:br>
              <a:rPr sz="1266"/>
            </a:br>
            <a:r>
              <a:rPr sz="1266"/>
              <a:t>Corroboration</a:t>
            </a:r>
          </a:p>
        </p:txBody>
      </p:sp>
      <p:grpSp>
        <p:nvGrpSpPr>
          <p:cNvPr id="18" name="Group">
            <a:extLst>
              <a:ext uri="{FF2B5EF4-FFF2-40B4-BE49-F238E27FC236}">
                <a16:creationId xmlns:a16="http://schemas.microsoft.com/office/drawing/2014/main" id="{C8E071BA-8599-B44C-B6ED-B042E3CB19D7}"/>
              </a:ext>
            </a:extLst>
          </p:cNvPr>
          <p:cNvGrpSpPr/>
          <p:nvPr/>
        </p:nvGrpSpPr>
        <p:grpSpPr>
          <a:xfrm flipH="1">
            <a:off x="6106028" y="2248400"/>
            <a:ext cx="392607" cy="644561"/>
            <a:chOff x="0" y="0"/>
            <a:chExt cx="558374" cy="916708"/>
          </a:xfrm>
        </p:grpSpPr>
        <p:sp>
          <p:nvSpPr>
            <p:cNvPr id="19" name="Shape">
              <a:extLst>
                <a:ext uri="{FF2B5EF4-FFF2-40B4-BE49-F238E27FC236}">
                  <a16:creationId xmlns:a16="http://schemas.microsoft.com/office/drawing/2014/main" id="{4662644C-6E75-8844-9583-5480296B9BDD}"/>
                </a:ext>
              </a:extLst>
            </p:cNvPr>
            <p:cNvSpPr/>
            <p:nvPr/>
          </p:nvSpPr>
          <p:spPr>
            <a:xfrm>
              <a:off x="-1" y="0"/>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0" name="Shape">
              <a:extLst>
                <a:ext uri="{FF2B5EF4-FFF2-40B4-BE49-F238E27FC236}">
                  <a16:creationId xmlns:a16="http://schemas.microsoft.com/office/drawing/2014/main" id="{893B9218-8C68-D549-83A5-B48798712922}"/>
                </a:ext>
              </a:extLst>
            </p:cNvPr>
            <p:cNvSpPr/>
            <p:nvPr/>
          </p:nvSpPr>
          <p:spPr>
            <a:xfrm>
              <a:off x="-1" y="0"/>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1" name="Line">
              <a:extLst>
                <a:ext uri="{FF2B5EF4-FFF2-40B4-BE49-F238E27FC236}">
                  <a16:creationId xmlns:a16="http://schemas.microsoft.com/office/drawing/2014/main" id="{59BA185C-1DCC-ED47-9DFF-09E7C1A0F4EB}"/>
                </a:ext>
              </a:extLst>
            </p:cNvPr>
            <p:cNvSpPr/>
            <p:nvPr/>
          </p:nvSpPr>
          <p:spPr>
            <a:xfrm>
              <a:off x="106" y="0"/>
              <a:ext cx="558269" cy="916708"/>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grpSp>
        <p:nvGrpSpPr>
          <p:cNvPr id="22" name="Group">
            <a:extLst>
              <a:ext uri="{FF2B5EF4-FFF2-40B4-BE49-F238E27FC236}">
                <a16:creationId xmlns:a16="http://schemas.microsoft.com/office/drawing/2014/main" id="{699F2D7A-0BF5-EF44-A03F-AA7893E680F7}"/>
              </a:ext>
            </a:extLst>
          </p:cNvPr>
          <p:cNvGrpSpPr/>
          <p:nvPr/>
        </p:nvGrpSpPr>
        <p:grpSpPr>
          <a:xfrm flipH="1">
            <a:off x="5113218" y="2212999"/>
            <a:ext cx="392607" cy="644561"/>
            <a:chOff x="0" y="0"/>
            <a:chExt cx="558374" cy="916708"/>
          </a:xfrm>
        </p:grpSpPr>
        <p:sp>
          <p:nvSpPr>
            <p:cNvPr id="23" name="Shape">
              <a:extLst>
                <a:ext uri="{FF2B5EF4-FFF2-40B4-BE49-F238E27FC236}">
                  <a16:creationId xmlns:a16="http://schemas.microsoft.com/office/drawing/2014/main" id="{12987021-DA8C-3442-99E0-738E414F9BB6}"/>
                </a:ext>
              </a:extLst>
            </p:cNvPr>
            <p:cNvSpPr/>
            <p:nvPr/>
          </p:nvSpPr>
          <p:spPr>
            <a:xfrm rot="10800000">
              <a:off x="-1" y="-1"/>
              <a:ext cx="558376" cy="916709"/>
            </a:xfrm>
            <a:custGeom>
              <a:avLst/>
              <a:gdLst/>
              <a:ahLst/>
              <a:cxnLst>
                <a:cxn ang="0">
                  <a:pos x="wd2" y="hd2"/>
                </a:cxn>
                <a:cxn ang="5400000">
                  <a:pos x="wd2" y="hd2"/>
                </a:cxn>
                <a:cxn ang="10800000">
                  <a:pos x="wd2" y="hd2"/>
                </a:cxn>
                <a:cxn ang="16200000">
                  <a:pos x="wd2" y="hd2"/>
                </a:cxn>
              </a:cxnLst>
              <a:rect l="0" t="0" r="r" b="b"/>
              <a:pathLst>
                <a:path w="19853" h="21600" extrusionOk="0">
                  <a:moveTo>
                    <a:pt x="4" y="8468"/>
                  </a:moveTo>
                  <a:cubicBezTo>
                    <a:pt x="4" y="12329"/>
                    <a:pt x="6127" y="15702"/>
                    <a:pt x="14891" y="16667"/>
                  </a:cubicBezTo>
                  <a:lnTo>
                    <a:pt x="14891" y="15023"/>
                  </a:lnTo>
                  <a:lnTo>
                    <a:pt x="19853" y="18580"/>
                  </a:lnTo>
                  <a:lnTo>
                    <a:pt x="14891" y="21600"/>
                  </a:lnTo>
                  <a:lnTo>
                    <a:pt x="14891" y="19956"/>
                  </a:lnTo>
                  <a:lnTo>
                    <a:pt x="14891" y="19956"/>
                  </a:lnTo>
                  <a:cubicBezTo>
                    <a:pt x="6127" y="18990"/>
                    <a:pt x="4" y="15618"/>
                    <a:pt x="4" y="11757"/>
                  </a:cubicBezTo>
                  <a:close/>
                  <a:moveTo>
                    <a:pt x="19853" y="3289"/>
                  </a:moveTo>
                  <a:cubicBezTo>
                    <a:pt x="10377" y="3289"/>
                    <a:pt x="2222" y="6146"/>
                    <a:pt x="382" y="10112"/>
                  </a:cubicBezTo>
                  <a:lnTo>
                    <a:pt x="382" y="10112"/>
                  </a:lnTo>
                  <a:cubicBezTo>
                    <a:pt x="-1747" y="5525"/>
                    <a:pt x="5245" y="1069"/>
                    <a:pt x="15999" y="161"/>
                  </a:cubicBezTo>
                  <a:cubicBezTo>
                    <a:pt x="17268" y="54"/>
                    <a:pt x="18559" y="0"/>
                    <a:pt x="19853" y="0"/>
                  </a:cubicBezTo>
                  <a:close/>
                </a:path>
              </a:pathLst>
            </a:custGeom>
            <a:solidFill>
              <a:srgbClr val="CCCCCC"/>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4" name="Shape">
              <a:extLst>
                <a:ext uri="{FF2B5EF4-FFF2-40B4-BE49-F238E27FC236}">
                  <a16:creationId xmlns:a16="http://schemas.microsoft.com/office/drawing/2014/main" id="{856A5A4F-3CDD-5748-9B98-37E747A47DFB}"/>
                </a:ext>
              </a:extLst>
            </p:cNvPr>
            <p:cNvSpPr/>
            <p:nvPr/>
          </p:nvSpPr>
          <p:spPr>
            <a:xfrm rot="10800000">
              <a:off x="-1" y="487539"/>
              <a:ext cx="558376" cy="429169"/>
            </a:xfrm>
            <a:custGeom>
              <a:avLst/>
              <a:gdLst/>
              <a:ahLst/>
              <a:cxnLst>
                <a:cxn ang="0">
                  <a:pos x="wd2" y="hd2"/>
                </a:cxn>
                <a:cxn ang="5400000">
                  <a:pos x="wd2" y="hd2"/>
                </a:cxn>
                <a:cxn ang="10800000">
                  <a:pos x="wd2" y="hd2"/>
                </a:cxn>
                <a:cxn ang="16200000">
                  <a:pos x="wd2" y="hd2"/>
                </a:cxn>
              </a:cxnLst>
              <a:rect l="0" t="0" r="r" b="b"/>
              <a:pathLst>
                <a:path w="19853" h="21600" extrusionOk="0">
                  <a:moveTo>
                    <a:pt x="19853" y="7024"/>
                  </a:moveTo>
                  <a:cubicBezTo>
                    <a:pt x="10377" y="7024"/>
                    <a:pt x="2222" y="13129"/>
                    <a:pt x="382" y="21600"/>
                  </a:cubicBezTo>
                  <a:lnTo>
                    <a:pt x="382" y="21600"/>
                  </a:lnTo>
                  <a:cubicBezTo>
                    <a:pt x="-1747" y="11801"/>
                    <a:pt x="5245" y="2284"/>
                    <a:pt x="15999" y="344"/>
                  </a:cubicBezTo>
                  <a:cubicBezTo>
                    <a:pt x="17268" y="115"/>
                    <a:pt x="18559" y="0"/>
                    <a:pt x="19853" y="0"/>
                  </a:cubicBezTo>
                  <a:close/>
                </a:path>
              </a:pathLst>
            </a:custGeom>
            <a:solidFill>
              <a:srgbClr val="000000">
                <a:alpha val="20000"/>
              </a:srgbClr>
            </a:solidFill>
            <a:ln w="12700" cap="flat">
              <a:noFill/>
              <a:miter lim="400000"/>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sp>
          <p:nvSpPr>
            <p:cNvPr id="25" name="Line">
              <a:extLst>
                <a:ext uri="{FF2B5EF4-FFF2-40B4-BE49-F238E27FC236}">
                  <a16:creationId xmlns:a16="http://schemas.microsoft.com/office/drawing/2014/main" id="{91293C63-A7AB-BC4E-994E-1789EE08B10D}"/>
                </a:ext>
              </a:extLst>
            </p:cNvPr>
            <p:cNvSpPr/>
            <p:nvPr/>
          </p:nvSpPr>
          <p:spPr>
            <a:xfrm rot="10800000">
              <a:off x="0" y="0"/>
              <a:ext cx="558269" cy="916709"/>
            </a:xfrm>
            <a:custGeom>
              <a:avLst/>
              <a:gdLst/>
              <a:ahLst/>
              <a:cxnLst>
                <a:cxn ang="0">
                  <a:pos x="wd2" y="hd2"/>
                </a:cxn>
                <a:cxn ang="5400000">
                  <a:pos x="wd2" y="hd2"/>
                </a:cxn>
                <a:cxn ang="10800000">
                  <a:pos x="wd2" y="hd2"/>
                </a:cxn>
                <a:cxn ang="16200000">
                  <a:pos x="wd2" y="hd2"/>
                </a:cxn>
              </a:cxnLst>
              <a:rect l="0" t="0" r="r" b="b"/>
              <a:pathLst>
                <a:path w="21600" h="21600" extrusionOk="0">
                  <a:moveTo>
                    <a:pt x="0" y="8468"/>
                  </a:moveTo>
                  <a:cubicBezTo>
                    <a:pt x="0" y="12329"/>
                    <a:pt x="6663" y="15702"/>
                    <a:pt x="16200" y="16667"/>
                  </a:cubicBezTo>
                  <a:lnTo>
                    <a:pt x="16200" y="15023"/>
                  </a:lnTo>
                  <a:lnTo>
                    <a:pt x="21600" y="18580"/>
                  </a:lnTo>
                  <a:lnTo>
                    <a:pt x="16200" y="21600"/>
                  </a:lnTo>
                  <a:lnTo>
                    <a:pt x="16200" y="19956"/>
                  </a:lnTo>
                  <a:lnTo>
                    <a:pt x="16200" y="19956"/>
                  </a:lnTo>
                  <a:cubicBezTo>
                    <a:pt x="6663" y="18990"/>
                    <a:pt x="0" y="15618"/>
                    <a:pt x="0" y="11757"/>
                  </a:cubicBezTo>
                  <a:lnTo>
                    <a:pt x="0" y="8468"/>
                  </a:lnTo>
                  <a:cubicBezTo>
                    <a:pt x="0" y="3791"/>
                    <a:pt x="9671" y="0"/>
                    <a:pt x="21600" y="0"/>
                  </a:cubicBezTo>
                  <a:lnTo>
                    <a:pt x="21600" y="3289"/>
                  </a:lnTo>
                  <a:cubicBezTo>
                    <a:pt x="11288" y="3289"/>
                    <a:pt x="2414" y="6146"/>
                    <a:pt x="411" y="10112"/>
                  </a:cubicBezTo>
                </a:path>
              </a:pathLst>
            </a:custGeom>
            <a:noFill/>
            <a:ln w="9525" cap="flat">
              <a:solidFill>
                <a:srgbClr val="333333"/>
              </a:solidFill>
              <a:prstDash val="solid"/>
              <a:round/>
            </a:ln>
            <a:effectLst/>
          </p:spPr>
          <p:txBody>
            <a:bodyPr wrap="square" lIns="32146" tIns="32146" rIns="32146" bIns="32146" numCol="1" anchor="t">
              <a:noAutofit/>
            </a:bodyPr>
            <a:lstStyle/>
            <a:p>
              <a:pPr algn="r" defTabSz="642915">
                <a:defRPr sz="1800">
                  <a:solidFill>
                    <a:srgbClr val="333333"/>
                  </a:solidFill>
                  <a:latin typeface="Helvetica Neue"/>
                  <a:ea typeface="Helvetica Neue"/>
                  <a:cs typeface="Helvetica Neue"/>
                  <a:sym typeface="Helvetica Neue"/>
                </a:defRPr>
              </a:pPr>
              <a:endParaRPr sz="1266"/>
            </a:p>
          </p:txBody>
        </p:sp>
      </p:grpSp>
      <p:sp>
        <p:nvSpPr>
          <p:cNvPr id="26" name="Theory (Pattern) Building">
            <a:extLst>
              <a:ext uri="{FF2B5EF4-FFF2-40B4-BE49-F238E27FC236}">
                <a16:creationId xmlns:a16="http://schemas.microsoft.com/office/drawing/2014/main" id="{5B965D77-05F6-DD4F-AC1C-EC23205C277C}"/>
              </a:ext>
            </a:extLst>
          </p:cNvPr>
          <p:cNvSpPr txBox="1"/>
          <p:nvPr/>
        </p:nvSpPr>
        <p:spPr>
          <a:xfrm>
            <a:off x="3979197" y="2428070"/>
            <a:ext cx="1161375" cy="481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rIns="32146">
            <a:spAutoFit/>
          </a:bodyPr>
          <a:lstStyle/>
          <a:p>
            <a:pPr algn="ctr" defTabSz="642915">
              <a:defRPr sz="1800" i="1">
                <a:solidFill>
                  <a:srgbClr val="333333"/>
                </a:solidFill>
                <a:latin typeface="Times New Roman"/>
                <a:ea typeface="Times New Roman"/>
                <a:cs typeface="Times New Roman"/>
                <a:sym typeface="Times New Roman"/>
              </a:defRPr>
            </a:pPr>
            <a:r>
              <a:rPr sz="1266"/>
              <a:t>Theory (Pattern)</a:t>
            </a:r>
            <a:br>
              <a:rPr sz="1266"/>
            </a:br>
            <a:r>
              <a:rPr sz="1266"/>
              <a:t>Building</a:t>
            </a:r>
          </a:p>
        </p:txBody>
      </p:sp>
      <p:sp>
        <p:nvSpPr>
          <p:cNvPr id="27" name="Units of Analysis">
            <a:extLst>
              <a:ext uri="{FF2B5EF4-FFF2-40B4-BE49-F238E27FC236}">
                <a16:creationId xmlns:a16="http://schemas.microsoft.com/office/drawing/2014/main" id="{18147A8B-9CF0-6A42-8254-C6B566E01281}"/>
              </a:ext>
            </a:extLst>
          </p:cNvPr>
          <p:cNvSpPr/>
          <p:nvPr/>
        </p:nvSpPr>
        <p:spPr>
          <a:xfrm>
            <a:off x="4518422" y="5235461"/>
            <a:ext cx="2618957" cy="412552"/>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lvl1pPr marL="57799" marR="57799" algn="r" defTabSz="1295400">
              <a:defRPr sz="1800">
                <a:uFill>
                  <a:solidFill>
                    <a:srgbClr val="000000"/>
                  </a:solidFill>
                </a:uFill>
                <a:latin typeface="Times New Roman"/>
                <a:ea typeface="Times New Roman"/>
                <a:cs typeface="Times New Roman"/>
                <a:sym typeface="Times New Roman"/>
              </a:defRPr>
            </a:lvl1pPr>
          </a:lstStyle>
          <a:p>
            <a:r>
              <a:rPr sz="1266"/>
              <a:t>Units of Analysis</a:t>
            </a:r>
          </a:p>
        </p:txBody>
      </p:sp>
      <p:sp>
        <p:nvSpPr>
          <p:cNvPr id="28" name="Sampling Frame">
            <a:extLst>
              <a:ext uri="{FF2B5EF4-FFF2-40B4-BE49-F238E27FC236}">
                <a16:creationId xmlns:a16="http://schemas.microsoft.com/office/drawing/2014/main" id="{03BB48A2-4528-E842-8B4C-5C05EAE3C3DC}"/>
              </a:ext>
            </a:extLst>
          </p:cNvPr>
          <p:cNvSpPr txBox="1"/>
          <p:nvPr/>
        </p:nvSpPr>
        <p:spPr>
          <a:xfrm>
            <a:off x="7151964" y="5419447"/>
            <a:ext cx="1150957"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latin typeface="Times New Roman"/>
                <a:ea typeface="Times New Roman"/>
                <a:cs typeface="Times New Roman"/>
                <a:sym typeface="Times New Roman"/>
              </a:defRPr>
            </a:lvl1pPr>
          </a:lstStyle>
          <a:p>
            <a:r>
              <a:rPr sz="1266"/>
              <a:t>Sampling Frame</a:t>
            </a:r>
          </a:p>
        </p:txBody>
      </p:sp>
      <p:sp>
        <p:nvSpPr>
          <p:cNvPr id="29" name="Line">
            <a:extLst>
              <a:ext uri="{FF2B5EF4-FFF2-40B4-BE49-F238E27FC236}">
                <a16:creationId xmlns:a16="http://schemas.microsoft.com/office/drawing/2014/main" id="{2FA569F3-B0C6-924D-8EAD-585137E05321}"/>
              </a:ext>
            </a:extLst>
          </p:cNvPr>
          <p:cNvSpPr/>
          <p:nvPr/>
        </p:nvSpPr>
        <p:spPr>
          <a:xfrm flipV="1">
            <a:off x="5627042" y="4836038"/>
            <a:ext cx="0" cy="371461"/>
          </a:xfrm>
          <a:prstGeom prst="line">
            <a:avLst/>
          </a:prstGeom>
          <a:ln w="12700">
            <a:solidFill>
              <a:srgbClr val="000000"/>
            </a:solidFill>
            <a:tailEnd type="triangle"/>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30" name="Line">
            <a:extLst>
              <a:ext uri="{FF2B5EF4-FFF2-40B4-BE49-F238E27FC236}">
                <a16:creationId xmlns:a16="http://schemas.microsoft.com/office/drawing/2014/main" id="{787414DB-44E4-9344-8E1A-23D7E357CBE5}"/>
              </a:ext>
            </a:extLst>
          </p:cNvPr>
          <p:cNvSpPr/>
          <p:nvPr/>
        </p:nvSpPr>
        <p:spPr>
          <a:xfrm>
            <a:off x="5917198" y="4862277"/>
            <a:ext cx="0" cy="371461"/>
          </a:xfrm>
          <a:prstGeom prst="line">
            <a:avLst/>
          </a:prstGeom>
          <a:ln w="12700">
            <a:solidFill>
              <a:srgbClr val="000000"/>
            </a:solidFill>
            <a:tailEnd type="triangle"/>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31" name="Line">
            <a:extLst>
              <a:ext uri="{FF2B5EF4-FFF2-40B4-BE49-F238E27FC236}">
                <a16:creationId xmlns:a16="http://schemas.microsoft.com/office/drawing/2014/main" id="{12CC4BAF-8DDF-0B4C-844E-A12DB3DF11AE}"/>
              </a:ext>
            </a:extLst>
          </p:cNvPr>
          <p:cNvSpPr/>
          <p:nvPr/>
        </p:nvSpPr>
        <p:spPr>
          <a:xfrm flipV="1">
            <a:off x="5774323" y="5730617"/>
            <a:ext cx="0" cy="324446"/>
          </a:xfrm>
          <a:prstGeom prst="line">
            <a:avLst/>
          </a:prstGeom>
          <a:ln w="12700">
            <a:solidFill>
              <a:srgbClr val="000000"/>
            </a:solidFill>
            <a:tailEnd type="triangle"/>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32" name="Sampling">
            <a:extLst>
              <a:ext uri="{FF2B5EF4-FFF2-40B4-BE49-F238E27FC236}">
                <a16:creationId xmlns:a16="http://schemas.microsoft.com/office/drawing/2014/main" id="{DE4CA403-6184-4745-A4AB-CF6529C4CD2F}"/>
              </a:ext>
            </a:extLst>
          </p:cNvPr>
          <p:cNvSpPr txBox="1"/>
          <p:nvPr/>
        </p:nvSpPr>
        <p:spPr>
          <a:xfrm>
            <a:off x="5800604" y="5794949"/>
            <a:ext cx="687689"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i="1">
                <a:latin typeface="Times New Roman"/>
                <a:ea typeface="Times New Roman"/>
                <a:cs typeface="Times New Roman"/>
                <a:sym typeface="Times New Roman"/>
              </a:defRPr>
            </a:lvl1pPr>
          </a:lstStyle>
          <a:p>
            <a:r>
              <a:rPr sz="1266"/>
              <a:t>Sampling</a:t>
            </a:r>
          </a:p>
        </p:txBody>
      </p:sp>
      <p:pic>
        <p:nvPicPr>
          <p:cNvPr id="33" name="document-vector-icons-set-gray-isolated-grey-background-eps-file-available-33947825.jpg" descr="document-vector-icons-set-gray-isolated-grey-background-eps-file-available-33947825.jpg">
            <a:extLst>
              <a:ext uri="{FF2B5EF4-FFF2-40B4-BE49-F238E27FC236}">
                <a16:creationId xmlns:a16="http://schemas.microsoft.com/office/drawing/2014/main" id="{91F5FC33-D188-A14F-9562-753364CC46C1}"/>
              </a:ext>
            </a:extLst>
          </p:cNvPr>
          <p:cNvPicPr>
            <a:picLocks noChangeAspect="1"/>
          </p:cNvPicPr>
          <p:nvPr/>
        </p:nvPicPr>
        <p:blipFill>
          <a:blip r:embed="rId2"/>
          <a:srcRect l="4807" t="3623" r="6944" b="4141"/>
          <a:stretch>
            <a:fillRect/>
          </a:stretch>
        </p:blipFill>
        <p:spPr>
          <a:xfrm>
            <a:off x="4955362" y="5272073"/>
            <a:ext cx="253719" cy="321469"/>
          </a:xfrm>
          <a:custGeom>
            <a:avLst/>
            <a:gdLst/>
            <a:ahLst/>
            <a:cxnLst>
              <a:cxn ang="0">
                <a:pos x="wd2" y="hd2"/>
              </a:cxn>
              <a:cxn ang="5400000">
                <a:pos x="wd2" y="hd2"/>
              </a:cxn>
              <a:cxn ang="10800000">
                <a:pos x="wd2" y="hd2"/>
              </a:cxn>
              <a:cxn ang="16200000">
                <a:pos x="wd2" y="hd2"/>
              </a:cxn>
            </a:cxnLst>
            <a:rect l="0" t="0" r="r" b="b"/>
            <a:pathLst>
              <a:path w="21584" h="21600" extrusionOk="0">
                <a:moveTo>
                  <a:pt x="7625" y="0"/>
                </a:moveTo>
                <a:cubicBezTo>
                  <a:pt x="7541" y="25"/>
                  <a:pt x="7483" y="56"/>
                  <a:pt x="7459" y="94"/>
                </a:cubicBezTo>
                <a:cubicBezTo>
                  <a:pt x="7437" y="130"/>
                  <a:pt x="7429" y="291"/>
                  <a:pt x="7412" y="412"/>
                </a:cubicBezTo>
                <a:cubicBezTo>
                  <a:pt x="7402" y="594"/>
                  <a:pt x="7409" y="827"/>
                  <a:pt x="7412" y="975"/>
                </a:cubicBezTo>
                <a:cubicBezTo>
                  <a:pt x="7415" y="1142"/>
                  <a:pt x="7403" y="1585"/>
                  <a:pt x="7412" y="1969"/>
                </a:cubicBezTo>
                <a:lnTo>
                  <a:pt x="7435" y="2662"/>
                </a:lnTo>
                <a:lnTo>
                  <a:pt x="8124" y="2662"/>
                </a:lnTo>
                <a:lnTo>
                  <a:pt x="8812" y="2662"/>
                </a:lnTo>
                <a:lnTo>
                  <a:pt x="8860" y="1912"/>
                </a:lnTo>
                <a:lnTo>
                  <a:pt x="8907" y="1181"/>
                </a:lnTo>
                <a:lnTo>
                  <a:pt x="8907" y="1162"/>
                </a:lnTo>
                <a:lnTo>
                  <a:pt x="14344" y="1125"/>
                </a:lnTo>
                <a:cubicBezTo>
                  <a:pt x="18287" y="1100"/>
                  <a:pt x="19838" y="1117"/>
                  <a:pt x="19993" y="1219"/>
                </a:cubicBezTo>
                <a:cubicBezTo>
                  <a:pt x="20171" y="1335"/>
                  <a:pt x="20207" y="2397"/>
                  <a:pt x="20207" y="7406"/>
                </a:cubicBezTo>
                <a:cubicBezTo>
                  <a:pt x="20207" y="10861"/>
                  <a:pt x="20205" y="12412"/>
                  <a:pt x="20088" y="13125"/>
                </a:cubicBezTo>
                <a:lnTo>
                  <a:pt x="20088" y="13538"/>
                </a:lnTo>
                <a:lnTo>
                  <a:pt x="19970" y="13538"/>
                </a:lnTo>
                <a:cubicBezTo>
                  <a:pt x="19851" y="13727"/>
                  <a:pt x="19665" y="13723"/>
                  <a:pt x="19400" y="13706"/>
                </a:cubicBezTo>
                <a:cubicBezTo>
                  <a:pt x="18962" y="13678"/>
                  <a:pt x="18833" y="13694"/>
                  <a:pt x="18783" y="13912"/>
                </a:cubicBezTo>
                <a:lnTo>
                  <a:pt x="18759" y="14269"/>
                </a:lnTo>
                <a:lnTo>
                  <a:pt x="18735" y="14438"/>
                </a:lnTo>
                <a:lnTo>
                  <a:pt x="18735" y="14888"/>
                </a:lnTo>
                <a:lnTo>
                  <a:pt x="19447" y="14906"/>
                </a:lnTo>
                <a:lnTo>
                  <a:pt x="20160" y="14906"/>
                </a:lnTo>
                <a:lnTo>
                  <a:pt x="21299" y="14888"/>
                </a:lnTo>
                <a:cubicBezTo>
                  <a:pt x="21506" y="14866"/>
                  <a:pt x="21583" y="14832"/>
                  <a:pt x="21584" y="14775"/>
                </a:cubicBezTo>
                <a:lnTo>
                  <a:pt x="21584" y="7444"/>
                </a:lnTo>
                <a:lnTo>
                  <a:pt x="21584" y="56"/>
                </a:lnTo>
                <a:lnTo>
                  <a:pt x="21323" y="0"/>
                </a:lnTo>
                <a:lnTo>
                  <a:pt x="14510" y="0"/>
                </a:lnTo>
                <a:lnTo>
                  <a:pt x="7625" y="0"/>
                </a:lnTo>
                <a:close/>
                <a:moveTo>
                  <a:pt x="14439" y="3281"/>
                </a:moveTo>
                <a:lnTo>
                  <a:pt x="10830" y="3300"/>
                </a:lnTo>
                <a:lnTo>
                  <a:pt x="3946" y="3300"/>
                </a:lnTo>
                <a:cubicBezTo>
                  <a:pt x="3862" y="3325"/>
                  <a:pt x="3803" y="3369"/>
                  <a:pt x="3756" y="3412"/>
                </a:cubicBezTo>
                <a:lnTo>
                  <a:pt x="3756" y="4688"/>
                </a:lnTo>
                <a:lnTo>
                  <a:pt x="3756" y="5869"/>
                </a:lnTo>
                <a:cubicBezTo>
                  <a:pt x="3765" y="5901"/>
                  <a:pt x="3770" y="5993"/>
                  <a:pt x="3780" y="6000"/>
                </a:cubicBezTo>
                <a:cubicBezTo>
                  <a:pt x="3796" y="6011"/>
                  <a:pt x="3997" y="6034"/>
                  <a:pt x="4136" y="6056"/>
                </a:cubicBezTo>
                <a:lnTo>
                  <a:pt x="4444" y="6038"/>
                </a:lnTo>
                <a:lnTo>
                  <a:pt x="5062" y="6019"/>
                </a:lnTo>
                <a:cubicBezTo>
                  <a:pt x="5099" y="5975"/>
                  <a:pt x="5113" y="5889"/>
                  <a:pt x="5133" y="5812"/>
                </a:cubicBezTo>
                <a:lnTo>
                  <a:pt x="5133" y="5381"/>
                </a:lnTo>
                <a:cubicBezTo>
                  <a:pt x="5133" y="4897"/>
                  <a:pt x="5206" y="4721"/>
                  <a:pt x="5418" y="4631"/>
                </a:cubicBezTo>
                <a:cubicBezTo>
                  <a:pt x="5582" y="4562"/>
                  <a:pt x="7865" y="4525"/>
                  <a:pt x="11068" y="4538"/>
                </a:cubicBezTo>
                <a:lnTo>
                  <a:pt x="16433" y="4556"/>
                </a:lnTo>
                <a:lnTo>
                  <a:pt x="16433" y="4612"/>
                </a:lnTo>
                <a:lnTo>
                  <a:pt x="16433" y="10800"/>
                </a:lnTo>
                <a:lnTo>
                  <a:pt x="16433" y="10838"/>
                </a:lnTo>
                <a:lnTo>
                  <a:pt x="16433" y="17044"/>
                </a:lnTo>
                <a:lnTo>
                  <a:pt x="15697" y="17081"/>
                </a:lnTo>
                <a:lnTo>
                  <a:pt x="15056" y="17119"/>
                </a:lnTo>
                <a:cubicBezTo>
                  <a:pt x="15025" y="17142"/>
                  <a:pt x="15005" y="17180"/>
                  <a:pt x="14985" y="17212"/>
                </a:cubicBezTo>
                <a:lnTo>
                  <a:pt x="14985" y="17662"/>
                </a:lnTo>
                <a:lnTo>
                  <a:pt x="14985" y="18075"/>
                </a:lnTo>
                <a:cubicBezTo>
                  <a:pt x="15028" y="18141"/>
                  <a:pt x="15083" y="18181"/>
                  <a:pt x="15174" y="18206"/>
                </a:cubicBezTo>
                <a:lnTo>
                  <a:pt x="16433" y="18206"/>
                </a:lnTo>
                <a:lnTo>
                  <a:pt x="17643" y="18206"/>
                </a:lnTo>
                <a:cubicBezTo>
                  <a:pt x="17738" y="18190"/>
                  <a:pt x="17859" y="18171"/>
                  <a:pt x="17881" y="18150"/>
                </a:cubicBezTo>
                <a:cubicBezTo>
                  <a:pt x="17885" y="18146"/>
                  <a:pt x="17901" y="18056"/>
                  <a:pt x="17904" y="18038"/>
                </a:cubicBezTo>
                <a:lnTo>
                  <a:pt x="17904" y="10744"/>
                </a:lnTo>
                <a:lnTo>
                  <a:pt x="17904" y="3338"/>
                </a:lnTo>
                <a:lnTo>
                  <a:pt x="17596" y="3319"/>
                </a:lnTo>
                <a:cubicBezTo>
                  <a:pt x="17394" y="3308"/>
                  <a:pt x="15958" y="3286"/>
                  <a:pt x="14439" y="3281"/>
                </a:cubicBezTo>
                <a:close/>
                <a:moveTo>
                  <a:pt x="6818" y="3544"/>
                </a:moveTo>
                <a:cubicBezTo>
                  <a:pt x="6981" y="3549"/>
                  <a:pt x="7141" y="3660"/>
                  <a:pt x="7056" y="3769"/>
                </a:cubicBezTo>
                <a:cubicBezTo>
                  <a:pt x="7007" y="3831"/>
                  <a:pt x="6893" y="3881"/>
                  <a:pt x="6818" y="3881"/>
                </a:cubicBezTo>
                <a:cubicBezTo>
                  <a:pt x="6603" y="3881"/>
                  <a:pt x="6504" y="3665"/>
                  <a:pt x="6676" y="3581"/>
                </a:cubicBezTo>
                <a:cubicBezTo>
                  <a:pt x="6727" y="3556"/>
                  <a:pt x="6764" y="3542"/>
                  <a:pt x="6818" y="3544"/>
                </a:cubicBezTo>
                <a:close/>
                <a:moveTo>
                  <a:pt x="7103" y="6675"/>
                </a:moveTo>
                <a:cubicBezTo>
                  <a:pt x="3605" y="6687"/>
                  <a:pt x="121" y="6720"/>
                  <a:pt x="100" y="6769"/>
                </a:cubicBezTo>
                <a:cubicBezTo>
                  <a:pt x="76" y="6825"/>
                  <a:pt x="48" y="10132"/>
                  <a:pt x="29" y="14006"/>
                </a:cubicBezTo>
                <a:cubicBezTo>
                  <a:pt x="28" y="14134"/>
                  <a:pt x="6" y="14102"/>
                  <a:pt x="5" y="14231"/>
                </a:cubicBezTo>
                <a:cubicBezTo>
                  <a:pt x="3" y="14648"/>
                  <a:pt x="7" y="14704"/>
                  <a:pt x="5" y="15131"/>
                </a:cubicBezTo>
                <a:cubicBezTo>
                  <a:pt x="-16" y="19226"/>
                  <a:pt x="30" y="21442"/>
                  <a:pt x="124" y="21600"/>
                </a:cubicBezTo>
                <a:lnTo>
                  <a:pt x="14106" y="21600"/>
                </a:lnTo>
                <a:cubicBezTo>
                  <a:pt x="14150" y="21547"/>
                  <a:pt x="14178" y="21241"/>
                  <a:pt x="14201" y="20756"/>
                </a:cubicBezTo>
                <a:lnTo>
                  <a:pt x="14201" y="20475"/>
                </a:lnTo>
                <a:cubicBezTo>
                  <a:pt x="14215" y="14297"/>
                  <a:pt x="14203" y="10297"/>
                  <a:pt x="14177" y="8438"/>
                </a:cubicBezTo>
                <a:cubicBezTo>
                  <a:pt x="14162" y="7608"/>
                  <a:pt x="14145" y="6772"/>
                  <a:pt x="14130" y="6731"/>
                </a:cubicBezTo>
                <a:cubicBezTo>
                  <a:pt x="14025" y="6684"/>
                  <a:pt x="10579" y="6663"/>
                  <a:pt x="7103" y="6675"/>
                </a:cubicBezTo>
                <a:close/>
              </a:path>
            </a:pathLst>
          </a:custGeom>
          <a:ln w="12700">
            <a:miter lim="400000"/>
          </a:ln>
        </p:spPr>
      </p:pic>
      <p:pic>
        <p:nvPicPr>
          <p:cNvPr id="34" name="human-pictogram-icons-vector-illustration-51730215.jpg" descr="human-pictogram-icons-vector-illustration-51730215.jpg">
            <a:extLst>
              <a:ext uri="{FF2B5EF4-FFF2-40B4-BE49-F238E27FC236}">
                <a16:creationId xmlns:a16="http://schemas.microsoft.com/office/drawing/2014/main" id="{27EF8F5B-228E-3C47-9197-C3FB8837D2F9}"/>
              </a:ext>
            </a:extLst>
          </p:cNvPr>
          <p:cNvPicPr>
            <a:picLocks noChangeAspect="1"/>
          </p:cNvPicPr>
          <p:nvPr/>
        </p:nvPicPr>
        <p:blipFill>
          <a:blip r:embed="rId3"/>
          <a:srcRect l="6617" t="3238" r="7666" b="4992"/>
          <a:stretch>
            <a:fillRect/>
          </a:stretch>
        </p:blipFill>
        <p:spPr>
          <a:xfrm>
            <a:off x="5389471" y="5264928"/>
            <a:ext cx="158119" cy="353616"/>
          </a:xfrm>
          <a:custGeom>
            <a:avLst/>
            <a:gdLst/>
            <a:ahLst/>
            <a:cxnLst>
              <a:cxn ang="0">
                <a:pos x="wd2" y="hd2"/>
              </a:cxn>
              <a:cxn ang="5400000">
                <a:pos x="wd2" y="hd2"/>
              </a:cxn>
              <a:cxn ang="10800000">
                <a:pos x="wd2" y="hd2"/>
              </a:cxn>
              <a:cxn ang="16200000">
                <a:pos x="wd2" y="hd2"/>
              </a:cxn>
            </a:cxnLst>
            <a:rect l="0" t="0"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ln w="12700"/>
        </p:spPr>
      </p:pic>
      <p:pic>
        <p:nvPicPr>
          <p:cNvPr id="35" name="human-pictogram-icons-vector-illustration-51730215.jpg" descr="human-pictogram-icons-vector-illustration-51730215.jpg">
            <a:extLst>
              <a:ext uri="{FF2B5EF4-FFF2-40B4-BE49-F238E27FC236}">
                <a16:creationId xmlns:a16="http://schemas.microsoft.com/office/drawing/2014/main" id="{5FCDB906-3642-134F-930E-1FDC7191CB31}"/>
              </a:ext>
            </a:extLst>
          </p:cNvPr>
          <p:cNvPicPr>
            <a:picLocks noChangeAspect="1"/>
          </p:cNvPicPr>
          <p:nvPr/>
        </p:nvPicPr>
        <p:blipFill>
          <a:blip r:embed="rId4"/>
          <a:srcRect l="6617" t="3238" r="7666" b="4992"/>
          <a:stretch>
            <a:fillRect/>
          </a:stretch>
        </p:blipFill>
        <p:spPr>
          <a:xfrm>
            <a:off x="5587650" y="5266436"/>
            <a:ext cx="158118" cy="353616"/>
          </a:xfrm>
          <a:custGeom>
            <a:avLst/>
            <a:gdLst/>
            <a:ahLst/>
            <a:cxnLst>
              <a:cxn ang="0">
                <a:pos x="wd2" y="hd2"/>
              </a:cxn>
              <a:cxn ang="5400000">
                <a:pos x="wd2" y="hd2"/>
              </a:cxn>
              <a:cxn ang="10800000">
                <a:pos x="wd2" y="hd2"/>
              </a:cxn>
              <a:cxn ang="16200000">
                <a:pos x="wd2" y="hd2"/>
              </a:cxn>
            </a:cxnLst>
            <a:rect l="0" t="0" r="r" b="b"/>
            <a:pathLst>
              <a:path w="21515" h="21413" extrusionOk="0">
                <a:moveTo>
                  <a:pt x="11429" y="37"/>
                </a:moveTo>
                <a:cubicBezTo>
                  <a:pt x="10780" y="-21"/>
                  <a:pt x="10105" y="-13"/>
                  <a:pt x="9417" y="71"/>
                </a:cubicBezTo>
                <a:cubicBezTo>
                  <a:pt x="7457" y="307"/>
                  <a:pt x="6455" y="915"/>
                  <a:pt x="6455" y="1879"/>
                </a:cubicBezTo>
                <a:cubicBezTo>
                  <a:pt x="6455" y="2777"/>
                  <a:pt x="7179" y="3327"/>
                  <a:pt x="8809" y="3653"/>
                </a:cubicBezTo>
                <a:cubicBezTo>
                  <a:pt x="9989" y="3889"/>
                  <a:pt x="11936" y="3824"/>
                  <a:pt x="13214" y="3518"/>
                </a:cubicBezTo>
                <a:cubicBezTo>
                  <a:pt x="13978" y="3334"/>
                  <a:pt x="14960" y="2419"/>
                  <a:pt x="14960" y="1879"/>
                </a:cubicBezTo>
                <a:cubicBezTo>
                  <a:pt x="14960" y="955"/>
                  <a:pt x="13375" y="210"/>
                  <a:pt x="11429" y="37"/>
                </a:cubicBezTo>
                <a:close/>
                <a:moveTo>
                  <a:pt x="18681" y="4532"/>
                </a:moveTo>
                <a:cubicBezTo>
                  <a:pt x="15131" y="4453"/>
                  <a:pt x="4611" y="4487"/>
                  <a:pt x="3000" y="4582"/>
                </a:cubicBezTo>
                <a:cubicBezTo>
                  <a:pt x="14" y="4759"/>
                  <a:pt x="0" y="4749"/>
                  <a:pt x="0" y="8401"/>
                </a:cubicBezTo>
                <a:cubicBezTo>
                  <a:pt x="0" y="11890"/>
                  <a:pt x="187" y="12214"/>
                  <a:pt x="2012" y="12119"/>
                </a:cubicBezTo>
                <a:cubicBezTo>
                  <a:pt x="2626" y="12087"/>
                  <a:pt x="3103" y="11907"/>
                  <a:pt x="3417" y="11612"/>
                </a:cubicBezTo>
                <a:cubicBezTo>
                  <a:pt x="3686" y="11360"/>
                  <a:pt x="4063" y="11188"/>
                  <a:pt x="4253" y="11240"/>
                </a:cubicBezTo>
                <a:cubicBezTo>
                  <a:pt x="4454" y="11296"/>
                  <a:pt x="4632" y="13300"/>
                  <a:pt x="4632" y="16022"/>
                </a:cubicBezTo>
                <a:cubicBezTo>
                  <a:pt x="4632" y="19981"/>
                  <a:pt x="4715" y="20746"/>
                  <a:pt x="5202" y="21058"/>
                </a:cubicBezTo>
                <a:cubicBezTo>
                  <a:pt x="5595" y="21310"/>
                  <a:pt x="6127" y="21413"/>
                  <a:pt x="6949" y="21413"/>
                </a:cubicBezTo>
                <a:cubicBezTo>
                  <a:pt x="9316" y="21413"/>
                  <a:pt x="9385" y="21340"/>
                  <a:pt x="9493" y="17949"/>
                </a:cubicBezTo>
                <a:lnTo>
                  <a:pt x="9607" y="14890"/>
                </a:lnTo>
                <a:lnTo>
                  <a:pt x="10518" y="14890"/>
                </a:lnTo>
                <a:lnTo>
                  <a:pt x="11429" y="14890"/>
                </a:lnTo>
                <a:lnTo>
                  <a:pt x="11619" y="17915"/>
                </a:lnTo>
                <a:cubicBezTo>
                  <a:pt x="11787" y="20673"/>
                  <a:pt x="11879" y="20980"/>
                  <a:pt x="12530" y="21193"/>
                </a:cubicBezTo>
                <a:cubicBezTo>
                  <a:pt x="12924" y="21322"/>
                  <a:pt x="13681" y="21414"/>
                  <a:pt x="14201" y="21413"/>
                </a:cubicBezTo>
                <a:cubicBezTo>
                  <a:pt x="16298" y="21407"/>
                  <a:pt x="16241" y="21579"/>
                  <a:pt x="16441" y="15431"/>
                </a:cubicBezTo>
                <a:cubicBezTo>
                  <a:pt x="16560" y="11777"/>
                  <a:pt x="16735" y="9764"/>
                  <a:pt x="16973" y="9787"/>
                </a:cubicBezTo>
                <a:cubicBezTo>
                  <a:pt x="17176" y="9807"/>
                  <a:pt x="17455" y="10231"/>
                  <a:pt x="17580" y="10733"/>
                </a:cubicBezTo>
                <a:cubicBezTo>
                  <a:pt x="17849" y="11813"/>
                  <a:pt x="18414" y="12187"/>
                  <a:pt x="19707" y="12119"/>
                </a:cubicBezTo>
                <a:cubicBezTo>
                  <a:pt x="21387" y="12031"/>
                  <a:pt x="21600" y="11532"/>
                  <a:pt x="21491" y="8232"/>
                </a:cubicBezTo>
                <a:cubicBezTo>
                  <a:pt x="21379" y="4825"/>
                  <a:pt x="21195" y="4587"/>
                  <a:pt x="18681" y="4532"/>
                </a:cubicBezTo>
                <a:close/>
              </a:path>
            </a:pathLst>
          </a:custGeom>
          <a:ln w="12700"/>
        </p:spPr>
      </p:pic>
      <p:sp>
        <p:nvSpPr>
          <p:cNvPr id="36" name="Hypothesis Building">
            <a:extLst>
              <a:ext uri="{FF2B5EF4-FFF2-40B4-BE49-F238E27FC236}">
                <a16:creationId xmlns:a16="http://schemas.microsoft.com/office/drawing/2014/main" id="{95FF4A0F-C3D6-F443-8ABF-72553DFC84AE}"/>
              </a:ext>
            </a:extLst>
          </p:cNvPr>
          <p:cNvSpPr txBox="1"/>
          <p:nvPr/>
        </p:nvSpPr>
        <p:spPr>
          <a:xfrm>
            <a:off x="6474640" y="2384910"/>
            <a:ext cx="786272" cy="4819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rIns="32146">
            <a:spAutoFit/>
          </a:bodyPr>
          <a:lstStyle/>
          <a:p>
            <a:pPr algn="ctr" defTabSz="642915">
              <a:defRPr sz="1800" i="1">
                <a:solidFill>
                  <a:srgbClr val="333333"/>
                </a:solidFill>
                <a:latin typeface="Times New Roman"/>
                <a:ea typeface="Times New Roman"/>
                <a:cs typeface="Times New Roman"/>
                <a:sym typeface="Times New Roman"/>
              </a:defRPr>
            </a:pPr>
            <a:r>
              <a:rPr sz="1266"/>
              <a:t>Hypothesis</a:t>
            </a:r>
            <a:br>
              <a:rPr sz="1266"/>
            </a:br>
            <a:r>
              <a:rPr sz="1266"/>
              <a:t>Building</a:t>
            </a:r>
          </a:p>
        </p:txBody>
      </p:sp>
      <p:pic>
        <p:nvPicPr>
          <p:cNvPr id="37" name="Screen Shot 2018-03-04 at 08.14.01.png" descr="Screen Shot 2018-03-04 at 08.14.01.png">
            <a:extLst>
              <a:ext uri="{FF2B5EF4-FFF2-40B4-BE49-F238E27FC236}">
                <a16:creationId xmlns:a16="http://schemas.microsoft.com/office/drawing/2014/main" id="{8284D273-33EE-4549-9FA6-874FF2567257}"/>
              </a:ext>
            </a:extLst>
          </p:cNvPr>
          <p:cNvPicPr>
            <a:picLocks noChangeAspect="1"/>
          </p:cNvPicPr>
          <p:nvPr/>
        </p:nvPicPr>
        <p:blipFill>
          <a:blip r:embed="rId5"/>
          <a:srcRect l="10169" t="3325" r="5458" b="3326"/>
          <a:stretch>
            <a:fillRect/>
          </a:stretch>
        </p:blipFill>
        <p:spPr>
          <a:xfrm>
            <a:off x="5480480" y="6172447"/>
            <a:ext cx="587685" cy="586012"/>
          </a:xfrm>
          <a:custGeom>
            <a:avLst/>
            <a:gdLst/>
            <a:ahLst/>
            <a:cxnLst>
              <a:cxn ang="0">
                <a:pos x="wd2" y="hd2"/>
              </a:cxn>
              <a:cxn ang="5400000">
                <a:pos x="wd2" y="hd2"/>
              </a:cxn>
              <a:cxn ang="10800000">
                <a:pos x="wd2" y="hd2"/>
              </a:cxn>
              <a:cxn ang="16200000">
                <a:pos x="wd2" y="hd2"/>
              </a:cxn>
            </a:cxnLst>
            <a:rect l="0" t="0" r="r" b="b"/>
            <a:pathLst>
              <a:path w="21600" h="21141" extrusionOk="0">
                <a:moveTo>
                  <a:pt x="12369" y="0"/>
                </a:moveTo>
                <a:lnTo>
                  <a:pt x="13508" y="1228"/>
                </a:lnTo>
                <a:cubicBezTo>
                  <a:pt x="14135" y="1902"/>
                  <a:pt x="14879" y="2887"/>
                  <a:pt x="15159" y="3423"/>
                </a:cubicBezTo>
                <a:cubicBezTo>
                  <a:pt x="15439" y="3958"/>
                  <a:pt x="15845" y="4286"/>
                  <a:pt x="16072" y="4148"/>
                </a:cubicBezTo>
                <a:cubicBezTo>
                  <a:pt x="16916" y="3634"/>
                  <a:pt x="17422" y="4449"/>
                  <a:pt x="16728" y="5205"/>
                </a:cubicBezTo>
                <a:cubicBezTo>
                  <a:pt x="16215" y="5763"/>
                  <a:pt x="16119" y="6430"/>
                  <a:pt x="16328" y="7933"/>
                </a:cubicBezTo>
                <a:lnTo>
                  <a:pt x="16605" y="9926"/>
                </a:lnTo>
                <a:lnTo>
                  <a:pt x="19108" y="9926"/>
                </a:lnTo>
                <a:lnTo>
                  <a:pt x="21600" y="9926"/>
                </a:lnTo>
                <a:lnTo>
                  <a:pt x="21200" y="8144"/>
                </a:lnTo>
                <a:cubicBezTo>
                  <a:pt x="20677" y="5853"/>
                  <a:pt x="19595" y="4068"/>
                  <a:pt x="18574" y="3805"/>
                </a:cubicBezTo>
                <a:cubicBezTo>
                  <a:pt x="18132" y="3691"/>
                  <a:pt x="17821" y="3347"/>
                  <a:pt x="17887" y="3050"/>
                </a:cubicBezTo>
                <a:cubicBezTo>
                  <a:pt x="18012" y="2494"/>
                  <a:pt x="15365" y="859"/>
                  <a:pt x="13456" y="312"/>
                </a:cubicBezTo>
                <a:lnTo>
                  <a:pt x="12369" y="0"/>
                </a:lnTo>
                <a:close/>
                <a:moveTo>
                  <a:pt x="9313" y="252"/>
                </a:moveTo>
                <a:cubicBezTo>
                  <a:pt x="8570" y="-29"/>
                  <a:pt x="5367" y="1053"/>
                  <a:pt x="4082" y="2024"/>
                </a:cubicBezTo>
                <a:cubicBezTo>
                  <a:pt x="3274" y="2633"/>
                  <a:pt x="3283" y="2674"/>
                  <a:pt x="4338" y="3503"/>
                </a:cubicBezTo>
                <a:cubicBezTo>
                  <a:pt x="4935" y="3972"/>
                  <a:pt x="5658" y="4277"/>
                  <a:pt x="5938" y="4178"/>
                </a:cubicBezTo>
                <a:cubicBezTo>
                  <a:pt x="6219" y="4078"/>
                  <a:pt x="6679" y="4272"/>
                  <a:pt x="6964" y="4611"/>
                </a:cubicBezTo>
                <a:cubicBezTo>
                  <a:pt x="7249" y="4949"/>
                  <a:pt x="8041" y="5225"/>
                  <a:pt x="8728" y="5225"/>
                </a:cubicBezTo>
                <a:cubicBezTo>
                  <a:pt x="9953" y="5225"/>
                  <a:pt x="9979" y="5188"/>
                  <a:pt x="9979" y="2869"/>
                </a:cubicBezTo>
                <a:cubicBezTo>
                  <a:pt x="9979" y="1137"/>
                  <a:pt x="9802" y="437"/>
                  <a:pt x="9313" y="252"/>
                </a:cubicBezTo>
                <a:close/>
                <a:moveTo>
                  <a:pt x="11754" y="1510"/>
                </a:moveTo>
                <a:cubicBezTo>
                  <a:pt x="11425" y="1542"/>
                  <a:pt x="11282" y="2127"/>
                  <a:pt x="11282" y="3272"/>
                </a:cubicBezTo>
                <a:cubicBezTo>
                  <a:pt x="11282" y="5154"/>
                  <a:pt x="11327" y="5225"/>
                  <a:pt x="12554" y="5225"/>
                </a:cubicBezTo>
                <a:cubicBezTo>
                  <a:pt x="14293" y="5225"/>
                  <a:pt x="14475" y="4729"/>
                  <a:pt x="13333" y="3070"/>
                </a:cubicBezTo>
                <a:cubicBezTo>
                  <a:pt x="12595" y="1997"/>
                  <a:pt x="12083" y="1478"/>
                  <a:pt x="11754" y="1510"/>
                </a:cubicBezTo>
                <a:close/>
                <a:moveTo>
                  <a:pt x="2236" y="3946"/>
                </a:moveTo>
                <a:cubicBezTo>
                  <a:pt x="1728" y="3946"/>
                  <a:pt x="0" y="7892"/>
                  <a:pt x="0" y="9050"/>
                </a:cubicBezTo>
                <a:cubicBezTo>
                  <a:pt x="0" y="9833"/>
                  <a:pt x="268" y="9926"/>
                  <a:pt x="2349" y="9926"/>
                </a:cubicBezTo>
                <a:lnTo>
                  <a:pt x="4687" y="9926"/>
                </a:lnTo>
                <a:lnTo>
                  <a:pt x="4995" y="7762"/>
                </a:lnTo>
                <a:cubicBezTo>
                  <a:pt x="5161" y="6572"/>
                  <a:pt x="5223" y="5553"/>
                  <a:pt x="5138" y="5497"/>
                </a:cubicBezTo>
                <a:cubicBezTo>
                  <a:pt x="3866" y="4649"/>
                  <a:pt x="2550" y="3946"/>
                  <a:pt x="2236" y="3946"/>
                </a:cubicBezTo>
                <a:close/>
                <a:moveTo>
                  <a:pt x="6667" y="6221"/>
                </a:moveTo>
                <a:cubicBezTo>
                  <a:pt x="6633" y="6262"/>
                  <a:pt x="6475" y="7115"/>
                  <a:pt x="6308" y="8114"/>
                </a:cubicBezTo>
                <a:lnTo>
                  <a:pt x="6000" y="9926"/>
                </a:lnTo>
                <a:lnTo>
                  <a:pt x="8021" y="9926"/>
                </a:lnTo>
                <a:lnTo>
                  <a:pt x="10031" y="9926"/>
                </a:lnTo>
                <a:lnTo>
                  <a:pt x="9897" y="8346"/>
                </a:lnTo>
                <a:cubicBezTo>
                  <a:pt x="9776" y="6912"/>
                  <a:pt x="9615" y="6727"/>
                  <a:pt x="8246" y="6453"/>
                </a:cubicBezTo>
                <a:cubicBezTo>
                  <a:pt x="7412" y="6286"/>
                  <a:pt x="6701" y="6181"/>
                  <a:pt x="6667" y="6221"/>
                </a:cubicBezTo>
                <a:close/>
                <a:moveTo>
                  <a:pt x="14164" y="6292"/>
                </a:moveTo>
                <a:cubicBezTo>
                  <a:pt x="13892" y="6372"/>
                  <a:pt x="13128" y="6553"/>
                  <a:pt x="12472" y="6695"/>
                </a:cubicBezTo>
                <a:cubicBezTo>
                  <a:pt x="11449" y="6915"/>
                  <a:pt x="11282" y="7171"/>
                  <a:pt x="11282" y="8446"/>
                </a:cubicBezTo>
                <a:cubicBezTo>
                  <a:pt x="11282" y="9924"/>
                  <a:pt x="11291" y="9926"/>
                  <a:pt x="13231" y="9926"/>
                </a:cubicBezTo>
                <a:cubicBezTo>
                  <a:pt x="15319" y="9926"/>
                  <a:pt x="15403" y="9813"/>
                  <a:pt x="14923" y="7450"/>
                </a:cubicBezTo>
                <a:cubicBezTo>
                  <a:pt x="14777" y="6733"/>
                  <a:pt x="14436" y="6211"/>
                  <a:pt x="14164" y="6292"/>
                </a:cubicBezTo>
                <a:close/>
                <a:moveTo>
                  <a:pt x="2349" y="11215"/>
                </a:moveTo>
                <a:cubicBezTo>
                  <a:pt x="268" y="11215"/>
                  <a:pt x="0" y="11308"/>
                  <a:pt x="0" y="12091"/>
                </a:cubicBezTo>
                <a:cubicBezTo>
                  <a:pt x="0" y="12576"/>
                  <a:pt x="416" y="13921"/>
                  <a:pt x="923" y="15080"/>
                </a:cubicBezTo>
                <a:cubicBezTo>
                  <a:pt x="1430" y="16240"/>
                  <a:pt x="2018" y="17195"/>
                  <a:pt x="2236" y="17195"/>
                </a:cubicBezTo>
                <a:cubicBezTo>
                  <a:pt x="2550" y="17195"/>
                  <a:pt x="3866" y="16492"/>
                  <a:pt x="5138" y="15644"/>
                </a:cubicBezTo>
                <a:cubicBezTo>
                  <a:pt x="5223" y="15588"/>
                  <a:pt x="5161" y="14569"/>
                  <a:pt x="4995" y="13379"/>
                </a:cubicBezTo>
                <a:lnTo>
                  <a:pt x="4687" y="11215"/>
                </a:lnTo>
                <a:lnTo>
                  <a:pt x="2349" y="11215"/>
                </a:lnTo>
                <a:close/>
                <a:moveTo>
                  <a:pt x="5969" y="11215"/>
                </a:moveTo>
                <a:lnTo>
                  <a:pt x="6236" y="12544"/>
                </a:lnTo>
                <a:cubicBezTo>
                  <a:pt x="6385" y="13278"/>
                  <a:pt x="6513" y="14149"/>
                  <a:pt x="6513" y="14476"/>
                </a:cubicBezTo>
                <a:cubicBezTo>
                  <a:pt x="6513" y="14904"/>
                  <a:pt x="6846" y="15003"/>
                  <a:pt x="7703" y="14819"/>
                </a:cubicBezTo>
                <a:cubicBezTo>
                  <a:pt x="9867" y="14352"/>
                  <a:pt x="9979" y="14249"/>
                  <a:pt x="9979" y="12725"/>
                </a:cubicBezTo>
                <a:lnTo>
                  <a:pt x="9979" y="11215"/>
                </a:lnTo>
                <a:lnTo>
                  <a:pt x="7969" y="11215"/>
                </a:lnTo>
                <a:lnTo>
                  <a:pt x="5969" y="11215"/>
                </a:lnTo>
                <a:close/>
                <a:moveTo>
                  <a:pt x="13231" y="11215"/>
                </a:moveTo>
                <a:cubicBezTo>
                  <a:pt x="11291" y="11215"/>
                  <a:pt x="11282" y="11217"/>
                  <a:pt x="11282" y="12695"/>
                </a:cubicBezTo>
                <a:cubicBezTo>
                  <a:pt x="11282" y="13970"/>
                  <a:pt x="11449" y="14224"/>
                  <a:pt x="12472" y="14446"/>
                </a:cubicBezTo>
                <a:cubicBezTo>
                  <a:pt x="13128" y="14589"/>
                  <a:pt x="13864" y="14758"/>
                  <a:pt x="14103" y="14819"/>
                </a:cubicBezTo>
                <a:cubicBezTo>
                  <a:pt x="14579" y="14940"/>
                  <a:pt x="15081" y="13673"/>
                  <a:pt x="15149" y="12171"/>
                </a:cubicBezTo>
                <a:cubicBezTo>
                  <a:pt x="15187" y="11310"/>
                  <a:pt x="14979" y="11215"/>
                  <a:pt x="13231" y="11215"/>
                </a:cubicBezTo>
                <a:close/>
                <a:moveTo>
                  <a:pt x="16605" y="11215"/>
                </a:moveTo>
                <a:lnTo>
                  <a:pt x="16328" y="13208"/>
                </a:lnTo>
                <a:cubicBezTo>
                  <a:pt x="16119" y="14711"/>
                  <a:pt x="16215" y="15378"/>
                  <a:pt x="16728" y="15936"/>
                </a:cubicBezTo>
                <a:cubicBezTo>
                  <a:pt x="17422" y="16691"/>
                  <a:pt x="16916" y="17507"/>
                  <a:pt x="16072" y="16993"/>
                </a:cubicBezTo>
                <a:cubicBezTo>
                  <a:pt x="15845" y="16855"/>
                  <a:pt x="15439" y="17183"/>
                  <a:pt x="15159" y="17718"/>
                </a:cubicBezTo>
                <a:cubicBezTo>
                  <a:pt x="14879" y="18253"/>
                  <a:pt x="14135" y="19238"/>
                  <a:pt x="13508" y="19913"/>
                </a:cubicBezTo>
                <a:lnTo>
                  <a:pt x="12369" y="21141"/>
                </a:lnTo>
                <a:lnTo>
                  <a:pt x="13456" y="20829"/>
                </a:lnTo>
                <a:cubicBezTo>
                  <a:pt x="15365" y="20282"/>
                  <a:pt x="18012" y="18647"/>
                  <a:pt x="17887" y="18091"/>
                </a:cubicBezTo>
                <a:cubicBezTo>
                  <a:pt x="17821" y="17794"/>
                  <a:pt x="18132" y="17450"/>
                  <a:pt x="18574" y="17335"/>
                </a:cubicBezTo>
                <a:cubicBezTo>
                  <a:pt x="19595" y="17073"/>
                  <a:pt x="20677" y="15288"/>
                  <a:pt x="21200" y="12997"/>
                </a:cubicBezTo>
                <a:lnTo>
                  <a:pt x="21600" y="11215"/>
                </a:lnTo>
                <a:lnTo>
                  <a:pt x="19108" y="11215"/>
                </a:lnTo>
                <a:lnTo>
                  <a:pt x="16605" y="11215"/>
                </a:lnTo>
                <a:close/>
                <a:moveTo>
                  <a:pt x="8749" y="15916"/>
                </a:moveTo>
                <a:cubicBezTo>
                  <a:pt x="8050" y="15916"/>
                  <a:pt x="7239" y="16200"/>
                  <a:pt x="6944" y="16550"/>
                </a:cubicBezTo>
                <a:cubicBezTo>
                  <a:pt x="6649" y="16900"/>
                  <a:pt x="6246" y="17078"/>
                  <a:pt x="6041" y="16953"/>
                </a:cubicBezTo>
                <a:cubicBezTo>
                  <a:pt x="5588" y="16677"/>
                  <a:pt x="3467" y="17987"/>
                  <a:pt x="3467" y="18544"/>
                </a:cubicBezTo>
                <a:cubicBezTo>
                  <a:pt x="3467" y="18762"/>
                  <a:pt x="4501" y="19414"/>
                  <a:pt x="5754" y="19993"/>
                </a:cubicBezTo>
                <a:cubicBezTo>
                  <a:pt x="9167" y="21571"/>
                  <a:pt x="9740" y="21352"/>
                  <a:pt x="9897" y="18372"/>
                </a:cubicBezTo>
                <a:lnTo>
                  <a:pt x="10021" y="15916"/>
                </a:lnTo>
                <a:lnTo>
                  <a:pt x="8749" y="15916"/>
                </a:lnTo>
                <a:close/>
                <a:moveTo>
                  <a:pt x="12554" y="15916"/>
                </a:moveTo>
                <a:cubicBezTo>
                  <a:pt x="11327" y="15916"/>
                  <a:pt x="11282" y="15987"/>
                  <a:pt x="11282" y="17869"/>
                </a:cubicBezTo>
                <a:cubicBezTo>
                  <a:pt x="11282" y="20160"/>
                  <a:pt x="11856" y="20218"/>
                  <a:pt x="13333" y="18070"/>
                </a:cubicBezTo>
                <a:cubicBezTo>
                  <a:pt x="14475" y="16412"/>
                  <a:pt x="14293" y="15916"/>
                  <a:pt x="12554" y="15916"/>
                </a:cubicBezTo>
                <a:close/>
              </a:path>
            </a:pathLst>
          </a:custGeom>
          <a:ln w="12700"/>
        </p:spPr>
      </p:pic>
      <p:sp>
        <p:nvSpPr>
          <p:cNvPr id="38" name="Empirical Inquiries">
            <a:extLst>
              <a:ext uri="{FF2B5EF4-FFF2-40B4-BE49-F238E27FC236}">
                <a16:creationId xmlns:a16="http://schemas.microsoft.com/office/drawing/2014/main" id="{BD2AF31F-6F88-8240-8505-CE9AAEB7AB2E}"/>
              </a:ext>
            </a:extLst>
          </p:cNvPr>
          <p:cNvSpPr txBox="1"/>
          <p:nvPr/>
        </p:nvSpPr>
        <p:spPr>
          <a:xfrm>
            <a:off x="6044460" y="4883584"/>
            <a:ext cx="1340911" cy="2871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2146" rIns="32146">
            <a:spAutoFit/>
          </a:bodyPr>
          <a:lstStyle>
            <a:lvl1pPr algn="ctr" defTabSz="914400">
              <a:defRPr sz="1800" i="1">
                <a:solidFill>
                  <a:srgbClr val="333333"/>
                </a:solidFill>
                <a:latin typeface="Times New Roman"/>
                <a:ea typeface="Times New Roman"/>
                <a:cs typeface="Times New Roman"/>
                <a:sym typeface="Times New Roman"/>
              </a:defRPr>
            </a:lvl1pPr>
          </a:lstStyle>
          <a:p>
            <a:r>
              <a:rPr sz="1266"/>
              <a:t>Empirical Inquiries</a:t>
            </a:r>
          </a:p>
        </p:txBody>
      </p:sp>
      <p:grpSp>
        <p:nvGrpSpPr>
          <p:cNvPr id="39" name="Group">
            <a:extLst>
              <a:ext uri="{FF2B5EF4-FFF2-40B4-BE49-F238E27FC236}">
                <a16:creationId xmlns:a16="http://schemas.microsoft.com/office/drawing/2014/main" id="{75AE66D3-241F-4147-B224-11DC771000E8}"/>
              </a:ext>
            </a:extLst>
          </p:cNvPr>
          <p:cNvGrpSpPr/>
          <p:nvPr/>
        </p:nvGrpSpPr>
        <p:grpSpPr>
          <a:xfrm>
            <a:off x="1730141" y="1662954"/>
            <a:ext cx="2784375" cy="2841325"/>
            <a:chOff x="0" y="-1"/>
            <a:chExt cx="3959998" cy="4040993"/>
          </a:xfrm>
        </p:grpSpPr>
        <p:sp>
          <p:nvSpPr>
            <p:cNvPr id="40" name="Line">
              <a:extLst>
                <a:ext uri="{FF2B5EF4-FFF2-40B4-BE49-F238E27FC236}">
                  <a16:creationId xmlns:a16="http://schemas.microsoft.com/office/drawing/2014/main" id="{81489D24-F3C6-144B-A9CD-A9B5E41F709F}"/>
                </a:ext>
              </a:extLst>
            </p:cNvPr>
            <p:cNvSpPr/>
            <p:nvPr/>
          </p:nvSpPr>
          <p:spPr>
            <a:xfrm>
              <a:off x="2269468" y="-1"/>
              <a:ext cx="1690530" cy="4040993"/>
            </a:xfrm>
            <a:custGeom>
              <a:avLst/>
              <a:gdLst/>
              <a:ahLst/>
              <a:cxnLst>
                <a:cxn ang="0">
                  <a:pos x="wd2" y="hd2"/>
                </a:cxn>
                <a:cxn ang="5400000">
                  <a:pos x="wd2" y="hd2"/>
                </a:cxn>
                <a:cxn ang="10800000">
                  <a:pos x="wd2" y="hd2"/>
                </a:cxn>
                <a:cxn ang="16200000">
                  <a:pos x="wd2" y="hd2"/>
                </a:cxn>
              </a:cxnLst>
              <a:rect l="0" t="0" r="r" b="b"/>
              <a:pathLst>
                <a:path w="21478" h="21306" extrusionOk="0">
                  <a:moveTo>
                    <a:pt x="21478" y="4"/>
                  </a:moveTo>
                  <a:cubicBezTo>
                    <a:pt x="9796" y="-157"/>
                    <a:pt x="122" y="4584"/>
                    <a:pt x="1" y="10530"/>
                  </a:cubicBezTo>
                  <a:cubicBezTo>
                    <a:pt x="-122" y="16560"/>
                    <a:pt x="9598" y="21443"/>
                    <a:pt x="21447" y="21303"/>
                  </a:cubicBezTo>
                </a:path>
              </a:pathLst>
            </a:custGeom>
            <a:noFill/>
            <a:ln w="25400" cap="flat">
              <a:solidFill>
                <a:srgbClr val="000000"/>
              </a:solidFill>
              <a:prstDash val="solid"/>
              <a:miter lim="400000"/>
              <a:headEnd type="arrow"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41" name="Induction">
              <a:extLst>
                <a:ext uri="{FF2B5EF4-FFF2-40B4-BE49-F238E27FC236}">
                  <a16:creationId xmlns:a16="http://schemas.microsoft.com/office/drawing/2014/main" id="{1D690C5B-57F7-5C40-A5E8-3C7686DE3C36}"/>
                </a:ext>
              </a:extLst>
            </p:cNvPr>
            <p:cNvSpPr txBox="1"/>
            <p:nvPr/>
          </p:nvSpPr>
          <p:spPr>
            <a:xfrm>
              <a:off x="850857" y="1755919"/>
              <a:ext cx="1347377" cy="4718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400" b="1" i="1">
                  <a:latin typeface="Times New Roman"/>
                  <a:ea typeface="Times New Roman"/>
                  <a:cs typeface="Times New Roman"/>
                  <a:sym typeface="Times New Roman"/>
                </a:defRPr>
              </a:lvl1pPr>
            </a:lstStyle>
            <a:p>
              <a:r>
                <a:rPr sz="1687"/>
                <a:t>Induction</a:t>
              </a:r>
            </a:p>
          </p:txBody>
        </p:sp>
        <p:sp>
          <p:nvSpPr>
            <p:cNvPr id="42" name="Inference of a  general rule  from a particular case/result  (observation)">
              <a:extLst>
                <a:ext uri="{FF2B5EF4-FFF2-40B4-BE49-F238E27FC236}">
                  <a16:creationId xmlns:a16="http://schemas.microsoft.com/office/drawing/2014/main" id="{86372AE4-97A9-3C44-B2F8-2739AB74605B}"/>
                </a:ext>
              </a:extLst>
            </p:cNvPr>
            <p:cNvSpPr txBox="1"/>
            <p:nvPr/>
          </p:nvSpPr>
          <p:spPr>
            <a:xfrm>
              <a:off x="0" y="2224190"/>
              <a:ext cx="2201771" cy="13336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marR="40638" algn="r" defTabSz="910796">
                <a:spcBef>
                  <a:spcPts val="703"/>
                </a:spcBef>
                <a:defRPr sz="1600">
                  <a:uFill>
                    <a:solidFill>
                      <a:srgbClr val="000000"/>
                    </a:solidFill>
                  </a:uFill>
                  <a:latin typeface="Palatino"/>
                  <a:ea typeface="Palatino"/>
                  <a:cs typeface="Palatino"/>
                  <a:sym typeface="Palatino"/>
                </a:defRPr>
              </a:pPr>
              <a:r>
                <a:rPr sz="1125"/>
                <a:t>Inference of a </a:t>
              </a:r>
              <a:br>
                <a:rPr sz="1125"/>
              </a:br>
              <a:r>
                <a:rPr sz="1125"/>
                <a:t>general rule </a:t>
              </a:r>
              <a:br>
                <a:rPr sz="1125"/>
              </a:br>
              <a:r>
                <a:rPr sz="1125"/>
                <a:t>from a particular case/result </a:t>
              </a:r>
              <a:br>
                <a:rPr sz="1125"/>
              </a:br>
              <a:r>
                <a:rPr sz="1125"/>
                <a:t>(observation)</a:t>
              </a:r>
            </a:p>
          </p:txBody>
        </p:sp>
      </p:grpSp>
      <p:grpSp>
        <p:nvGrpSpPr>
          <p:cNvPr id="43" name="Group">
            <a:extLst>
              <a:ext uri="{FF2B5EF4-FFF2-40B4-BE49-F238E27FC236}">
                <a16:creationId xmlns:a16="http://schemas.microsoft.com/office/drawing/2014/main" id="{1D64C8DC-2657-5742-9FD6-88E50657638A}"/>
              </a:ext>
            </a:extLst>
          </p:cNvPr>
          <p:cNvGrpSpPr/>
          <p:nvPr/>
        </p:nvGrpSpPr>
        <p:grpSpPr>
          <a:xfrm>
            <a:off x="4505652" y="1747981"/>
            <a:ext cx="6066809" cy="591509"/>
            <a:chOff x="0" y="11171"/>
            <a:chExt cx="8628350" cy="841256"/>
          </a:xfrm>
        </p:grpSpPr>
        <p:grpSp>
          <p:nvGrpSpPr>
            <p:cNvPr id="44" name="Group">
              <a:extLst>
                <a:ext uri="{FF2B5EF4-FFF2-40B4-BE49-F238E27FC236}">
                  <a16:creationId xmlns:a16="http://schemas.microsoft.com/office/drawing/2014/main" id="{490ADC73-5A1E-B94E-8B68-BE7B93E3255C}"/>
                </a:ext>
              </a:extLst>
            </p:cNvPr>
            <p:cNvGrpSpPr/>
            <p:nvPr/>
          </p:nvGrpSpPr>
          <p:grpSpPr>
            <a:xfrm>
              <a:off x="0" y="149144"/>
              <a:ext cx="3761062" cy="450851"/>
              <a:chOff x="0" y="0"/>
              <a:chExt cx="3761061" cy="450849"/>
            </a:xfrm>
          </p:grpSpPr>
          <p:sp>
            <p:nvSpPr>
              <p:cNvPr id="48" name="Rectangle">
                <a:extLst>
                  <a:ext uri="{FF2B5EF4-FFF2-40B4-BE49-F238E27FC236}">
                    <a16:creationId xmlns:a16="http://schemas.microsoft.com/office/drawing/2014/main" id="{27933714-99C2-0C4F-BF65-A62DDC0F0B47}"/>
                  </a:ext>
                </a:extLst>
              </p:cNvPr>
              <p:cNvSpPr/>
              <p:nvPr/>
            </p:nvSpPr>
            <p:spPr>
              <a:xfrm>
                <a:off x="0" y="6349"/>
                <a:ext cx="3761062" cy="444501"/>
              </a:xfrm>
              <a:prstGeom prst="rect">
                <a:avLst/>
              </a:prstGeom>
              <a:noFill/>
              <a:ln w="12700" cap="flat">
                <a:solidFill>
                  <a:srgbClr val="000000"/>
                </a:solidFill>
                <a:custDash>
                  <a:ds d="200000" sp="200000"/>
                </a:custDash>
                <a:miter lim="400000"/>
              </a:ln>
              <a:effectLst/>
            </p:spPr>
            <p:txBody>
              <a:bodyPr wrap="square" lIns="35719" tIns="35719" rIns="35719" bIns="35719" numCol="1" anchor="ctr">
                <a:noAutofit/>
              </a:bodyPr>
              <a:lstStyle/>
              <a:p>
                <a:pPr marL="40638" marR="40638" algn="ctr" defTabSz="910796">
                  <a:defRPr sz="2400">
                    <a:uFill>
                      <a:solidFill>
                        <a:srgbClr val="000000"/>
                      </a:solidFill>
                    </a:uFill>
                    <a:latin typeface="+mn-lt"/>
                    <a:ea typeface="+mn-ea"/>
                    <a:cs typeface="+mn-cs"/>
                    <a:sym typeface="Gill Sans"/>
                  </a:defRPr>
                </a:pPr>
                <a:endParaRPr sz="1687"/>
              </a:p>
            </p:txBody>
          </p:sp>
          <p:sp>
            <p:nvSpPr>
              <p:cNvPr id="49" name="Line">
                <a:extLst>
                  <a:ext uri="{FF2B5EF4-FFF2-40B4-BE49-F238E27FC236}">
                    <a16:creationId xmlns:a16="http://schemas.microsoft.com/office/drawing/2014/main" id="{B06073A8-3261-1D45-A571-CA9F415DA2E6}"/>
                  </a:ext>
                </a:extLst>
              </p:cNvPr>
              <p:cNvSpPr/>
              <p:nvPr/>
            </p:nvSpPr>
            <p:spPr>
              <a:xfrm flipV="1">
                <a:off x="3334065" y="0"/>
                <a:ext cx="1" cy="208440"/>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50" name="Line">
                <a:extLst>
                  <a:ext uri="{FF2B5EF4-FFF2-40B4-BE49-F238E27FC236}">
                    <a16:creationId xmlns:a16="http://schemas.microsoft.com/office/drawing/2014/main" id="{3B29B896-E7E7-234C-8239-38495923EC5A}"/>
                  </a:ext>
                </a:extLst>
              </p:cNvPr>
              <p:cNvSpPr/>
              <p:nvPr/>
            </p:nvSpPr>
            <p:spPr>
              <a:xfrm>
                <a:off x="3334065" y="213280"/>
                <a:ext cx="1" cy="208440"/>
              </a:xfrm>
              <a:prstGeom prst="line">
                <a:avLst/>
              </a:prstGeom>
              <a:noFill/>
              <a:ln w="12700" cap="flat">
                <a:solidFill>
                  <a:srgbClr val="000000"/>
                </a:solidFill>
                <a:prstDash val="solid"/>
                <a:round/>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grpSp>
        <p:grpSp>
          <p:nvGrpSpPr>
            <p:cNvPr id="45" name="Group">
              <a:extLst>
                <a:ext uri="{FF2B5EF4-FFF2-40B4-BE49-F238E27FC236}">
                  <a16:creationId xmlns:a16="http://schemas.microsoft.com/office/drawing/2014/main" id="{1769648F-5B39-3E47-952D-A3477A51A548}"/>
                </a:ext>
              </a:extLst>
            </p:cNvPr>
            <p:cNvGrpSpPr/>
            <p:nvPr/>
          </p:nvGrpSpPr>
          <p:grpSpPr>
            <a:xfrm>
              <a:off x="3833068" y="11171"/>
              <a:ext cx="4795282" cy="841256"/>
              <a:chOff x="0" y="11171"/>
              <a:chExt cx="4795280" cy="841256"/>
            </a:xfrm>
          </p:grpSpPr>
          <p:sp>
            <p:nvSpPr>
              <p:cNvPr id="46" name="Abduction">
                <a:extLst>
                  <a:ext uri="{FF2B5EF4-FFF2-40B4-BE49-F238E27FC236}">
                    <a16:creationId xmlns:a16="http://schemas.microsoft.com/office/drawing/2014/main" id="{CF62F474-ED28-A249-858E-37FB8FB0BB62}"/>
                  </a:ext>
                </a:extLst>
              </p:cNvPr>
              <p:cNvSpPr txBox="1"/>
              <p:nvPr/>
            </p:nvSpPr>
            <p:spPr>
              <a:xfrm>
                <a:off x="0" y="195883"/>
                <a:ext cx="1413493" cy="471833"/>
              </a:xfrm>
              <a:prstGeom prst="rect">
                <a:avLst/>
              </a:prstGeom>
              <a:solidFill>
                <a:srgbClr val="FFFFFF"/>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400" b="1" i="1">
                    <a:latin typeface="Times New Roman"/>
                    <a:ea typeface="Times New Roman"/>
                    <a:cs typeface="Times New Roman"/>
                    <a:sym typeface="Times New Roman"/>
                  </a:defRPr>
                </a:lvl1pPr>
              </a:lstStyle>
              <a:p>
                <a:r>
                  <a:rPr sz="1687"/>
                  <a:t>Abduction</a:t>
                </a:r>
              </a:p>
            </p:txBody>
          </p:sp>
          <p:sp>
            <p:nvSpPr>
              <p:cNvPr id="47" name="(Creative) Synthesis of an  explanatory case from a general rule  and a particular result (observation)">
                <a:extLst>
                  <a:ext uri="{FF2B5EF4-FFF2-40B4-BE49-F238E27FC236}">
                    <a16:creationId xmlns:a16="http://schemas.microsoft.com/office/drawing/2014/main" id="{17FA6B43-AD44-7D4D-9DA6-9DCD89338DE4}"/>
                  </a:ext>
                </a:extLst>
              </p:cNvPr>
              <p:cNvSpPr txBox="1"/>
              <p:nvPr/>
            </p:nvSpPr>
            <p:spPr>
              <a:xfrm>
                <a:off x="1266990" y="11171"/>
                <a:ext cx="3528290" cy="84125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marR="40638" algn="r" defTabSz="910796">
                  <a:spcBef>
                    <a:spcPts val="703"/>
                  </a:spcBef>
                  <a:defRPr sz="1600">
                    <a:uFill>
                      <a:solidFill>
                        <a:srgbClr val="000000"/>
                      </a:solidFill>
                    </a:uFill>
                    <a:latin typeface="Palatino"/>
                    <a:ea typeface="Palatino"/>
                    <a:cs typeface="Palatino"/>
                    <a:sym typeface="Palatino"/>
                  </a:defRPr>
                </a:pPr>
                <a:r>
                  <a:rPr sz="1125"/>
                  <a:t>(Creative) Synthesis of an </a:t>
                </a:r>
                <a:br>
                  <a:rPr sz="1125"/>
                </a:br>
                <a:r>
                  <a:rPr sz="1125"/>
                  <a:t>explanatory case from a general rule </a:t>
                </a:r>
                <a:br>
                  <a:rPr sz="1125"/>
                </a:br>
                <a:r>
                  <a:rPr sz="1125"/>
                  <a:t>and a particular result (observation)</a:t>
                </a:r>
              </a:p>
            </p:txBody>
          </p:sp>
        </p:grpSp>
      </p:grpSp>
      <p:grpSp>
        <p:nvGrpSpPr>
          <p:cNvPr id="51" name="Group">
            <a:extLst>
              <a:ext uri="{FF2B5EF4-FFF2-40B4-BE49-F238E27FC236}">
                <a16:creationId xmlns:a16="http://schemas.microsoft.com/office/drawing/2014/main" id="{EC8CA617-9156-D945-B85C-F56DDBE21F26}"/>
              </a:ext>
            </a:extLst>
          </p:cNvPr>
          <p:cNvGrpSpPr/>
          <p:nvPr/>
        </p:nvGrpSpPr>
        <p:grpSpPr>
          <a:xfrm>
            <a:off x="7139593" y="1666216"/>
            <a:ext cx="3082785" cy="2839471"/>
            <a:chOff x="590" y="228"/>
            <a:chExt cx="4384405" cy="4038357"/>
          </a:xfrm>
        </p:grpSpPr>
        <p:sp>
          <p:nvSpPr>
            <p:cNvPr id="52" name="Line">
              <a:extLst>
                <a:ext uri="{FF2B5EF4-FFF2-40B4-BE49-F238E27FC236}">
                  <a16:creationId xmlns:a16="http://schemas.microsoft.com/office/drawing/2014/main" id="{C17BE6B1-AE7E-7344-BD1B-EFEBDA37D0EA}"/>
                </a:ext>
              </a:extLst>
            </p:cNvPr>
            <p:cNvSpPr/>
            <p:nvPr/>
          </p:nvSpPr>
          <p:spPr>
            <a:xfrm rot="10798995">
              <a:off x="590" y="228"/>
              <a:ext cx="1560213" cy="4038357"/>
            </a:xfrm>
            <a:custGeom>
              <a:avLst/>
              <a:gdLst/>
              <a:ahLst/>
              <a:cxnLst>
                <a:cxn ang="0">
                  <a:pos x="wd2" y="hd2"/>
                </a:cxn>
                <a:cxn ang="5400000">
                  <a:pos x="wd2" y="hd2"/>
                </a:cxn>
                <a:cxn ang="10800000">
                  <a:pos x="wd2" y="hd2"/>
                </a:cxn>
                <a:cxn ang="16200000">
                  <a:pos x="wd2" y="hd2"/>
                </a:cxn>
              </a:cxnLst>
              <a:rect l="0" t="0" r="r" b="b"/>
              <a:pathLst>
                <a:path w="21478" h="21306" extrusionOk="0">
                  <a:moveTo>
                    <a:pt x="21478" y="4"/>
                  </a:moveTo>
                  <a:cubicBezTo>
                    <a:pt x="9796" y="-157"/>
                    <a:pt x="122" y="4584"/>
                    <a:pt x="1" y="10530"/>
                  </a:cubicBezTo>
                  <a:cubicBezTo>
                    <a:pt x="-122" y="16560"/>
                    <a:pt x="9598" y="21443"/>
                    <a:pt x="21447" y="21303"/>
                  </a:cubicBezTo>
                </a:path>
              </a:pathLst>
            </a:custGeom>
            <a:noFill/>
            <a:ln w="25400" cap="flat">
              <a:solidFill>
                <a:srgbClr val="000000"/>
              </a:solidFill>
              <a:prstDash val="solid"/>
              <a:miter lim="400000"/>
              <a:headEnd type="arrow"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53" name="Deduction">
              <a:extLst>
                <a:ext uri="{FF2B5EF4-FFF2-40B4-BE49-F238E27FC236}">
                  <a16:creationId xmlns:a16="http://schemas.microsoft.com/office/drawing/2014/main" id="{B5FBC3A4-19A2-FB40-BC18-8DBEF92C91EA}"/>
                </a:ext>
              </a:extLst>
            </p:cNvPr>
            <p:cNvSpPr txBox="1"/>
            <p:nvPr/>
          </p:nvSpPr>
          <p:spPr>
            <a:xfrm>
              <a:off x="1634469" y="1895343"/>
              <a:ext cx="1413494" cy="4718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a:defRPr sz="2400" b="1" i="1">
                  <a:latin typeface="Times New Roman"/>
                  <a:ea typeface="Times New Roman"/>
                  <a:cs typeface="Times New Roman"/>
                  <a:sym typeface="Times New Roman"/>
                </a:defRPr>
              </a:lvl1pPr>
            </a:lstStyle>
            <a:p>
              <a:r>
                <a:rPr sz="1687"/>
                <a:t>Deduction</a:t>
              </a:r>
            </a:p>
          </p:txBody>
        </p:sp>
        <p:sp>
          <p:nvSpPr>
            <p:cNvPr id="54" name="Application of a general rule  to a particular case,  inferring a specific result">
              <a:extLst>
                <a:ext uri="{FF2B5EF4-FFF2-40B4-BE49-F238E27FC236}">
                  <a16:creationId xmlns:a16="http://schemas.microsoft.com/office/drawing/2014/main" id="{6EC80D0A-E81B-0F42-AAD4-8BB397FB1D32}"/>
                </a:ext>
              </a:extLst>
            </p:cNvPr>
            <p:cNvSpPr txBox="1"/>
            <p:nvPr/>
          </p:nvSpPr>
          <p:spPr>
            <a:xfrm>
              <a:off x="856705" y="2337221"/>
              <a:ext cx="3528290" cy="841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p>
              <a:pPr marR="40638" algn="r" defTabSz="910796">
                <a:spcBef>
                  <a:spcPts val="703"/>
                </a:spcBef>
                <a:defRPr sz="1600">
                  <a:uFill>
                    <a:solidFill>
                      <a:srgbClr val="000000"/>
                    </a:solidFill>
                  </a:uFill>
                  <a:latin typeface="Palatino"/>
                  <a:ea typeface="Palatino"/>
                  <a:cs typeface="Palatino"/>
                  <a:sym typeface="Palatino"/>
                </a:defRPr>
              </a:pPr>
              <a:r>
                <a:rPr sz="1125"/>
                <a:t>Application of a general rule </a:t>
              </a:r>
              <a:br>
                <a:rPr sz="1125"/>
              </a:br>
              <a:r>
                <a:rPr sz="1125"/>
                <a:t>to a particular case, </a:t>
              </a:r>
              <a:br>
                <a:rPr sz="1125"/>
              </a:br>
              <a:r>
                <a:rPr sz="1125"/>
                <a:t>inferring a specific result</a:t>
              </a:r>
            </a:p>
          </p:txBody>
        </p:sp>
      </p:grpSp>
      <p:cxnSp>
        <p:nvCxnSpPr>
          <p:cNvPr id="55" name="Straight Connector 54">
            <a:extLst>
              <a:ext uri="{FF2B5EF4-FFF2-40B4-BE49-F238E27FC236}">
                <a16:creationId xmlns:a16="http://schemas.microsoft.com/office/drawing/2014/main" id="{FAC532AF-3276-DE49-962D-10FDAB2B43A8}"/>
              </a:ext>
            </a:extLst>
          </p:cNvPr>
          <p:cNvCxnSpPr>
            <a:cxnSpLocks/>
          </p:cNvCxnSpPr>
          <p:nvPr/>
        </p:nvCxnSpPr>
        <p:spPr>
          <a:xfrm>
            <a:off x="207331" y="6442345"/>
            <a:ext cx="4642461"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ADCB38CF-5015-0249-A5CD-3B8B51EB41E3}"/>
              </a:ext>
            </a:extLst>
          </p:cNvPr>
          <p:cNvSpPr/>
          <p:nvPr/>
        </p:nvSpPr>
        <p:spPr>
          <a:xfrm>
            <a:off x="207331" y="6456545"/>
            <a:ext cx="3177473" cy="400110"/>
          </a:xfrm>
          <a:prstGeom prst="rect">
            <a:avLst/>
          </a:prstGeom>
          <a:noFill/>
        </p:spPr>
        <p:txBody>
          <a:bodyPr wrap="none" rtlCol="0">
            <a:spAutoFit/>
          </a:bodyPr>
          <a:lstStyle/>
          <a:p>
            <a:r>
              <a:rPr lang="de-DE" sz="1000" b="1" dirty="0">
                <a:solidFill>
                  <a:schemeClr val="bg1">
                    <a:lumMod val="50000"/>
                  </a:schemeClr>
                </a:solidFill>
                <a:latin typeface="Palatino" pitchFamily="2" charset="77"/>
                <a:ea typeface="Palatino" pitchFamily="2" charset="77"/>
              </a:rPr>
              <a:t>Source:</a:t>
            </a:r>
            <a:r>
              <a:rPr lang="de-DE" sz="1000" dirty="0">
                <a:solidFill>
                  <a:schemeClr val="bg1">
                    <a:lumMod val="50000"/>
                  </a:schemeClr>
                </a:solidFill>
                <a:latin typeface="Palatino" pitchFamily="2" charset="77"/>
                <a:ea typeface="Palatino" pitchFamily="2" charset="77"/>
              </a:rPr>
              <a:t> Mendez </a:t>
            </a:r>
            <a:r>
              <a:rPr lang="de-DE" sz="1000" dirty="0" err="1">
                <a:solidFill>
                  <a:schemeClr val="bg1">
                    <a:lumMod val="50000"/>
                  </a:schemeClr>
                </a:solidFill>
                <a:latin typeface="Palatino" pitchFamily="2" charset="77"/>
                <a:ea typeface="Palatino" pitchFamily="2" charset="77"/>
              </a:rPr>
              <a:t>and</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Passoth</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Empirical</a:t>
            </a:r>
            <a:r>
              <a:rPr lang="de-DE" sz="1000" dirty="0">
                <a:solidFill>
                  <a:schemeClr val="bg1">
                    <a:lumMod val="50000"/>
                  </a:schemeClr>
                </a:solidFill>
                <a:latin typeface="Palatino" pitchFamily="2" charset="77"/>
                <a:ea typeface="Palatino" pitchFamily="2" charset="77"/>
              </a:rPr>
              <a:t> Software </a:t>
            </a:r>
            <a:br>
              <a:rPr lang="de-DE" sz="1000" dirty="0">
                <a:solidFill>
                  <a:schemeClr val="bg1">
                    <a:lumMod val="50000"/>
                  </a:schemeClr>
                </a:solidFill>
                <a:latin typeface="Palatino" pitchFamily="2" charset="77"/>
                <a:ea typeface="Palatino" pitchFamily="2" charset="77"/>
              </a:rPr>
            </a:br>
            <a:r>
              <a:rPr lang="de-DE" sz="1000" dirty="0">
                <a:solidFill>
                  <a:schemeClr val="bg1">
                    <a:lumMod val="50000"/>
                  </a:schemeClr>
                </a:solidFill>
                <a:latin typeface="Palatino" pitchFamily="2" charset="77"/>
                <a:ea typeface="Palatino" pitchFamily="2" charset="77"/>
              </a:rPr>
              <a:t>Engineering: </a:t>
            </a:r>
            <a:r>
              <a:rPr lang="de-DE" sz="1000" dirty="0" err="1">
                <a:solidFill>
                  <a:schemeClr val="bg1">
                    <a:lumMod val="50000"/>
                  </a:schemeClr>
                </a:solidFill>
                <a:latin typeface="Palatino" pitchFamily="2" charset="77"/>
                <a:ea typeface="Palatino" pitchFamily="2" charset="77"/>
              </a:rPr>
              <a:t>from</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Discipline</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to</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Interdiscipline</a:t>
            </a:r>
            <a:r>
              <a:rPr lang="de-DE" sz="1000" dirty="0">
                <a:solidFill>
                  <a:schemeClr val="bg1">
                    <a:lumMod val="50000"/>
                  </a:schemeClr>
                </a:solidFill>
                <a:latin typeface="Palatino" pitchFamily="2" charset="77"/>
                <a:ea typeface="Palatino" pitchFamily="2" charset="77"/>
              </a:rPr>
              <a:t>, 2018.</a:t>
            </a:r>
            <a:endParaRPr lang="de-DE" sz="1000" u="sng" dirty="0">
              <a:hlinkClick r:id="rId6"/>
            </a:endParaRPr>
          </a:p>
        </p:txBody>
      </p:sp>
      <p:grpSp>
        <p:nvGrpSpPr>
          <p:cNvPr id="65" name="Group 64">
            <a:extLst>
              <a:ext uri="{FF2B5EF4-FFF2-40B4-BE49-F238E27FC236}">
                <a16:creationId xmlns:a16="http://schemas.microsoft.com/office/drawing/2014/main" id="{EB401100-0FC2-4C43-9341-B3AF3D429601}"/>
              </a:ext>
            </a:extLst>
          </p:cNvPr>
          <p:cNvGrpSpPr/>
          <p:nvPr/>
        </p:nvGrpSpPr>
        <p:grpSpPr>
          <a:xfrm>
            <a:off x="-336884" y="1340713"/>
            <a:ext cx="7776585" cy="5277686"/>
            <a:chOff x="-336884" y="1340713"/>
            <a:chExt cx="7776585" cy="5277686"/>
          </a:xfrm>
        </p:grpSpPr>
        <p:sp>
          <p:nvSpPr>
            <p:cNvPr id="66" name="Rectangle 65">
              <a:extLst>
                <a:ext uri="{FF2B5EF4-FFF2-40B4-BE49-F238E27FC236}">
                  <a16:creationId xmlns:a16="http://schemas.microsoft.com/office/drawing/2014/main" id="{27DB3410-D81D-5744-B1CA-0941095344E3}"/>
                </a:ext>
              </a:extLst>
            </p:cNvPr>
            <p:cNvSpPr/>
            <p:nvPr/>
          </p:nvSpPr>
          <p:spPr>
            <a:xfrm>
              <a:off x="-336884" y="1340713"/>
              <a:ext cx="7776585" cy="5277686"/>
            </a:xfrm>
            <a:prstGeom prst="rect">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7" name="Picture 66">
              <a:extLst>
                <a:ext uri="{FF2B5EF4-FFF2-40B4-BE49-F238E27FC236}">
                  <a16:creationId xmlns:a16="http://schemas.microsoft.com/office/drawing/2014/main" id="{BA9CC932-4056-0944-BB8C-8F8B570A3EC3}"/>
                </a:ext>
              </a:extLst>
            </p:cNvPr>
            <p:cNvPicPr>
              <a:picLocks noChangeAspect="1"/>
            </p:cNvPicPr>
            <p:nvPr/>
          </p:nvPicPr>
          <p:blipFill>
            <a:blip r:embed="rId7"/>
            <a:stretch>
              <a:fillRect/>
            </a:stretch>
          </p:blipFill>
          <p:spPr>
            <a:xfrm>
              <a:off x="333766" y="1984104"/>
              <a:ext cx="3532511" cy="2703032"/>
            </a:xfrm>
            <a:prstGeom prst="rect">
              <a:avLst/>
            </a:prstGeom>
            <a:effectLst>
              <a:outerShdw blurRad="127000" dist="101600" dir="2700000" algn="tl" rotWithShape="0">
                <a:prstClr val="black">
                  <a:alpha val="40000"/>
                </a:prstClr>
              </a:outerShdw>
            </a:effectLst>
          </p:spPr>
        </p:pic>
        <p:sp>
          <p:nvSpPr>
            <p:cNvPr id="68" name="TextBox 67">
              <a:extLst>
                <a:ext uri="{FF2B5EF4-FFF2-40B4-BE49-F238E27FC236}">
                  <a16:creationId xmlns:a16="http://schemas.microsoft.com/office/drawing/2014/main" id="{58C4CD0E-B009-1043-B93F-B3C30DB8EB0F}"/>
                </a:ext>
              </a:extLst>
            </p:cNvPr>
            <p:cNvSpPr txBox="1"/>
            <p:nvPr/>
          </p:nvSpPr>
          <p:spPr>
            <a:xfrm>
              <a:off x="838200" y="1460884"/>
              <a:ext cx="4825488" cy="523220"/>
            </a:xfrm>
            <a:prstGeom prst="rect">
              <a:avLst/>
            </a:prstGeom>
            <a:noFill/>
          </p:spPr>
          <p:txBody>
            <a:bodyPr wrap="none" rtlCol="0">
              <a:spAutoFit/>
            </a:bodyPr>
            <a:lstStyle/>
            <a:p>
              <a:r>
                <a:rPr lang="en-GB" sz="2800" dirty="0">
                  <a:latin typeface="Palatino" pitchFamily="2" charset="77"/>
                  <a:ea typeface="Palatino" pitchFamily="2" charset="77"/>
                </a:rPr>
                <a:t>Further reading and outlook</a:t>
              </a:r>
            </a:p>
          </p:txBody>
        </p:sp>
        <p:sp>
          <p:nvSpPr>
            <p:cNvPr id="69" name="TextBox 68">
              <a:extLst>
                <a:ext uri="{FF2B5EF4-FFF2-40B4-BE49-F238E27FC236}">
                  <a16:creationId xmlns:a16="http://schemas.microsoft.com/office/drawing/2014/main" id="{FF4460F8-9B0F-D640-BBBA-66C4F6FE84B0}"/>
                </a:ext>
              </a:extLst>
            </p:cNvPr>
            <p:cNvSpPr txBox="1"/>
            <p:nvPr/>
          </p:nvSpPr>
          <p:spPr>
            <a:xfrm>
              <a:off x="333766" y="5358745"/>
              <a:ext cx="6441956" cy="923330"/>
            </a:xfrm>
            <a:prstGeom prst="rect">
              <a:avLst/>
            </a:prstGeom>
            <a:noFill/>
          </p:spPr>
          <p:txBody>
            <a:bodyPr wrap="none" rtlCol="0">
              <a:spAutoFit/>
            </a:bodyPr>
            <a:lstStyle/>
            <a:p>
              <a:pPr marL="285750" indent="-285750">
                <a:buFont typeface="Arial" panose="020B0604020202020204" pitchFamily="34" charset="0"/>
                <a:buChar char="•"/>
              </a:pPr>
              <a:r>
                <a:rPr lang="en-GB" dirty="0">
                  <a:latin typeface="Palatino" pitchFamily="2" charset="77"/>
                  <a:ea typeface="Palatino" pitchFamily="2" charset="77"/>
                </a:rPr>
                <a:t>Epistemological setting of Empirical Software Engineering</a:t>
              </a:r>
            </a:p>
            <a:p>
              <a:pPr marL="285750" indent="-285750">
                <a:buFont typeface="Arial" panose="020B0604020202020204" pitchFamily="34" charset="0"/>
                <a:buChar char="•"/>
              </a:pPr>
              <a:r>
                <a:rPr lang="en-GB" dirty="0">
                  <a:latin typeface="Palatino" pitchFamily="2" charset="77"/>
                  <a:ea typeface="Palatino" pitchFamily="2" charset="77"/>
                </a:rPr>
                <a:t>Theory building and evaluation</a:t>
              </a:r>
            </a:p>
            <a:p>
              <a:pPr marL="285750" indent="-285750">
                <a:buFont typeface="Arial" panose="020B0604020202020204" pitchFamily="34" charset="0"/>
                <a:buChar char="•"/>
              </a:pPr>
              <a:r>
                <a:rPr lang="en-GB" dirty="0">
                  <a:latin typeface="Palatino" pitchFamily="2" charset="77"/>
                  <a:ea typeface="Palatino" pitchFamily="2" charset="77"/>
                </a:rPr>
                <a:t>Challenges in Empirical Software Engineering</a:t>
              </a:r>
            </a:p>
          </p:txBody>
        </p:sp>
        <p:sp>
          <p:nvSpPr>
            <p:cNvPr id="70" name="Rectangle 69">
              <a:extLst>
                <a:ext uri="{FF2B5EF4-FFF2-40B4-BE49-F238E27FC236}">
                  <a16:creationId xmlns:a16="http://schemas.microsoft.com/office/drawing/2014/main" id="{018C61EA-566D-0C41-94E6-1678D1FCCD48}"/>
                </a:ext>
              </a:extLst>
            </p:cNvPr>
            <p:cNvSpPr/>
            <p:nvPr/>
          </p:nvSpPr>
          <p:spPr>
            <a:xfrm>
              <a:off x="333766" y="4863089"/>
              <a:ext cx="4627421" cy="369332"/>
            </a:xfrm>
            <a:prstGeom prst="rect">
              <a:avLst/>
            </a:prstGeom>
          </p:spPr>
          <p:txBody>
            <a:bodyPr wrap="none">
              <a:spAutoFit/>
            </a:bodyPr>
            <a:lstStyle/>
            <a:p>
              <a:r>
                <a:rPr lang="en-GB" dirty="0">
                  <a:latin typeface="Palatino" pitchFamily="2" charset="77"/>
                  <a:ea typeface="Palatino" pitchFamily="2" charset="77"/>
                </a:rPr>
                <a:t>Preprint: https://</a:t>
              </a:r>
              <a:r>
                <a:rPr lang="en-GB" dirty="0" err="1">
                  <a:latin typeface="Palatino" pitchFamily="2" charset="77"/>
                  <a:ea typeface="Palatino" pitchFamily="2" charset="77"/>
                </a:rPr>
                <a:t>arxiv.org</a:t>
              </a:r>
              <a:r>
                <a:rPr lang="en-GB" dirty="0">
                  <a:latin typeface="Palatino" pitchFamily="2" charset="77"/>
                  <a:ea typeface="Palatino" pitchFamily="2" charset="77"/>
                </a:rPr>
                <a:t>/abs/1805.08302</a:t>
              </a:r>
            </a:p>
          </p:txBody>
        </p:sp>
        <p:pic>
          <p:nvPicPr>
            <p:cNvPr id="71" name="Picture 70">
              <a:extLst>
                <a:ext uri="{FF2B5EF4-FFF2-40B4-BE49-F238E27FC236}">
                  <a16:creationId xmlns:a16="http://schemas.microsoft.com/office/drawing/2014/main" id="{F749DFA2-A4E5-4349-AA2E-D5BCA708592A}"/>
                </a:ext>
              </a:extLst>
            </p:cNvPr>
            <p:cNvPicPr>
              <a:picLocks noChangeAspect="1"/>
            </p:cNvPicPr>
            <p:nvPr/>
          </p:nvPicPr>
          <p:blipFill>
            <a:blip r:embed="rId8"/>
            <a:stretch>
              <a:fillRect/>
            </a:stretch>
          </p:blipFill>
          <p:spPr>
            <a:xfrm>
              <a:off x="4091118" y="2134733"/>
              <a:ext cx="3123741" cy="2375649"/>
            </a:xfrm>
            <a:prstGeom prst="rect">
              <a:avLst/>
            </a:prstGeom>
            <a:effectLst>
              <a:outerShdw blurRad="127000" dist="101600" dir="2700000" algn="tl" rotWithShape="0">
                <a:prstClr val="black">
                  <a:alpha val="40000"/>
                </a:prstClr>
              </a:outerShdw>
            </a:effectLst>
          </p:spPr>
        </p:pic>
      </p:grpSp>
    </p:spTree>
    <p:extLst>
      <p:ext uri="{BB962C8B-B14F-4D97-AF65-F5344CB8AC3E}">
        <p14:creationId xmlns:p14="http://schemas.microsoft.com/office/powerpoint/2010/main" val="389346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2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0"/>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27"/>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iterate>
                                    <p:tmAbs val="0"/>
                                  </p:iterate>
                                  <p:childTnLst>
                                    <p:set>
                                      <p:cBhvr>
                                        <p:cTn id="18" fill="hold"/>
                                        <p:tgtEl>
                                          <p:spTgt spid="34"/>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0"/>
                                  </p:stCondLst>
                                  <p:iterate>
                                    <p:tmAbs val="0"/>
                                  </p:iterate>
                                  <p:childTnLst>
                                    <p:set>
                                      <p:cBhvr>
                                        <p:cTn id="21" fill="hold"/>
                                        <p:tgtEl>
                                          <p:spTgt spid="35"/>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iterate>
                                    <p:tmAbs val="0"/>
                                  </p:iterate>
                                  <p:childTnLst>
                                    <p:set>
                                      <p:cBhvr>
                                        <p:cTn id="24" fill="hold"/>
                                        <p:tgtEl>
                                          <p:spTgt spid="33"/>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iterate>
                                    <p:tmAbs val="0"/>
                                  </p:iterate>
                                  <p:childTnLst>
                                    <p:set>
                                      <p:cBhvr>
                                        <p:cTn id="27" fill="hold"/>
                                        <p:tgtEl>
                                          <p:spTgt spid="28"/>
                                        </p:tgtEl>
                                        <p:attrNameLst>
                                          <p:attrName>style.visibility</p:attrName>
                                        </p:attrNameLst>
                                      </p:cBhvr>
                                      <p:to>
                                        <p:strVal val="visible"/>
                                      </p:to>
                                    </p:set>
                                  </p:childTnLst>
                                </p:cTn>
                              </p:par>
                            </p:childTnLst>
                          </p:cTn>
                        </p:par>
                        <p:par>
                          <p:cTn id="28" fill="hold">
                            <p:stCondLst>
                              <p:cond delay="0"/>
                            </p:stCondLst>
                            <p:childTnLst>
                              <p:par>
                                <p:cTn id="29" presetID="1" presetClass="entr" presetSubtype="0" fill="hold" grpId="0" nodeType="afterEffect">
                                  <p:stCondLst>
                                    <p:cond delay="0"/>
                                  </p:stCondLst>
                                  <p:iterate>
                                    <p:tmAbs val="0"/>
                                  </p:iterate>
                                  <p:childTnLst>
                                    <p:set>
                                      <p:cBhvr>
                                        <p:cTn id="30" fill="hold"/>
                                        <p:tgtEl>
                                          <p:spTgt spid="31"/>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iterate>
                                    <p:tmAbs val="0"/>
                                  </p:iterate>
                                  <p:childTnLst>
                                    <p:set>
                                      <p:cBhvr>
                                        <p:cTn id="33" fill="hold"/>
                                        <p:tgtEl>
                                          <p:spTgt spid="32"/>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3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iterate>
                                    <p:tmAbs val="0"/>
                                  </p:iterate>
                                  <p:childTnLst>
                                    <p:set>
                                      <p:cBhvr>
                                        <p:cTn id="40" fill="hold"/>
                                        <p:tgtEl>
                                          <p:spTgt spid="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iterate>
                                    <p:tmAbs val="0"/>
                                  </p:iterate>
                                  <p:childTnLst>
                                    <p:set>
                                      <p:cBhvr>
                                        <p:cTn id="44" fill="hold"/>
                                        <p:tgtEl>
                                          <p:spTgt spid="5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p:tmAbs val="0"/>
                                  </p:iterate>
                                  <p:childTnLst>
                                    <p:set>
                                      <p:cBhvr>
                                        <p:cTn id="48" fill="hold"/>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nodeType="clickEffect">
                                  <p:stCondLst>
                                    <p:cond delay="0"/>
                                  </p:stCondLst>
                                  <p:childTnLst>
                                    <p:set>
                                      <p:cBhvr>
                                        <p:cTn id="52" dur="1" fill="hold">
                                          <p:stCondLst>
                                            <p:cond delay="0"/>
                                          </p:stCondLst>
                                        </p:cTn>
                                        <p:tgtEl>
                                          <p:spTgt spid="65"/>
                                        </p:tgtEl>
                                        <p:attrNameLst>
                                          <p:attrName>style.visibility</p:attrName>
                                        </p:attrNameLst>
                                      </p:cBhvr>
                                      <p:to>
                                        <p:strVal val="visible"/>
                                      </p:to>
                                    </p:set>
                                    <p:anim calcmode="lin" valueType="num">
                                      <p:cBhvr additive="base">
                                        <p:cTn id="53" dur="250" fill="hold"/>
                                        <p:tgtEl>
                                          <p:spTgt spid="65"/>
                                        </p:tgtEl>
                                        <p:attrNameLst>
                                          <p:attrName>ppt_x</p:attrName>
                                        </p:attrNameLst>
                                      </p:cBhvr>
                                      <p:tavLst>
                                        <p:tav tm="0">
                                          <p:val>
                                            <p:strVal val="0-#ppt_w/2"/>
                                          </p:val>
                                        </p:tav>
                                        <p:tav tm="100000">
                                          <p:val>
                                            <p:strVal val="#ppt_x"/>
                                          </p:val>
                                        </p:tav>
                                      </p:tavLst>
                                    </p:anim>
                                    <p:anim calcmode="lin" valueType="num">
                                      <p:cBhvr additive="base">
                                        <p:cTn id="54" dur="25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dvAuto="0"/>
      <p:bldP spid="28" grpId="0" animBg="1" advAuto="0"/>
      <p:bldP spid="29" grpId="0" animBg="1" advAuto="0"/>
      <p:bldP spid="30" grpId="0" animBg="1" advAuto="0"/>
      <p:bldP spid="31" grpId="0" animBg="1" advAuto="0"/>
      <p:bldP spid="32" grpId="0" animBg="1" advAuto="0"/>
      <p:bldP spid="33" grpId="0" animBg="1" advAuto="0"/>
      <p:bldP spid="34" grpId="0" animBg="1" advAuto="0"/>
      <p:bldP spid="35" grpId="0" animBg="1" advAuto="0"/>
      <p:bldP spid="37" grpId="0" animBg="1" advAuto="0"/>
      <p:bldP spid="38" grpId="0" animBg="1" advAuto="0"/>
      <p:bldP spid="39" grpId="0" animBg="1" advAuto="0"/>
      <p:bldP spid="43" grpId="0" animBg="1" advAuto="0"/>
      <p:bldP spid="51"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9934-EC58-7A4F-BAD3-1DFE1C28A966}"/>
              </a:ext>
            </a:extLst>
          </p:cNvPr>
          <p:cNvSpPr>
            <a:spLocks noGrp="1"/>
          </p:cNvSpPr>
          <p:nvPr>
            <p:ph type="title"/>
          </p:nvPr>
        </p:nvSpPr>
        <p:spPr/>
        <p:txBody>
          <a:bodyPr/>
          <a:lstStyle/>
          <a:p>
            <a:r>
              <a:rPr lang="en-GB" dirty="0"/>
              <a:t>Ground rule</a:t>
            </a:r>
          </a:p>
        </p:txBody>
      </p:sp>
      <p:sp>
        <p:nvSpPr>
          <p:cNvPr id="3" name="Content Placeholder 2">
            <a:extLst>
              <a:ext uri="{FF2B5EF4-FFF2-40B4-BE49-F238E27FC236}">
                <a16:creationId xmlns:a16="http://schemas.microsoft.com/office/drawing/2014/main" id="{B2AB7F61-69D1-B942-BF73-C814DD9DBB67}"/>
              </a:ext>
            </a:extLst>
          </p:cNvPr>
          <p:cNvSpPr>
            <a:spLocks noGrp="1"/>
          </p:cNvSpPr>
          <p:nvPr>
            <p:ph idx="1"/>
          </p:nvPr>
        </p:nvSpPr>
        <p:spPr>
          <a:xfrm>
            <a:off x="838200" y="2279443"/>
            <a:ext cx="10515600" cy="2299114"/>
          </a:xfrm>
        </p:spPr>
        <p:txBody>
          <a:bodyPr>
            <a:normAutofit/>
          </a:bodyPr>
          <a:lstStyle/>
          <a:p>
            <a:pPr marL="0" indent="0" algn="ctr">
              <a:buNone/>
            </a:pPr>
            <a:r>
              <a:rPr lang="en-GB" sz="3600" dirty="0"/>
              <a:t>Whenever you have questions / remarks, </a:t>
            </a:r>
            <a:br>
              <a:rPr lang="en-GB" sz="3600" dirty="0"/>
            </a:br>
            <a:r>
              <a:rPr lang="en-GB" sz="3600" dirty="0"/>
              <a:t>please don’t ask             , but</a:t>
            </a:r>
          </a:p>
          <a:p>
            <a:pPr marL="0" indent="0" algn="ctr">
              <a:buNone/>
            </a:pPr>
            <a:r>
              <a:rPr lang="en-GB" sz="3600" dirty="0"/>
              <a:t>share them with the whole group.</a:t>
            </a:r>
          </a:p>
        </p:txBody>
      </p:sp>
      <p:pic>
        <p:nvPicPr>
          <p:cNvPr id="4" name="Picture 3">
            <a:extLst>
              <a:ext uri="{FF2B5EF4-FFF2-40B4-BE49-F238E27FC236}">
                <a16:creationId xmlns:a16="http://schemas.microsoft.com/office/drawing/2014/main" id="{EA110BF1-508D-DF49-B6F9-C1CF30CE6BB6}"/>
              </a:ext>
            </a:extLst>
          </p:cNvPr>
          <p:cNvPicPr>
            <a:picLocks noChangeAspect="1"/>
          </p:cNvPicPr>
          <p:nvPr/>
        </p:nvPicPr>
        <p:blipFill>
          <a:blip r:embed="rId2"/>
          <a:stretch>
            <a:fillRect/>
          </a:stretch>
        </p:blipFill>
        <p:spPr>
          <a:xfrm>
            <a:off x="6640609" y="2867922"/>
            <a:ext cx="1247914" cy="367034"/>
          </a:xfrm>
          <a:prstGeom prst="rect">
            <a:avLst/>
          </a:prstGeom>
        </p:spPr>
      </p:pic>
    </p:spTree>
    <p:extLst>
      <p:ext uri="{BB962C8B-B14F-4D97-AF65-F5344CB8AC3E}">
        <p14:creationId xmlns:p14="http://schemas.microsoft.com/office/powerpoint/2010/main" val="4075372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Theory Building in Software Engineering</a:t>
            </a:r>
          </a:p>
        </p:txBody>
      </p:sp>
      <p:sp>
        <p:nvSpPr>
          <p:cNvPr id="3" name="Text Placeholder 2">
            <a:extLst>
              <a:ext uri="{FF2B5EF4-FFF2-40B4-BE49-F238E27FC236}">
                <a16:creationId xmlns:a16="http://schemas.microsoft.com/office/drawing/2014/main" id="{5EC27BE4-E316-7C46-8677-533440A19254}"/>
              </a:ext>
            </a:extLst>
          </p:cNvPr>
          <p:cNvSpPr>
            <a:spLocks noGrp="1"/>
          </p:cNvSpPr>
          <p:nvPr>
            <p:ph type="body" idx="1"/>
          </p:nvPr>
        </p:nvSpPr>
        <p:spPr>
          <a:xfrm>
            <a:off x="838200" y="1825625"/>
            <a:ext cx="10875380" cy="4351338"/>
          </a:xfrm>
        </p:spPr>
        <p:txBody>
          <a:bodyPr>
            <a:normAutofit fontScale="92500"/>
          </a:bodyPr>
          <a:lstStyle/>
          <a:p>
            <a:pPr marL="160729" indent="-160729" defTabSz="321457">
              <a:spcBef>
                <a:spcPts val="0"/>
              </a:spcBef>
              <a:buFont typeface="Arial"/>
              <a:buChar char="‣"/>
              <a:defRPr>
                <a:uFillTx/>
              </a:defRPr>
            </a:pPr>
            <a:r>
              <a:rPr lang="en-GB" dirty="0">
                <a:solidFill>
                  <a:schemeClr val="bg2">
                    <a:lumMod val="75000"/>
                  </a:schemeClr>
                </a:solidFill>
              </a:rPr>
              <a:t>Science and Theories in a Nutshell</a:t>
            </a:r>
          </a:p>
          <a:p>
            <a:pPr marL="0" indent="0" defTabSz="321457">
              <a:spcBef>
                <a:spcPts val="0"/>
              </a:spcBef>
              <a:buFont typeface="Arial"/>
              <a:buNone/>
              <a:defRPr>
                <a:uFillTx/>
              </a:defRPr>
            </a:pPr>
            <a:r>
              <a:rPr lang="en-GB" dirty="0">
                <a:solidFill>
                  <a:schemeClr val="bg2">
                    <a:lumMod val="75000"/>
                  </a:schemeClr>
                </a:solidFill>
              </a:rPr>
              <a:t>… where we will briefly talk about the general notion of theories</a:t>
            </a:r>
          </a:p>
          <a:p>
            <a:pPr marL="160729" indent="-160729" defTabSz="321457">
              <a:spcBef>
                <a:spcPts val="0"/>
              </a:spcBef>
              <a:buChar char="‣"/>
              <a:defRPr>
                <a:uFillTx/>
              </a:defRPr>
            </a:pPr>
            <a:endParaRPr lang="en-GB" dirty="0">
              <a:solidFill>
                <a:schemeClr val="accent1"/>
              </a:solidFill>
            </a:endParaRPr>
          </a:p>
          <a:p>
            <a:pPr marL="160729" indent="-160729" defTabSz="321457">
              <a:spcBef>
                <a:spcPts val="0"/>
              </a:spcBef>
              <a:buFont typeface="Arial"/>
              <a:buChar char="‣"/>
              <a:defRPr>
                <a:uFillTx/>
              </a:defRPr>
            </a:pPr>
            <a:r>
              <a:rPr lang="en-GB" b="1" dirty="0"/>
              <a:t>State of Evidence in Software Engineering</a:t>
            </a:r>
          </a:p>
          <a:p>
            <a:pPr marL="0" indent="0" defTabSz="321457">
              <a:spcBef>
                <a:spcPts val="0"/>
              </a:spcBef>
              <a:buNone/>
              <a:defRPr>
                <a:uFillTx/>
              </a:defRPr>
            </a:pPr>
            <a:r>
              <a:rPr lang="en-GB" dirty="0">
                <a:solidFill>
                  <a:schemeClr val="accent1"/>
                </a:solidFill>
              </a:rPr>
              <a:t>… where we will see why theory building is so important to our field</a:t>
            </a:r>
          </a:p>
          <a:p>
            <a:pPr marL="160729" indent="-160729" defTabSz="321457">
              <a:spcBef>
                <a:spcPts val="0"/>
              </a:spcBef>
              <a:buChar char="‣"/>
              <a:defRPr>
                <a:uFillTx/>
              </a:defRPr>
            </a:pPr>
            <a:endParaRPr lang="en-GB" dirty="0">
              <a:solidFill>
                <a:schemeClr val="bg2">
                  <a:lumMod val="75000"/>
                </a:schemeClr>
              </a:solidFill>
            </a:endParaRPr>
          </a:p>
          <a:p>
            <a:pPr marL="160729" indent="-160729" defTabSz="321457">
              <a:spcBef>
                <a:spcPts val="0"/>
              </a:spcBef>
              <a:buChar char="‣"/>
              <a:defRPr>
                <a:uFillTx/>
              </a:defRPr>
            </a:pPr>
            <a:r>
              <a:rPr lang="en-GB" dirty="0">
                <a:solidFill>
                  <a:schemeClr val="bg2">
                    <a:lumMod val="75000"/>
                  </a:schemeClr>
                </a:solidFill>
              </a:rPr>
              <a:t>Research Methods in Software Engineering</a:t>
            </a:r>
          </a:p>
          <a:p>
            <a:pPr marL="0" indent="0" defTabSz="321457">
              <a:spcBef>
                <a:spcPts val="0"/>
              </a:spcBef>
              <a:buNone/>
              <a:defRPr>
                <a:uFillTx/>
              </a:defRPr>
            </a:pPr>
            <a:r>
              <a:rPr lang="en-GB" dirty="0">
                <a:solidFill>
                  <a:schemeClr val="bg2">
                    <a:lumMod val="75000"/>
                  </a:schemeClr>
                </a:solidFill>
              </a:rPr>
              <a:t>… where we will put research methods in a larger (philosophical) picture</a:t>
            </a:r>
          </a:p>
          <a:p>
            <a:pPr marL="0" indent="0" defTabSz="321457">
              <a:spcBef>
                <a:spcPts val="0"/>
              </a:spcBef>
              <a:buNone/>
              <a:defRPr>
                <a:uFillTx/>
              </a:defRPr>
            </a:pPr>
            <a:endParaRPr lang="en-GB" dirty="0">
              <a:solidFill>
                <a:schemeClr val="bg2">
                  <a:lumMod val="75000"/>
                </a:schemeClr>
              </a:solidFill>
            </a:endParaRPr>
          </a:p>
          <a:p>
            <a:pPr marL="160729" indent="-160729" defTabSz="321457">
              <a:spcBef>
                <a:spcPts val="0"/>
              </a:spcBef>
              <a:buChar char="‣"/>
              <a:defRPr>
                <a:uFillTx/>
              </a:defRPr>
            </a:pPr>
            <a:r>
              <a:rPr lang="en-GB" dirty="0">
                <a:solidFill>
                  <a:schemeClr val="bg2">
                    <a:lumMod val="75000"/>
                  </a:schemeClr>
                </a:solidFill>
              </a:rPr>
              <a:t>Qualitative “vs” quantitative research</a:t>
            </a:r>
          </a:p>
          <a:p>
            <a:pPr marL="0" indent="0" defTabSz="321457">
              <a:spcBef>
                <a:spcPts val="0"/>
              </a:spcBef>
              <a:buNone/>
              <a:defRPr>
                <a:uFillTx/>
              </a:defRPr>
            </a:pPr>
            <a:r>
              <a:rPr lang="en-GB" dirty="0">
                <a:solidFill>
                  <a:schemeClr val="bg2">
                    <a:lumMod val="75000"/>
                  </a:schemeClr>
                </a:solidFill>
              </a:rPr>
              <a:t>… where we will briefly discuss different research approaches</a:t>
            </a:r>
          </a:p>
          <a:p>
            <a:endParaRPr lang="en-GB" dirty="0"/>
          </a:p>
        </p:txBody>
      </p:sp>
      <p:pic>
        <p:nvPicPr>
          <p:cNvPr id="4" name="Bookmark Ribbon Filled-50.png" descr="Bookmark Ribbon Filled-50.png">
            <a:extLst>
              <a:ext uri="{FF2B5EF4-FFF2-40B4-BE49-F238E27FC236}">
                <a16:creationId xmlns:a16="http://schemas.microsoft.com/office/drawing/2014/main" id="{B098AF59-DB40-C34C-8B66-F66B5A94BAA8}"/>
              </a:ext>
            </a:extLst>
          </p:cNvPr>
          <p:cNvPicPr>
            <a:picLocks noChangeAspect="1"/>
          </p:cNvPicPr>
          <p:nvPr/>
        </p:nvPicPr>
        <p:blipFill>
          <a:blip r:embed="rId2"/>
          <a:stretch>
            <a:fillRect/>
          </a:stretch>
        </p:blipFill>
        <p:spPr>
          <a:xfrm>
            <a:off x="11499575" y="-74708"/>
            <a:ext cx="446485" cy="446485"/>
          </a:xfrm>
          <a:prstGeom prst="rect">
            <a:avLst/>
          </a:prstGeom>
          <a:ln w="12700"/>
        </p:spPr>
      </p:pic>
    </p:spTree>
    <p:extLst>
      <p:ext uri="{BB962C8B-B14F-4D97-AF65-F5344CB8AC3E}">
        <p14:creationId xmlns:p14="http://schemas.microsoft.com/office/powerpoint/2010/main" val="453009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0D47-A1B3-2C4C-9F03-54DCD7F2896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CC2E35B-09B8-D943-B939-5531C8DCAB6C}"/>
              </a:ext>
            </a:extLst>
          </p:cNvPr>
          <p:cNvSpPr>
            <a:spLocks noGrp="1"/>
          </p:cNvSpPr>
          <p:nvPr>
            <p:ph idx="1"/>
          </p:nvPr>
        </p:nvSpPr>
        <p:spPr/>
        <p:txBody>
          <a:bodyPr anchor="ctr">
            <a:normAutofit/>
          </a:bodyPr>
          <a:lstStyle/>
          <a:p>
            <a:pPr marL="0" indent="0" algn="ctr">
              <a:buNone/>
            </a:pPr>
            <a:r>
              <a:rPr lang="en-GB" sz="5400" dirty="0"/>
              <a:t>What are exemplary scientific Software Engineering Theories?</a:t>
            </a:r>
          </a:p>
          <a:p>
            <a:pPr marL="0" indent="0" algn="ctr">
              <a:buNone/>
            </a:pPr>
            <a:r>
              <a:rPr lang="en-GB" dirty="0">
                <a:solidFill>
                  <a:schemeClr val="bg1">
                    <a:lumMod val="50000"/>
                  </a:schemeClr>
                </a:solidFill>
              </a:rPr>
              <a:t>-- Which ones do you know? --</a:t>
            </a:r>
          </a:p>
        </p:txBody>
      </p:sp>
    </p:spTree>
    <p:extLst>
      <p:ext uri="{BB962C8B-B14F-4D97-AF65-F5344CB8AC3E}">
        <p14:creationId xmlns:p14="http://schemas.microsoft.com/office/powerpoint/2010/main" val="3050717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98E89-DE21-8C46-AEB3-B11FEB21E032}"/>
              </a:ext>
            </a:extLst>
          </p:cNvPr>
          <p:cNvPicPr>
            <a:picLocks noChangeAspect="1"/>
          </p:cNvPicPr>
          <p:nvPr/>
        </p:nvPicPr>
        <p:blipFill>
          <a:blip r:embed="rId2"/>
          <a:stretch>
            <a:fillRect/>
          </a:stretch>
        </p:blipFill>
        <p:spPr>
          <a:xfrm>
            <a:off x="-136967" y="-859286"/>
            <a:ext cx="12465934" cy="9262882"/>
          </a:xfrm>
          <a:prstGeom prst="rect">
            <a:avLst/>
          </a:prstGeom>
        </p:spPr>
      </p:pic>
      <p:sp>
        <p:nvSpPr>
          <p:cNvPr id="2" name="Title 1">
            <a:extLst>
              <a:ext uri="{FF2B5EF4-FFF2-40B4-BE49-F238E27FC236}">
                <a16:creationId xmlns:a16="http://schemas.microsoft.com/office/drawing/2014/main" id="{315BBF5B-FDE7-5244-B9D6-EB07DDDACFE3}"/>
              </a:ext>
            </a:extLst>
          </p:cNvPr>
          <p:cNvSpPr>
            <a:spLocks noGrp="1"/>
          </p:cNvSpPr>
          <p:nvPr>
            <p:ph type="title"/>
          </p:nvPr>
        </p:nvSpPr>
        <p:spPr>
          <a:xfrm>
            <a:off x="838199" y="365125"/>
            <a:ext cx="10898529" cy="1325563"/>
          </a:xfrm>
        </p:spPr>
        <p:txBody>
          <a:bodyPr/>
          <a:lstStyle/>
          <a:p>
            <a:r>
              <a:rPr lang="en-GB" dirty="0"/>
              <a:t>Scientific Theories in Software Engineering</a:t>
            </a:r>
          </a:p>
        </p:txBody>
      </p:sp>
      <p:cxnSp>
        <p:nvCxnSpPr>
          <p:cNvPr id="9" name="Straight Connector 8">
            <a:extLst>
              <a:ext uri="{FF2B5EF4-FFF2-40B4-BE49-F238E27FC236}">
                <a16:creationId xmlns:a16="http://schemas.microsoft.com/office/drawing/2014/main" id="{618BFFFF-9343-1949-A097-B39BDEB883CA}"/>
              </a:ext>
            </a:extLst>
          </p:cNvPr>
          <p:cNvCxnSpPr/>
          <p:nvPr/>
        </p:nvCxnSpPr>
        <p:spPr>
          <a:xfrm>
            <a:off x="207331" y="6534945"/>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43EC005-65CF-5944-AA80-F491BD8D66E6}"/>
              </a:ext>
            </a:extLst>
          </p:cNvPr>
          <p:cNvSpPr/>
          <p:nvPr/>
        </p:nvSpPr>
        <p:spPr>
          <a:xfrm>
            <a:off x="207331" y="6549145"/>
            <a:ext cx="3903633" cy="246221"/>
          </a:xfrm>
          <a:prstGeom prst="rect">
            <a:avLst/>
          </a:prstGeom>
          <a:noFill/>
        </p:spPr>
        <p:txBody>
          <a:bodyPr wrap="none" rtlCol="0">
            <a:spAutoFit/>
          </a:bodyPr>
          <a:lstStyle/>
          <a:p>
            <a:r>
              <a:rPr lang="de-DE" sz="1000" dirty="0">
                <a:solidFill>
                  <a:schemeClr val="bg1"/>
                </a:solidFill>
                <a:latin typeface="Palatino" pitchFamily="2" charset="77"/>
                <a:ea typeface="Palatino" pitchFamily="2" charset="77"/>
              </a:rPr>
              <a:t>Image Source: https://</a:t>
            </a:r>
            <a:r>
              <a:rPr lang="de-DE" sz="1000" dirty="0" err="1">
                <a:solidFill>
                  <a:schemeClr val="bg1"/>
                </a:solidFill>
                <a:latin typeface="Palatino" pitchFamily="2" charset="77"/>
                <a:ea typeface="Palatino" pitchFamily="2" charset="77"/>
              </a:rPr>
              <a:t>www.worldwildlife.org</a:t>
            </a:r>
            <a:r>
              <a:rPr lang="de-DE" sz="1000" dirty="0">
                <a:solidFill>
                  <a:schemeClr val="bg1"/>
                </a:solidFill>
                <a:latin typeface="Palatino" pitchFamily="2" charset="77"/>
                <a:ea typeface="Palatino" pitchFamily="2" charset="77"/>
              </a:rPr>
              <a:t>/</a:t>
            </a:r>
            <a:r>
              <a:rPr lang="de-DE" sz="1000" dirty="0" err="1">
                <a:solidFill>
                  <a:schemeClr val="bg1"/>
                </a:solidFill>
                <a:latin typeface="Palatino" pitchFamily="2" charset="77"/>
                <a:ea typeface="Palatino" pitchFamily="2" charset="77"/>
              </a:rPr>
              <a:t>habitats</a:t>
            </a:r>
            <a:r>
              <a:rPr lang="de-DE" sz="1000" dirty="0">
                <a:solidFill>
                  <a:schemeClr val="bg1"/>
                </a:solidFill>
                <a:latin typeface="Palatino" pitchFamily="2" charset="77"/>
                <a:ea typeface="Palatino" pitchFamily="2" charset="77"/>
              </a:rPr>
              <a:t>/</a:t>
            </a:r>
            <a:r>
              <a:rPr lang="de-DE" sz="1000" dirty="0" err="1">
                <a:solidFill>
                  <a:schemeClr val="bg1"/>
                </a:solidFill>
                <a:latin typeface="Palatino" pitchFamily="2" charset="77"/>
                <a:ea typeface="Palatino" pitchFamily="2" charset="77"/>
              </a:rPr>
              <a:t>deserts</a:t>
            </a:r>
            <a:endParaRPr lang="de-DE" sz="1000" dirty="0">
              <a:solidFill>
                <a:schemeClr val="bg1"/>
              </a:solidFill>
              <a:latin typeface="Palatino" pitchFamily="2" charset="77"/>
              <a:ea typeface="Palatino" pitchFamily="2" charset="77"/>
            </a:endParaRPr>
          </a:p>
        </p:txBody>
      </p:sp>
      <p:sp>
        <p:nvSpPr>
          <p:cNvPr id="11" name="TextBox 10">
            <a:extLst>
              <a:ext uri="{FF2B5EF4-FFF2-40B4-BE49-F238E27FC236}">
                <a16:creationId xmlns:a16="http://schemas.microsoft.com/office/drawing/2014/main" id="{A26510C1-F132-4D46-99A0-FED4FB7CDDAC}"/>
              </a:ext>
            </a:extLst>
          </p:cNvPr>
          <p:cNvSpPr txBox="1"/>
          <p:nvPr/>
        </p:nvSpPr>
        <p:spPr>
          <a:xfrm>
            <a:off x="230481" y="6089596"/>
            <a:ext cx="6296917" cy="338554"/>
          </a:xfrm>
          <a:prstGeom prst="rect">
            <a:avLst/>
          </a:prstGeom>
          <a:noFill/>
        </p:spPr>
        <p:txBody>
          <a:bodyPr wrap="none" rtlCol="0">
            <a:spAutoFit/>
          </a:bodyPr>
          <a:lstStyle/>
          <a:p>
            <a:r>
              <a:rPr lang="en-GB" sz="1600" dirty="0">
                <a:solidFill>
                  <a:schemeClr val="bg1"/>
                </a:solidFill>
                <a:latin typeface="Palatino" pitchFamily="2" charset="77"/>
                <a:ea typeface="Palatino" pitchFamily="2" charset="77"/>
              </a:rPr>
              <a:t>Disclaimer: Symbolic statement, might be slightly over exaggerated</a:t>
            </a:r>
          </a:p>
        </p:txBody>
      </p:sp>
      <p:grpSp>
        <p:nvGrpSpPr>
          <p:cNvPr id="22" name="Group 21">
            <a:extLst>
              <a:ext uri="{FF2B5EF4-FFF2-40B4-BE49-F238E27FC236}">
                <a16:creationId xmlns:a16="http://schemas.microsoft.com/office/drawing/2014/main" id="{A17F122A-1811-5248-A725-829C14E33459}"/>
              </a:ext>
            </a:extLst>
          </p:cNvPr>
          <p:cNvGrpSpPr/>
          <p:nvPr/>
        </p:nvGrpSpPr>
        <p:grpSpPr>
          <a:xfrm>
            <a:off x="1025326" y="1578236"/>
            <a:ext cx="3963363" cy="1527435"/>
            <a:chOff x="1164224" y="1578236"/>
            <a:chExt cx="3963363" cy="1527435"/>
          </a:xfrm>
        </p:grpSpPr>
        <p:sp>
          <p:nvSpPr>
            <p:cNvPr id="19" name="Folded Corner 18">
              <a:extLst>
                <a:ext uri="{FF2B5EF4-FFF2-40B4-BE49-F238E27FC236}">
                  <a16:creationId xmlns:a16="http://schemas.microsoft.com/office/drawing/2014/main" id="{1B63F6A5-87B6-2641-9FCB-8692EE9B7CEC}"/>
                </a:ext>
              </a:extLst>
            </p:cNvPr>
            <p:cNvSpPr/>
            <p:nvPr/>
          </p:nvSpPr>
          <p:spPr>
            <a:xfrm>
              <a:off x="1164224" y="1578236"/>
              <a:ext cx="3315181" cy="1258099"/>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dirty="0">
                  <a:latin typeface="Palatino" pitchFamily="2" charset="77"/>
                  <a:ea typeface="Palatino" pitchFamily="2" charset="77"/>
                </a:rPr>
                <a:t>Transferred verbatim from other disciplines (i.e. not adopted)</a:t>
              </a:r>
            </a:p>
            <a:p>
              <a:endParaRPr lang="en-IE" sz="1600" dirty="0">
                <a:latin typeface="Palatino" pitchFamily="2" charset="77"/>
                <a:ea typeface="Palatino" pitchFamily="2" charset="77"/>
              </a:endParaRPr>
            </a:p>
            <a:p>
              <a:r>
                <a:rPr lang="en-IE" sz="1600" dirty="0">
                  <a:latin typeface="Palatino" pitchFamily="2" charset="77"/>
                  <a:ea typeface="Palatino" pitchFamily="2" charset="77"/>
                </a:rPr>
                <a:t>Example: </a:t>
              </a:r>
              <a:r>
                <a:rPr lang="en-IE" sz="1600" i="1" dirty="0">
                  <a:latin typeface="Palatino" pitchFamily="2" charset="77"/>
                  <a:ea typeface="Palatino" pitchFamily="2" charset="77"/>
                </a:rPr>
                <a:t>Theory of Gatekeeping</a:t>
              </a:r>
            </a:p>
          </p:txBody>
        </p:sp>
        <p:sp>
          <p:nvSpPr>
            <p:cNvPr id="5" name="Arc 4">
              <a:extLst>
                <a:ext uri="{FF2B5EF4-FFF2-40B4-BE49-F238E27FC236}">
                  <a16:creationId xmlns:a16="http://schemas.microsoft.com/office/drawing/2014/main" id="{4689CF78-C46C-4540-AFB7-17C32C4072CC}"/>
                </a:ext>
              </a:extLst>
            </p:cNvPr>
            <p:cNvSpPr/>
            <p:nvPr/>
          </p:nvSpPr>
          <p:spPr>
            <a:xfrm>
              <a:off x="3831222" y="2044375"/>
              <a:ext cx="1296365" cy="1061296"/>
            </a:xfrm>
            <a:prstGeom prst="arc">
              <a:avLst/>
            </a:prstGeom>
            <a:ln w="28575">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grpSp>
        <p:nvGrpSpPr>
          <p:cNvPr id="24" name="Group 23">
            <a:extLst>
              <a:ext uri="{FF2B5EF4-FFF2-40B4-BE49-F238E27FC236}">
                <a16:creationId xmlns:a16="http://schemas.microsoft.com/office/drawing/2014/main" id="{FE19B7BF-4B9E-5C4F-A2C3-F67FD03AF7BB}"/>
              </a:ext>
            </a:extLst>
          </p:cNvPr>
          <p:cNvGrpSpPr/>
          <p:nvPr/>
        </p:nvGrpSpPr>
        <p:grpSpPr>
          <a:xfrm>
            <a:off x="7724450" y="1816787"/>
            <a:ext cx="4106809" cy="2377991"/>
            <a:chOff x="7724450" y="1492693"/>
            <a:chExt cx="4106809" cy="2377991"/>
          </a:xfrm>
        </p:grpSpPr>
        <p:sp>
          <p:nvSpPr>
            <p:cNvPr id="20" name="Folded Corner 19">
              <a:extLst>
                <a:ext uri="{FF2B5EF4-FFF2-40B4-BE49-F238E27FC236}">
                  <a16:creationId xmlns:a16="http://schemas.microsoft.com/office/drawing/2014/main" id="{243C623A-A52E-BA41-B6D0-165849140C5E}"/>
                </a:ext>
              </a:extLst>
            </p:cNvPr>
            <p:cNvSpPr/>
            <p:nvPr/>
          </p:nvSpPr>
          <p:spPr>
            <a:xfrm>
              <a:off x="8516078" y="1492693"/>
              <a:ext cx="3315181" cy="1258099"/>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dirty="0">
                  <a:latin typeface="Palatino" pitchFamily="2" charset="77"/>
                  <a:ea typeface="Palatino" pitchFamily="2" charset="77"/>
                </a:rPr>
                <a:t>Isolated and vague (i.e. universal)</a:t>
              </a:r>
            </a:p>
            <a:p>
              <a:endParaRPr lang="en-IE" sz="1600" dirty="0">
                <a:latin typeface="Palatino" pitchFamily="2" charset="77"/>
                <a:ea typeface="Palatino" pitchFamily="2" charset="77"/>
              </a:endParaRPr>
            </a:p>
            <a:p>
              <a:r>
                <a:rPr lang="en-IE" sz="1600" dirty="0">
                  <a:latin typeface="Palatino" pitchFamily="2" charset="77"/>
                  <a:ea typeface="Palatino" pitchFamily="2" charset="77"/>
                </a:rPr>
                <a:t>Example: “</a:t>
              </a:r>
              <a:r>
                <a:rPr lang="en-IE" sz="1600" i="1" dirty="0">
                  <a:latin typeface="Palatino" pitchFamily="2" charset="77"/>
                  <a:ea typeface="Palatino" pitchFamily="2" charset="77"/>
                </a:rPr>
                <a:t>Frontloading efforts decreases overall development costs”</a:t>
              </a:r>
            </a:p>
          </p:txBody>
        </p:sp>
        <p:sp>
          <p:nvSpPr>
            <p:cNvPr id="23" name="Arc 22">
              <a:extLst>
                <a:ext uri="{FF2B5EF4-FFF2-40B4-BE49-F238E27FC236}">
                  <a16:creationId xmlns:a16="http://schemas.microsoft.com/office/drawing/2014/main" id="{D995A55C-2FC6-554B-B4DA-26191B79F163}"/>
                </a:ext>
              </a:extLst>
            </p:cNvPr>
            <p:cNvSpPr/>
            <p:nvPr/>
          </p:nvSpPr>
          <p:spPr>
            <a:xfrm rot="16008656">
              <a:off x="7474871" y="2236479"/>
              <a:ext cx="1883784" cy="1384625"/>
            </a:xfrm>
            <a:prstGeom prst="arc">
              <a:avLst>
                <a:gd name="adj1" fmla="val 17484734"/>
                <a:gd name="adj2" fmla="val 479921"/>
              </a:avLst>
            </a:prstGeom>
            <a:ln w="28575">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grpSp>
        <p:nvGrpSpPr>
          <p:cNvPr id="27" name="Group 26">
            <a:extLst>
              <a:ext uri="{FF2B5EF4-FFF2-40B4-BE49-F238E27FC236}">
                <a16:creationId xmlns:a16="http://schemas.microsoft.com/office/drawing/2014/main" id="{E2675C2C-606A-C442-9AF3-A4F7AB602CED}"/>
              </a:ext>
            </a:extLst>
          </p:cNvPr>
          <p:cNvGrpSpPr/>
          <p:nvPr/>
        </p:nvGrpSpPr>
        <p:grpSpPr>
          <a:xfrm>
            <a:off x="6910086" y="4458301"/>
            <a:ext cx="4155310" cy="1686194"/>
            <a:chOff x="6910086" y="4226802"/>
            <a:chExt cx="4155310" cy="1686194"/>
          </a:xfrm>
        </p:grpSpPr>
        <p:sp>
          <p:nvSpPr>
            <p:cNvPr id="21" name="Folded Corner 20">
              <a:extLst>
                <a:ext uri="{FF2B5EF4-FFF2-40B4-BE49-F238E27FC236}">
                  <a16:creationId xmlns:a16="http://schemas.microsoft.com/office/drawing/2014/main" id="{8880C285-8D44-5140-9BC5-6897A607018E}"/>
                </a:ext>
              </a:extLst>
            </p:cNvPr>
            <p:cNvSpPr/>
            <p:nvPr/>
          </p:nvSpPr>
          <p:spPr>
            <a:xfrm>
              <a:off x="7347032" y="4654897"/>
              <a:ext cx="3718364" cy="1258099"/>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1600" dirty="0">
                  <a:latin typeface="Palatino" pitchFamily="2" charset="77"/>
                  <a:ea typeface="Palatino" pitchFamily="2" charset="77"/>
                </a:rPr>
                <a:t>Not backed by evidence (i.e. non-scientific conventional wisdom)</a:t>
              </a:r>
            </a:p>
            <a:p>
              <a:endParaRPr lang="en-IE" sz="1600" dirty="0">
                <a:latin typeface="Palatino" pitchFamily="2" charset="77"/>
                <a:ea typeface="Palatino" pitchFamily="2" charset="77"/>
              </a:endParaRPr>
            </a:p>
            <a:p>
              <a:r>
                <a:rPr lang="en-IE" sz="1600" dirty="0">
                  <a:latin typeface="Palatino" pitchFamily="2" charset="77"/>
                  <a:ea typeface="Palatino" pitchFamily="2" charset="77"/>
                </a:rPr>
                <a:t>Example: “</a:t>
              </a:r>
              <a:r>
                <a:rPr lang="en-IE" sz="1600" i="1" dirty="0" err="1">
                  <a:latin typeface="Palatino" pitchFamily="2" charset="77"/>
                  <a:ea typeface="Palatino" pitchFamily="2" charset="77"/>
                </a:rPr>
                <a:t>GoTo</a:t>
              </a:r>
              <a:r>
                <a:rPr lang="en-IE" sz="1600" i="1" dirty="0">
                  <a:latin typeface="Palatino" pitchFamily="2" charset="77"/>
                  <a:ea typeface="Palatino" pitchFamily="2" charset="77"/>
                </a:rPr>
                <a:t> statements are harmful”</a:t>
              </a:r>
            </a:p>
          </p:txBody>
        </p:sp>
        <p:sp>
          <p:nvSpPr>
            <p:cNvPr id="25" name="Arc 24">
              <a:extLst>
                <a:ext uri="{FF2B5EF4-FFF2-40B4-BE49-F238E27FC236}">
                  <a16:creationId xmlns:a16="http://schemas.microsoft.com/office/drawing/2014/main" id="{955A3C51-3F49-454F-BC66-DC3006A0CD47}"/>
                </a:ext>
              </a:extLst>
            </p:cNvPr>
            <p:cNvSpPr/>
            <p:nvPr/>
          </p:nvSpPr>
          <p:spPr>
            <a:xfrm flipH="1">
              <a:off x="6910086" y="4226802"/>
              <a:ext cx="763038" cy="1325563"/>
            </a:xfrm>
            <a:prstGeom prst="arc">
              <a:avLst>
                <a:gd name="adj1" fmla="val 17895528"/>
                <a:gd name="adj2" fmla="val 5485947"/>
              </a:avLst>
            </a:prstGeom>
            <a:ln w="28575">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36713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12AA1-23C7-A14B-A695-38E0CE00B4A0}"/>
              </a:ext>
            </a:extLst>
          </p:cNvPr>
          <p:cNvSpPr>
            <a:spLocks noGrp="1"/>
          </p:cNvSpPr>
          <p:nvPr>
            <p:ph type="title"/>
          </p:nvPr>
        </p:nvSpPr>
        <p:spPr/>
        <p:txBody>
          <a:bodyPr>
            <a:normAutofit/>
          </a:bodyPr>
          <a:lstStyle/>
          <a:p>
            <a:r>
              <a:rPr lang="en-GB" sz="3600" dirty="0"/>
              <a:t>Current state of evidence in Software Engineering</a:t>
            </a:r>
          </a:p>
        </p:txBody>
      </p:sp>
      <p:sp>
        <p:nvSpPr>
          <p:cNvPr id="3" name="Content Placeholder 2">
            <a:extLst>
              <a:ext uri="{FF2B5EF4-FFF2-40B4-BE49-F238E27FC236}">
                <a16:creationId xmlns:a16="http://schemas.microsoft.com/office/drawing/2014/main" id="{EB3324CB-5D68-DE42-9B28-E3F9C1070F27}"/>
              </a:ext>
            </a:extLst>
          </p:cNvPr>
          <p:cNvSpPr>
            <a:spLocks noGrp="1"/>
          </p:cNvSpPr>
          <p:nvPr>
            <p:ph idx="1"/>
          </p:nvPr>
        </p:nvSpPr>
        <p:spPr/>
        <p:txBody>
          <a:bodyPr>
            <a:normAutofit/>
          </a:bodyPr>
          <a:lstStyle/>
          <a:p>
            <a:pPr marL="0" indent="0" algn="ctr">
              <a:buNone/>
            </a:pPr>
            <a:endParaRPr lang="en-GB" sz="3600" dirty="0"/>
          </a:p>
          <a:p>
            <a:pPr marL="0" indent="0" algn="ctr">
              <a:buNone/>
            </a:pPr>
            <a:r>
              <a:rPr lang="en-GB" sz="3600" dirty="0"/>
              <a:t>“[…] judging a theory by assessing the number, faith, and vocal energy of its supporters […] basic political credo of contemporary religious maniacs”</a:t>
            </a:r>
          </a:p>
          <a:p>
            <a:pPr marL="0" indent="0">
              <a:buNone/>
            </a:pPr>
            <a:r>
              <a:rPr lang="en-GB" sz="3600" dirty="0"/>
              <a:t>                                		— </a:t>
            </a:r>
            <a:r>
              <a:rPr lang="en-GB" sz="3600" dirty="0" err="1"/>
              <a:t>Imre</a:t>
            </a:r>
            <a:r>
              <a:rPr lang="en-GB" sz="3600" dirty="0"/>
              <a:t> Lakatos, 1970</a:t>
            </a:r>
          </a:p>
          <a:p>
            <a:pPr marL="0" indent="0">
              <a:buNone/>
            </a:pPr>
            <a:endParaRPr lang="en-GB" sz="3600" dirty="0"/>
          </a:p>
        </p:txBody>
      </p:sp>
      <p:cxnSp>
        <p:nvCxnSpPr>
          <p:cNvPr id="4" name="Straight Connector 3">
            <a:extLst>
              <a:ext uri="{FF2B5EF4-FFF2-40B4-BE49-F238E27FC236}">
                <a16:creationId xmlns:a16="http://schemas.microsoft.com/office/drawing/2014/main" id="{BC925D5C-225F-E04E-8F75-ADE24075538C}"/>
              </a:ext>
            </a:extLst>
          </p:cNvPr>
          <p:cNvCxnSpPr/>
          <p:nvPr/>
        </p:nvCxnSpPr>
        <p:spPr>
          <a:xfrm>
            <a:off x="207331" y="6604393"/>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7A9DFCB-C461-C049-8DFB-4DFFC297BED8}"/>
              </a:ext>
            </a:extLst>
          </p:cNvPr>
          <p:cNvSpPr/>
          <p:nvPr/>
        </p:nvSpPr>
        <p:spPr>
          <a:xfrm>
            <a:off x="207331" y="6615132"/>
            <a:ext cx="5088252" cy="246221"/>
          </a:xfrm>
          <a:prstGeom prst="rect">
            <a:avLst/>
          </a:prstGeom>
          <a:noFill/>
        </p:spPr>
        <p:txBody>
          <a:bodyPr wrap="none" rtlCol="0">
            <a:spAutoFit/>
          </a:bodyPr>
          <a:lstStyle/>
          <a:p>
            <a:r>
              <a:rPr lang="en-GB" sz="1000" dirty="0">
                <a:solidFill>
                  <a:schemeClr val="bg1">
                    <a:lumMod val="50000"/>
                  </a:schemeClr>
                </a:solidFill>
                <a:latin typeface="Palatino" pitchFamily="2" charset="77"/>
                <a:ea typeface="Palatino" pitchFamily="2" charset="77"/>
              </a:rPr>
              <a:t>* Addressing the situation in the quantum mechanics research community, an analogy</a:t>
            </a:r>
          </a:p>
        </p:txBody>
      </p:sp>
    </p:spTree>
    <p:extLst>
      <p:ext uri="{BB962C8B-B14F-4D97-AF65-F5344CB8AC3E}">
        <p14:creationId xmlns:p14="http://schemas.microsoft.com/office/powerpoint/2010/main" val="58326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69198-83E9-B546-8451-23DC48B7CE43}"/>
              </a:ext>
            </a:extLst>
          </p:cNvPr>
          <p:cNvSpPr>
            <a:spLocks noGrp="1"/>
          </p:cNvSpPr>
          <p:nvPr>
            <p:ph type="title"/>
          </p:nvPr>
        </p:nvSpPr>
        <p:spPr/>
        <p:txBody>
          <a:bodyPr/>
          <a:lstStyle/>
          <a:p>
            <a:r>
              <a:rPr lang="en-GB" dirty="0"/>
              <a:t>Example: Goal-oriented RE</a:t>
            </a:r>
          </a:p>
        </p:txBody>
      </p:sp>
      <p:pic>
        <p:nvPicPr>
          <p:cNvPr id="4" name="Picture 3">
            <a:extLst>
              <a:ext uri="{FF2B5EF4-FFF2-40B4-BE49-F238E27FC236}">
                <a16:creationId xmlns:a16="http://schemas.microsoft.com/office/drawing/2014/main" id="{8CA40A11-0A6C-2940-B09E-F0BA8630E987}"/>
              </a:ext>
            </a:extLst>
          </p:cNvPr>
          <p:cNvPicPr>
            <a:picLocks noChangeAspect="1"/>
          </p:cNvPicPr>
          <p:nvPr/>
        </p:nvPicPr>
        <p:blipFill>
          <a:blip r:embed="rId2"/>
          <a:stretch>
            <a:fillRect/>
          </a:stretch>
        </p:blipFill>
        <p:spPr>
          <a:xfrm>
            <a:off x="9326927" y="1193800"/>
            <a:ext cx="2260375" cy="2440651"/>
          </a:xfrm>
          <a:prstGeom prst="rect">
            <a:avLst/>
          </a:prstGeom>
        </p:spPr>
      </p:pic>
      <p:cxnSp>
        <p:nvCxnSpPr>
          <p:cNvPr id="5" name="Straight Connector 4">
            <a:extLst>
              <a:ext uri="{FF2B5EF4-FFF2-40B4-BE49-F238E27FC236}">
                <a16:creationId xmlns:a16="http://schemas.microsoft.com/office/drawing/2014/main" id="{BCDD1070-1708-AF40-8EBC-2F3242F6E810}"/>
              </a:ext>
            </a:extLst>
          </p:cNvPr>
          <p:cNvCxnSpPr/>
          <p:nvPr/>
        </p:nvCxnSpPr>
        <p:spPr>
          <a:xfrm>
            <a:off x="207331" y="6291876"/>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538023B-CE02-CF47-92A9-83B75EF0FAE1}"/>
              </a:ext>
            </a:extLst>
          </p:cNvPr>
          <p:cNvSpPr/>
          <p:nvPr/>
        </p:nvSpPr>
        <p:spPr>
          <a:xfrm>
            <a:off x="207331" y="6302615"/>
            <a:ext cx="5538696" cy="246221"/>
          </a:xfrm>
          <a:prstGeom prst="rect">
            <a:avLst/>
          </a:prstGeom>
          <a:noFill/>
        </p:spPr>
        <p:txBody>
          <a:bodyPr wrap="none" rtlCol="0">
            <a:spAutoFit/>
          </a:bodyPr>
          <a:lstStyle/>
          <a:p>
            <a:r>
              <a:rPr lang="de-DE" sz="1000" dirty="0">
                <a:solidFill>
                  <a:schemeClr val="bg1">
                    <a:lumMod val="50000"/>
                  </a:schemeClr>
                </a:solidFill>
                <a:latin typeface="Palatino" pitchFamily="2" charset="77"/>
                <a:ea typeface="Palatino" pitchFamily="2" charset="77"/>
              </a:rPr>
              <a:t>[1] </a:t>
            </a:r>
            <a:r>
              <a:rPr lang="de-DE" sz="1000" dirty="0" err="1">
                <a:solidFill>
                  <a:schemeClr val="bg1">
                    <a:lumMod val="50000"/>
                  </a:schemeClr>
                </a:solidFill>
                <a:latin typeface="Palatino" pitchFamily="2" charset="77"/>
                <a:ea typeface="Palatino" pitchFamily="2" charset="77"/>
              </a:rPr>
              <a:t>Horkoff</a:t>
            </a:r>
            <a:r>
              <a:rPr lang="de-DE" sz="1000" dirty="0">
                <a:solidFill>
                  <a:schemeClr val="bg1">
                    <a:lumMod val="50000"/>
                  </a:schemeClr>
                </a:solidFill>
                <a:latin typeface="Palatino" pitchFamily="2" charset="77"/>
                <a:ea typeface="Palatino" pitchFamily="2" charset="77"/>
              </a:rPr>
              <a:t> et al. Goal-</a:t>
            </a:r>
            <a:r>
              <a:rPr lang="de-DE" sz="1000" dirty="0" err="1">
                <a:solidFill>
                  <a:schemeClr val="bg1">
                    <a:lumMod val="50000"/>
                  </a:schemeClr>
                </a:solidFill>
                <a:latin typeface="Palatino" pitchFamily="2" charset="77"/>
                <a:ea typeface="Palatino" pitchFamily="2" charset="77"/>
              </a:rPr>
              <a:t>Oriented</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Requirements</a:t>
            </a:r>
            <a:r>
              <a:rPr lang="de-DE" sz="1000" dirty="0">
                <a:solidFill>
                  <a:schemeClr val="bg1">
                    <a:lumMod val="50000"/>
                  </a:schemeClr>
                </a:solidFill>
                <a:latin typeface="Palatino" pitchFamily="2" charset="77"/>
                <a:ea typeface="Palatino" pitchFamily="2" charset="77"/>
              </a:rPr>
              <a:t> Engineering: A </a:t>
            </a:r>
            <a:r>
              <a:rPr lang="de-DE" sz="1000" dirty="0" err="1">
                <a:solidFill>
                  <a:schemeClr val="bg1">
                    <a:lumMod val="50000"/>
                  </a:schemeClr>
                </a:solidFill>
                <a:latin typeface="Palatino" pitchFamily="2" charset="77"/>
                <a:ea typeface="Palatino" pitchFamily="2" charset="77"/>
              </a:rPr>
              <a:t>Systematic</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Literature</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Map</a:t>
            </a:r>
            <a:r>
              <a:rPr lang="de-DE" sz="1000" dirty="0">
                <a:solidFill>
                  <a:schemeClr val="bg1">
                    <a:lumMod val="50000"/>
                  </a:schemeClr>
                </a:solidFill>
                <a:latin typeface="Palatino" pitchFamily="2" charset="77"/>
                <a:ea typeface="Palatino" pitchFamily="2" charset="77"/>
              </a:rPr>
              <a:t>, 2016</a:t>
            </a:r>
          </a:p>
        </p:txBody>
      </p:sp>
      <p:sp>
        <p:nvSpPr>
          <p:cNvPr id="9" name="Rectangle 8">
            <a:extLst>
              <a:ext uri="{FF2B5EF4-FFF2-40B4-BE49-F238E27FC236}">
                <a16:creationId xmlns:a16="http://schemas.microsoft.com/office/drawing/2014/main" id="{C525A9FE-DB4F-E545-B9FC-B3510BC48499}"/>
              </a:ext>
            </a:extLst>
          </p:cNvPr>
          <p:cNvSpPr/>
          <p:nvPr/>
        </p:nvSpPr>
        <p:spPr>
          <a:xfrm>
            <a:off x="838200" y="1890905"/>
            <a:ext cx="6954148" cy="523220"/>
          </a:xfrm>
          <a:prstGeom prst="rect">
            <a:avLst/>
          </a:prstGeom>
        </p:spPr>
        <p:txBody>
          <a:bodyPr wrap="none">
            <a:spAutoFit/>
          </a:bodyPr>
          <a:lstStyle/>
          <a:p>
            <a:r>
              <a:rPr lang="en-GB" sz="2800" dirty="0">
                <a:latin typeface="Palatino" pitchFamily="2" charset="77"/>
                <a:ea typeface="Palatino" pitchFamily="2" charset="77"/>
              </a:rPr>
              <a:t>Papers published [1]:                                </a:t>
            </a:r>
            <a:r>
              <a:rPr lang="en-GB" sz="2800" b="1" dirty="0">
                <a:latin typeface="Palatino" pitchFamily="2" charset="77"/>
                <a:ea typeface="Palatino" pitchFamily="2" charset="77"/>
              </a:rPr>
              <a:t>966</a:t>
            </a:r>
          </a:p>
        </p:txBody>
      </p:sp>
      <p:sp>
        <p:nvSpPr>
          <p:cNvPr id="10" name="Rectangle 9">
            <a:extLst>
              <a:ext uri="{FF2B5EF4-FFF2-40B4-BE49-F238E27FC236}">
                <a16:creationId xmlns:a16="http://schemas.microsoft.com/office/drawing/2014/main" id="{8BEBA73C-6DA8-9248-BCB0-D43A13B6E3F6}"/>
              </a:ext>
            </a:extLst>
          </p:cNvPr>
          <p:cNvSpPr/>
          <p:nvPr/>
        </p:nvSpPr>
        <p:spPr>
          <a:xfrm>
            <a:off x="838200" y="2713531"/>
            <a:ext cx="7108036" cy="523220"/>
          </a:xfrm>
          <a:prstGeom prst="rect">
            <a:avLst/>
          </a:prstGeom>
        </p:spPr>
        <p:txBody>
          <a:bodyPr wrap="none">
            <a:spAutoFit/>
          </a:bodyPr>
          <a:lstStyle/>
          <a:p>
            <a:r>
              <a:rPr lang="en-GB" sz="2800" dirty="0">
                <a:latin typeface="Palatino" pitchFamily="2" charset="77"/>
                <a:ea typeface="Palatino" pitchFamily="2" charset="77"/>
              </a:rPr>
              <a:t>Papers including a case study [1]:           </a:t>
            </a:r>
            <a:r>
              <a:rPr lang="en-GB" sz="2800" b="1" dirty="0">
                <a:latin typeface="Palatino" pitchFamily="2" charset="77"/>
                <a:ea typeface="Palatino" pitchFamily="2" charset="77"/>
              </a:rPr>
              <a:t>131</a:t>
            </a:r>
            <a:r>
              <a:rPr lang="en-GB" sz="2800" dirty="0">
                <a:latin typeface="Palatino" pitchFamily="2" charset="77"/>
                <a:ea typeface="Palatino" pitchFamily="2" charset="77"/>
              </a:rPr>
              <a:t> </a:t>
            </a:r>
          </a:p>
        </p:txBody>
      </p:sp>
      <p:sp>
        <p:nvSpPr>
          <p:cNvPr id="11" name="Rectangle 10">
            <a:extLst>
              <a:ext uri="{FF2B5EF4-FFF2-40B4-BE49-F238E27FC236}">
                <a16:creationId xmlns:a16="http://schemas.microsoft.com/office/drawing/2014/main" id="{F1492AFD-E56A-6A43-AFAC-E77F4ADD2C2F}"/>
              </a:ext>
            </a:extLst>
          </p:cNvPr>
          <p:cNvSpPr/>
          <p:nvPr/>
        </p:nvSpPr>
        <p:spPr>
          <a:xfrm>
            <a:off x="838200" y="3550531"/>
            <a:ext cx="7019870" cy="523220"/>
          </a:xfrm>
          <a:prstGeom prst="rect">
            <a:avLst/>
          </a:prstGeom>
        </p:spPr>
        <p:txBody>
          <a:bodyPr wrap="none">
            <a:spAutoFit/>
          </a:bodyPr>
          <a:lstStyle/>
          <a:p>
            <a:r>
              <a:rPr lang="en-GB" sz="2800" dirty="0">
                <a:latin typeface="Palatino" pitchFamily="2" charset="77"/>
                <a:ea typeface="Palatino" pitchFamily="2" charset="77"/>
              </a:rPr>
              <a:t>Studies involving practitioners [2]:           </a:t>
            </a:r>
            <a:r>
              <a:rPr lang="en-GB" sz="2800" b="1" dirty="0">
                <a:latin typeface="Palatino" pitchFamily="2" charset="77"/>
                <a:ea typeface="Palatino" pitchFamily="2" charset="77"/>
              </a:rPr>
              <a:t>20</a:t>
            </a:r>
          </a:p>
        </p:txBody>
      </p:sp>
      <p:sp>
        <p:nvSpPr>
          <p:cNvPr id="12" name="Rectangle 11">
            <a:extLst>
              <a:ext uri="{FF2B5EF4-FFF2-40B4-BE49-F238E27FC236}">
                <a16:creationId xmlns:a16="http://schemas.microsoft.com/office/drawing/2014/main" id="{A060A769-25D6-5940-AF24-891F9E957F00}"/>
              </a:ext>
            </a:extLst>
          </p:cNvPr>
          <p:cNvSpPr/>
          <p:nvPr/>
        </p:nvSpPr>
        <p:spPr>
          <a:xfrm>
            <a:off x="838200" y="4376481"/>
            <a:ext cx="7186583" cy="523220"/>
          </a:xfrm>
          <a:prstGeom prst="rect">
            <a:avLst/>
          </a:prstGeom>
        </p:spPr>
        <p:txBody>
          <a:bodyPr wrap="none">
            <a:spAutoFit/>
          </a:bodyPr>
          <a:lstStyle/>
          <a:p>
            <a:r>
              <a:rPr lang="en-GB" sz="2800" dirty="0">
                <a:latin typeface="Palatino" pitchFamily="2" charset="77"/>
                <a:ea typeface="Palatino" pitchFamily="2" charset="77"/>
              </a:rPr>
              <a:t>Practitioners actually using GORE [3]:  ~ </a:t>
            </a:r>
            <a:r>
              <a:rPr lang="en-GB" sz="2800" b="1" dirty="0">
                <a:latin typeface="Palatino" pitchFamily="2" charset="77"/>
                <a:ea typeface="Palatino" pitchFamily="2" charset="77"/>
              </a:rPr>
              <a:t>5%</a:t>
            </a:r>
          </a:p>
        </p:txBody>
      </p:sp>
      <p:sp>
        <p:nvSpPr>
          <p:cNvPr id="14" name="Rectangle 13">
            <a:extLst>
              <a:ext uri="{FF2B5EF4-FFF2-40B4-BE49-F238E27FC236}">
                <a16:creationId xmlns:a16="http://schemas.microsoft.com/office/drawing/2014/main" id="{06CFE70F-D04F-6045-8412-3277F229AEBB}"/>
              </a:ext>
            </a:extLst>
          </p:cNvPr>
          <p:cNvSpPr/>
          <p:nvPr/>
        </p:nvSpPr>
        <p:spPr>
          <a:xfrm>
            <a:off x="207331" y="6657838"/>
            <a:ext cx="6096000" cy="246221"/>
          </a:xfrm>
          <a:prstGeom prst="rect">
            <a:avLst/>
          </a:prstGeom>
        </p:spPr>
        <p:txBody>
          <a:bodyPr>
            <a:spAutoFit/>
          </a:bodyPr>
          <a:lstStyle/>
          <a:p>
            <a:r>
              <a:rPr lang="en-GB" sz="1000" dirty="0">
                <a:solidFill>
                  <a:schemeClr val="bg1">
                    <a:lumMod val="50000"/>
                  </a:schemeClr>
                </a:solidFill>
                <a:latin typeface="Palatino" pitchFamily="2" charset="77"/>
                <a:ea typeface="Palatino" pitchFamily="2" charset="77"/>
              </a:rPr>
              <a:t>[3] Mendez et al. Naming the Pain in Requirements Engineering Initiative – </a:t>
            </a:r>
            <a:r>
              <a:rPr lang="en-GB" sz="1000" dirty="0" err="1">
                <a:solidFill>
                  <a:schemeClr val="bg1">
                    <a:lumMod val="50000"/>
                  </a:schemeClr>
                </a:solidFill>
                <a:latin typeface="Palatino" pitchFamily="2" charset="77"/>
                <a:ea typeface="Palatino" pitchFamily="2" charset="77"/>
              </a:rPr>
              <a:t>www.napire.org</a:t>
            </a:r>
            <a:endParaRPr lang="en-GB" sz="1000" dirty="0">
              <a:solidFill>
                <a:schemeClr val="bg1">
                  <a:lumMod val="50000"/>
                </a:schemeClr>
              </a:solidFill>
              <a:latin typeface="Palatino" pitchFamily="2" charset="77"/>
              <a:ea typeface="Palatino" pitchFamily="2" charset="77"/>
            </a:endParaRPr>
          </a:p>
        </p:txBody>
      </p:sp>
      <p:sp>
        <p:nvSpPr>
          <p:cNvPr id="15" name="Rectangle 14">
            <a:extLst>
              <a:ext uri="{FF2B5EF4-FFF2-40B4-BE49-F238E27FC236}">
                <a16:creationId xmlns:a16="http://schemas.microsoft.com/office/drawing/2014/main" id="{616901A0-F817-C945-81C6-6386D1D5CDA5}"/>
              </a:ext>
            </a:extLst>
          </p:cNvPr>
          <p:cNvSpPr/>
          <p:nvPr/>
        </p:nvSpPr>
        <p:spPr>
          <a:xfrm>
            <a:off x="207331" y="6492875"/>
            <a:ext cx="6096000" cy="246221"/>
          </a:xfrm>
          <a:prstGeom prst="rect">
            <a:avLst/>
          </a:prstGeom>
        </p:spPr>
        <p:txBody>
          <a:bodyPr>
            <a:spAutoFit/>
          </a:bodyPr>
          <a:lstStyle/>
          <a:p>
            <a:r>
              <a:rPr lang="en-GB" sz="1000" dirty="0">
                <a:solidFill>
                  <a:schemeClr val="bg1">
                    <a:lumMod val="50000"/>
                  </a:schemeClr>
                </a:solidFill>
                <a:latin typeface="Palatino" pitchFamily="2" charset="77"/>
                <a:ea typeface="Palatino" pitchFamily="2" charset="77"/>
              </a:rPr>
              <a:t>[2] </a:t>
            </a:r>
            <a:r>
              <a:rPr lang="en-GB" sz="1000" dirty="0" err="1">
                <a:solidFill>
                  <a:schemeClr val="bg1">
                    <a:lumMod val="50000"/>
                  </a:schemeClr>
                </a:solidFill>
                <a:latin typeface="Palatino" pitchFamily="2" charset="77"/>
                <a:ea typeface="Palatino" pitchFamily="2" charset="77"/>
              </a:rPr>
              <a:t>Mavin</a:t>
            </a:r>
            <a:r>
              <a:rPr lang="en-GB" sz="1000" dirty="0">
                <a:solidFill>
                  <a:schemeClr val="bg1">
                    <a:lumMod val="50000"/>
                  </a:schemeClr>
                </a:solidFill>
                <a:latin typeface="Palatino" pitchFamily="2" charset="77"/>
                <a:ea typeface="Palatino" pitchFamily="2" charset="77"/>
              </a:rPr>
              <a:t>, et al. Does Goal-Oriented Requirements Engineering Achieve its Goal?, 2017</a:t>
            </a:r>
          </a:p>
        </p:txBody>
      </p:sp>
      <p:pic>
        <p:nvPicPr>
          <p:cNvPr id="16" name="Picture 15">
            <a:extLst>
              <a:ext uri="{FF2B5EF4-FFF2-40B4-BE49-F238E27FC236}">
                <a16:creationId xmlns:a16="http://schemas.microsoft.com/office/drawing/2014/main" id="{9B281A46-0515-5046-AD02-8C29A5DC079F}"/>
              </a:ext>
            </a:extLst>
          </p:cNvPr>
          <p:cNvPicPr>
            <a:picLocks noChangeAspect="1"/>
          </p:cNvPicPr>
          <p:nvPr/>
        </p:nvPicPr>
        <p:blipFill>
          <a:blip r:embed="rId3"/>
          <a:stretch>
            <a:fillRect/>
          </a:stretch>
        </p:blipFill>
        <p:spPr>
          <a:xfrm>
            <a:off x="-69234" y="1232371"/>
            <a:ext cx="8116398" cy="3196094"/>
          </a:xfrm>
          <a:prstGeom prst="rect">
            <a:avLst/>
          </a:prstGeom>
        </p:spPr>
      </p:pic>
    </p:spTree>
    <p:extLst>
      <p:ext uri="{BB962C8B-B14F-4D97-AF65-F5344CB8AC3E}">
        <p14:creationId xmlns:p14="http://schemas.microsoft.com/office/powerpoint/2010/main" val="416110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250" fill="hold"/>
                                        <p:tgtEl>
                                          <p:spTgt spid="16"/>
                                        </p:tgtEl>
                                        <p:attrNameLst>
                                          <p:attrName>ppt_x</p:attrName>
                                        </p:attrNameLst>
                                      </p:cBhvr>
                                      <p:tavLst>
                                        <p:tav tm="0">
                                          <p:val>
                                            <p:strVal val="0-#ppt_w/2"/>
                                          </p:val>
                                        </p:tav>
                                        <p:tav tm="100000">
                                          <p:val>
                                            <p:strVal val="#ppt_x"/>
                                          </p:val>
                                        </p:tav>
                                      </p:tavLst>
                                    </p:anim>
                                    <p:anim calcmode="lin" valueType="num">
                                      <p:cBhvr additive="base">
                                        <p:cTn id="30" dur="25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P spid="12" grpId="0"/>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308718-FDE9-A146-9EFD-6B4D929A58CE}"/>
              </a:ext>
            </a:extLst>
          </p:cNvPr>
          <p:cNvPicPr>
            <a:picLocks noChangeAspect="1"/>
          </p:cNvPicPr>
          <p:nvPr/>
        </p:nvPicPr>
        <p:blipFill>
          <a:blip r:embed="rId2"/>
          <a:stretch>
            <a:fillRect/>
          </a:stretch>
        </p:blipFill>
        <p:spPr>
          <a:xfrm>
            <a:off x="1212408" y="1319514"/>
            <a:ext cx="10224532" cy="4975799"/>
          </a:xfrm>
          <a:prstGeom prst="rect">
            <a:avLst/>
          </a:prstGeom>
        </p:spPr>
      </p:pic>
      <p:sp>
        <p:nvSpPr>
          <p:cNvPr id="2" name="Title 1">
            <a:extLst>
              <a:ext uri="{FF2B5EF4-FFF2-40B4-BE49-F238E27FC236}">
                <a16:creationId xmlns:a16="http://schemas.microsoft.com/office/drawing/2014/main" id="{9C72BEEB-1C6B-1E48-AB2A-D18F510A6FFD}"/>
              </a:ext>
            </a:extLst>
          </p:cNvPr>
          <p:cNvSpPr>
            <a:spLocks noGrp="1"/>
          </p:cNvSpPr>
          <p:nvPr>
            <p:ph type="title"/>
          </p:nvPr>
        </p:nvSpPr>
        <p:spPr/>
        <p:txBody>
          <a:bodyPr/>
          <a:lstStyle/>
          <a:p>
            <a:r>
              <a:rPr lang="en-GB" dirty="0"/>
              <a:t>Current state of evidence in SE</a:t>
            </a:r>
          </a:p>
        </p:txBody>
      </p:sp>
      <p:sp>
        <p:nvSpPr>
          <p:cNvPr id="3" name="Content Placeholder 2">
            <a:extLst>
              <a:ext uri="{FF2B5EF4-FFF2-40B4-BE49-F238E27FC236}">
                <a16:creationId xmlns:a16="http://schemas.microsoft.com/office/drawing/2014/main" id="{84C424B4-4598-B14F-96F7-15368D134358}"/>
              </a:ext>
            </a:extLst>
          </p:cNvPr>
          <p:cNvSpPr>
            <a:spLocks noGrp="1"/>
          </p:cNvSpPr>
          <p:nvPr>
            <p:ph idx="1"/>
          </p:nvPr>
        </p:nvSpPr>
        <p:spPr>
          <a:xfrm>
            <a:off x="838200" y="1513109"/>
            <a:ext cx="4925993" cy="2723225"/>
          </a:xfrm>
        </p:spPr>
        <p:txBody>
          <a:bodyPr>
            <a:noAutofit/>
          </a:bodyPr>
          <a:lstStyle/>
          <a:p>
            <a:pPr marL="0" indent="0">
              <a:buNone/>
            </a:pPr>
            <a:r>
              <a:rPr lang="en-GB" sz="1800" dirty="0"/>
              <a:t>Available studies often…</a:t>
            </a:r>
          </a:p>
          <a:p>
            <a:r>
              <a:rPr lang="en-GB" sz="1800" dirty="0"/>
              <a:t>… remain isolated</a:t>
            </a:r>
          </a:p>
          <a:p>
            <a:r>
              <a:rPr lang="en-GB" sz="1800" dirty="0"/>
              <a:t>… discuss little (to no) relation </a:t>
            </a:r>
            <a:br>
              <a:rPr lang="en-GB" sz="1800" dirty="0"/>
            </a:br>
            <a:r>
              <a:rPr lang="en-GB" sz="1800" dirty="0"/>
              <a:t>to existing evidence</a:t>
            </a:r>
          </a:p>
          <a:p>
            <a:r>
              <a:rPr lang="en-GB" sz="1800" dirty="0"/>
              <a:t>… strengthen confidence on own hopes (and don’t report anything around)</a:t>
            </a:r>
          </a:p>
          <a:p>
            <a:r>
              <a:rPr lang="en-GB" sz="1800" dirty="0"/>
              <a:t>… don’t report negative results</a:t>
            </a:r>
          </a:p>
        </p:txBody>
      </p:sp>
      <p:cxnSp>
        <p:nvCxnSpPr>
          <p:cNvPr id="5" name="Straight Connector 4">
            <a:extLst>
              <a:ext uri="{FF2B5EF4-FFF2-40B4-BE49-F238E27FC236}">
                <a16:creationId xmlns:a16="http://schemas.microsoft.com/office/drawing/2014/main" id="{86CA66E7-DEBD-594A-924F-7B89B35A6659}"/>
              </a:ext>
            </a:extLst>
          </p:cNvPr>
          <p:cNvCxnSpPr/>
          <p:nvPr/>
        </p:nvCxnSpPr>
        <p:spPr>
          <a:xfrm>
            <a:off x="207331" y="6511797"/>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9581829-907D-A343-A931-37AEFDE90A5C}"/>
              </a:ext>
            </a:extLst>
          </p:cNvPr>
          <p:cNvSpPr/>
          <p:nvPr/>
        </p:nvSpPr>
        <p:spPr>
          <a:xfrm>
            <a:off x="207331" y="6522536"/>
            <a:ext cx="6495689" cy="246221"/>
          </a:xfrm>
          <a:prstGeom prst="rect">
            <a:avLst/>
          </a:prstGeom>
          <a:noFill/>
        </p:spPr>
        <p:txBody>
          <a:bodyPr wrap="none" rtlCol="0">
            <a:spAutoFit/>
          </a:bodyPr>
          <a:lstStyle/>
          <a:p>
            <a:r>
              <a:rPr lang="en-GB" sz="1000" dirty="0">
                <a:solidFill>
                  <a:schemeClr val="bg1">
                    <a:lumMod val="50000"/>
                  </a:schemeClr>
                </a:solidFill>
                <a:latin typeface="Palatino" pitchFamily="2" charset="77"/>
                <a:ea typeface="Palatino" pitchFamily="2" charset="77"/>
              </a:rPr>
              <a:t>Source (levels of evidence): </a:t>
            </a:r>
            <a:r>
              <a:rPr lang="en-GB" sz="1000" dirty="0" err="1">
                <a:solidFill>
                  <a:schemeClr val="bg1">
                    <a:lumMod val="50000"/>
                  </a:schemeClr>
                </a:solidFill>
                <a:latin typeface="Palatino" pitchFamily="2" charset="77"/>
                <a:ea typeface="Palatino" pitchFamily="2" charset="77"/>
              </a:rPr>
              <a:t>Wohlin</a:t>
            </a:r>
            <a:r>
              <a:rPr lang="en-GB" sz="1000" dirty="0">
                <a:solidFill>
                  <a:schemeClr val="bg1">
                    <a:lumMod val="50000"/>
                  </a:schemeClr>
                </a:solidFill>
                <a:latin typeface="Palatino" pitchFamily="2" charset="77"/>
                <a:ea typeface="Palatino" pitchFamily="2" charset="77"/>
              </a:rPr>
              <a:t>.  An Evidence Profile for Software Engineering Research and Practice, 2013.</a:t>
            </a:r>
          </a:p>
        </p:txBody>
      </p:sp>
      <p:grpSp>
        <p:nvGrpSpPr>
          <p:cNvPr id="9" name="Group 8">
            <a:extLst>
              <a:ext uri="{FF2B5EF4-FFF2-40B4-BE49-F238E27FC236}">
                <a16:creationId xmlns:a16="http://schemas.microsoft.com/office/drawing/2014/main" id="{38853591-27E5-5C4F-81CA-23310AEB212F}"/>
              </a:ext>
            </a:extLst>
          </p:cNvPr>
          <p:cNvGrpSpPr/>
          <p:nvPr/>
        </p:nvGrpSpPr>
        <p:grpSpPr>
          <a:xfrm>
            <a:off x="5301205" y="1932972"/>
            <a:ext cx="5451676" cy="2222340"/>
            <a:chOff x="5301205" y="1932972"/>
            <a:chExt cx="5451676" cy="2222340"/>
          </a:xfrm>
        </p:grpSpPr>
        <p:sp>
          <p:nvSpPr>
            <p:cNvPr id="7" name="Oval 6">
              <a:extLst>
                <a:ext uri="{FF2B5EF4-FFF2-40B4-BE49-F238E27FC236}">
                  <a16:creationId xmlns:a16="http://schemas.microsoft.com/office/drawing/2014/main" id="{15F1B83D-8FF0-E14A-829A-494A95D8DE2C}"/>
                </a:ext>
              </a:extLst>
            </p:cNvPr>
            <p:cNvSpPr/>
            <p:nvPr/>
          </p:nvSpPr>
          <p:spPr>
            <a:xfrm>
              <a:off x="5301205" y="1932972"/>
              <a:ext cx="3738623" cy="1496028"/>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olded Corner 7">
              <a:extLst>
                <a:ext uri="{FF2B5EF4-FFF2-40B4-BE49-F238E27FC236}">
                  <a16:creationId xmlns:a16="http://schemas.microsoft.com/office/drawing/2014/main" id="{D5DB6357-7377-204B-8820-C03EE365DE33}"/>
                </a:ext>
              </a:extLst>
            </p:cNvPr>
            <p:cNvSpPr/>
            <p:nvPr/>
          </p:nvSpPr>
          <p:spPr>
            <a:xfrm>
              <a:off x="8544086" y="3017848"/>
              <a:ext cx="2208795" cy="1137464"/>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dirty="0">
                  <a:latin typeface="Palatino" pitchFamily="2" charset="77"/>
                  <a:ea typeface="Palatino" pitchFamily="2" charset="77"/>
                </a:rPr>
                <a:t>In most cases, we are here</a:t>
              </a:r>
            </a:p>
          </p:txBody>
        </p:sp>
      </p:grpSp>
    </p:spTree>
    <p:extLst>
      <p:ext uri="{BB962C8B-B14F-4D97-AF65-F5344CB8AC3E}">
        <p14:creationId xmlns:p14="http://schemas.microsoft.com/office/powerpoint/2010/main" val="2555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9CC0F-2E76-B142-86DE-C21A57A2E0C5}"/>
              </a:ext>
            </a:extLst>
          </p:cNvPr>
          <p:cNvSpPr>
            <a:spLocks noGrp="1"/>
          </p:cNvSpPr>
          <p:nvPr>
            <p:ph type="title"/>
          </p:nvPr>
        </p:nvSpPr>
        <p:spPr/>
        <p:txBody>
          <a:bodyPr/>
          <a:lstStyle/>
          <a:p>
            <a:r>
              <a:rPr lang="en-GB" dirty="0"/>
              <a:t>Conventional Wisdom in SE</a:t>
            </a:r>
          </a:p>
        </p:txBody>
      </p:sp>
      <p:sp>
        <p:nvSpPr>
          <p:cNvPr id="3" name="Content Placeholder 2">
            <a:extLst>
              <a:ext uri="{FF2B5EF4-FFF2-40B4-BE49-F238E27FC236}">
                <a16:creationId xmlns:a16="http://schemas.microsoft.com/office/drawing/2014/main" id="{E55BFFE1-45C2-224E-8351-98C4E93B5F4C}"/>
              </a:ext>
            </a:extLst>
          </p:cNvPr>
          <p:cNvSpPr>
            <a:spLocks noGrp="1"/>
          </p:cNvSpPr>
          <p:nvPr>
            <p:ph idx="1"/>
          </p:nvPr>
        </p:nvSpPr>
        <p:spPr>
          <a:xfrm>
            <a:off x="838200" y="1825624"/>
            <a:ext cx="6210782" cy="4910841"/>
          </a:xfrm>
        </p:spPr>
        <p:txBody>
          <a:bodyPr>
            <a:normAutofit fontScale="85000" lnSpcReduction="20000"/>
          </a:bodyPr>
          <a:lstStyle/>
          <a:p>
            <a:pPr marL="0" indent="0">
              <a:lnSpc>
                <a:spcPct val="120000"/>
              </a:lnSpc>
              <a:buNone/>
            </a:pPr>
            <a:r>
              <a:rPr lang="en-GB" b="1" dirty="0"/>
              <a:t>“Leprechauns”: Folklore turned into facts</a:t>
            </a:r>
            <a:endParaRPr lang="en-GB" dirty="0"/>
          </a:p>
          <a:p>
            <a:pPr>
              <a:lnSpc>
                <a:spcPct val="120000"/>
              </a:lnSpc>
            </a:pPr>
            <a:r>
              <a:rPr lang="en-GB" dirty="0"/>
              <a:t>Emerge from times where claims by authorities were treated as “facts”</a:t>
            </a:r>
          </a:p>
          <a:p>
            <a:pPr>
              <a:lnSpc>
                <a:spcPct val="120000"/>
              </a:lnSpc>
            </a:pPr>
            <a:r>
              <a:rPr lang="en-GB" dirty="0"/>
              <a:t>Reasons manifold:</a:t>
            </a:r>
          </a:p>
          <a:p>
            <a:pPr lvl="1">
              <a:lnSpc>
                <a:spcPct val="120000"/>
              </a:lnSpc>
            </a:pPr>
            <a:r>
              <a:rPr lang="en-GB" dirty="0"/>
              <a:t>Lack of empirical awareness</a:t>
            </a:r>
          </a:p>
          <a:p>
            <a:pPr lvl="1">
              <a:lnSpc>
                <a:spcPct val="120000"/>
              </a:lnSpc>
            </a:pPr>
            <a:r>
              <a:rPr lang="en-GB" dirty="0"/>
              <a:t>Neglecting particularities </a:t>
            </a:r>
            <a:br>
              <a:rPr lang="en-GB" dirty="0"/>
            </a:br>
            <a:r>
              <a:rPr lang="en-GB" dirty="0"/>
              <a:t>of practical contexts</a:t>
            </a:r>
          </a:p>
          <a:p>
            <a:pPr lvl="1">
              <a:lnSpc>
                <a:spcPct val="120000"/>
              </a:lnSpc>
            </a:pPr>
            <a:r>
              <a:rPr lang="en-GB" dirty="0"/>
              <a:t>Neglecting relation to existing evidence</a:t>
            </a:r>
          </a:p>
          <a:p>
            <a:pPr lvl="1">
              <a:lnSpc>
                <a:spcPct val="120000"/>
              </a:lnSpc>
            </a:pPr>
            <a:r>
              <a:rPr lang="en-GB" dirty="0"/>
              <a:t>No proper citations </a:t>
            </a:r>
            <a:br>
              <a:rPr lang="en-GB" dirty="0"/>
            </a:br>
            <a:r>
              <a:rPr lang="en-GB" dirty="0"/>
              <a:t>(one side of the medal, over-conclusions, etc.)</a:t>
            </a:r>
          </a:p>
          <a:p>
            <a:pPr lvl="1">
              <a:lnSpc>
                <a:spcPct val="120000"/>
              </a:lnSpc>
            </a:pPr>
            <a:r>
              <a:rPr lang="en-GB" dirty="0"/>
              <a:t>Lack of data</a:t>
            </a:r>
          </a:p>
          <a:p>
            <a:pPr lvl="1">
              <a:lnSpc>
                <a:spcPct val="120000"/>
              </a:lnSpc>
            </a:pPr>
            <a:r>
              <a:rPr lang="en-GB" dirty="0"/>
              <a:t>…</a:t>
            </a:r>
          </a:p>
        </p:txBody>
      </p:sp>
      <p:pic>
        <p:nvPicPr>
          <p:cNvPr id="4" name="Picture 3">
            <a:extLst>
              <a:ext uri="{FF2B5EF4-FFF2-40B4-BE49-F238E27FC236}">
                <a16:creationId xmlns:a16="http://schemas.microsoft.com/office/drawing/2014/main" id="{BCD28E4A-509B-8948-80BA-9108F611278F}"/>
              </a:ext>
            </a:extLst>
          </p:cNvPr>
          <p:cNvPicPr>
            <a:picLocks noChangeAspect="1"/>
          </p:cNvPicPr>
          <p:nvPr/>
        </p:nvPicPr>
        <p:blipFill>
          <a:blip r:embed="rId2"/>
          <a:stretch>
            <a:fillRect/>
          </a:stretch>
        </p:blipFill>
        <p:spPr>
          <a:xfrm>
            <a:off x="8252750" y="1410604"/>
            <a:ext cx="3750196" cy="5234649"/>
          </a:xfrm>
          <a:prstGeom prst="rect">
            <a:avLst/>
          </a:prstGeom>
        </p:spPr>
      </p:pic>
    </p:spTree>
    <p:extLst>
      <p:ext uri="{BB962C8B-B14F-4D97-AF65-F5344CB8AC3E}">
        <p14:creationId xmlns:p14="http://schemas.microsoft.com/office/powerpoint/2010/main" val="27076429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C0F7A-83E0-C043-B210-F7789C2D1BEC}"/>
              </a:ext>
            </a:extLst>
          </p:cNvPr>
          <p:cNvSpPr>
            <a:spLocks noGrp="1"/>
          </p:cNvSpPr>
          <p:nvPr>
            <p:ph type="title"/>
          </p:nvPr>
        </p:nvSpPr>
        <p:spPr/>
        <p:txBody>
          <a:bodyPr/>
          <a:lstStyle/>
          <a:p>
            <a:r>
              <a:rPr lang="en-GB" dirty="0"/>
              <a:t>Exemplary “leprechaun”: </a:t>
            </a:r>
            <a:br>
              <a:rPr lang="en-GB" dirty="0"/>
            </a:br>
            <a:r>
              <a:rPr lang="en-GB" i="1" dirty="0"/>
              <a:t>Go To statements considered harmful</a:t>
            </a:r>
          </a:p>
        </p:txBody>
      </p:sp>
      <p:cxnSp>
        <p:nvCxnSpPr>
          <p:cNvPr id="7" name="Straight Connector 6">
            <a:extLst>
              <a:ext uri="{FF2B5EF4-FFF2-40B4-BE49-F238E27FC236}">
                <a16:creationId xmlns:a16="http://schemas.microsoft.com/office/drawing/2014/main" id="{72E25C32-F622-DE44-9E9A-1A76A25BAD62}"/>
              </a:ext>
            </a:extLst>
          </p:cNvPr>
          <p:cNvCxnSpPr/>
          <p:nvPr/>
        </p:nvCxnSpPr>
        <p:spPr>
          <a:xfrm>
            <a:off x="207331" y="6164553"/>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4B01A83E-BB47-574B-A894-1186E28A3FD7}"/>
              </a:ext>
            </a:extLst>
          </p:cNvPr>
          <p:cNvSpPr/>
          <p:nvPr/>
        </p:nvSpPr>
        <p:spPr>
          <a:xfrm>
            <a:off x="207331" y="6175292"/>
            <a:ext cx="5665333" cy="246221"/>
          </a:xfrm>
          <a:prstGeom prst="rect">
            <a:avLst/>
          </a:prstGeom>
          <a:noFill/>
        </p:spPr>
        <p:txBody>
          <a:bodyPr wrap="none" rtlCol="0">
            <a:spAutoFit/>
          </a:bodyPr>
          <a:lstStyle/>
          <a:p>
            <a:r>
              <a:rPr lang="en-GB" sz="1000" dirty="0">
                <a:solidFill>
                  <a:schemeClr val="bg1">
                    <a:lumMod val="50000"/>
                  </a:schemeClr>
                </a:solidFill>
                <a:latin typeface="Palatino" pitchFamily="2" charset="77"/>
                <a:ea typeface="Palatino" pitchFamily="2" charset="77"/>
              </a:rPr>
              <a:t>[1] </a:t>
            </a:r>
            <a:r>
              <a:rPr lang="en-GB" sz="1000" dirty="0" err="1">
                <a:solidFill>
                  <a:schemeClr val="bg1">
                    <a:lumMod val="50000"/>
                  </a:schemeClr>
                </a:solidFill>
                <a:latin typeface="Palatino" pitchFamily="2" charset="77"/>
                <a:ea typeface="Palatino" pitchFamily="2" charset="77"/>
              </a:rPr>
              <a:t>Edsger</a:t>
            </a:r>
            <a:r>
              <a:rPr lang="en-GB" sz="1000" dirty="0">
                <a:solidFill>
                  <a:schemeClr val="bg1">
                    <a:lumMod val="50000"/>
                  </a:schemeClr>
                </a:solidFill>
                <a:latin typeface="Palatino" pitchFamily="2" charset="77"/>
                <a:ea typeface="Palatino" pitchFamily="2" charset="77"/>
              </a:rPr>
              <a:t> Dijkstra . Go To Statement Considered Harmful. Communications of the ACM, 1968.  </a:t>
            </a:r>
          </a:p>
        </p:txBody>
      </p:sp>
      <p:sp>
        <p:nvSpPr>
          <p:cNvPr id="14" name="Rectangle 13">
            <a:extLst>
              <a:ext uri="{FF2B5EF4-FFF2-40B4-BE49-F238E27FC236}">
                <a16:creationId xmlns:a16="http://schemas.microsoft.com/office/drawing/2014/main" id="{66DE9A5D-AC07-3F43-AE18-BDB112EAC70E}"/>
              </a:ext>
            </a:extLst>
          </p:cNvPr>
          <p:cNvSpPr/>
          <p:nvPr/>
        </p:nvSpPr>
        <p:spPr>
          <a:xfrm>
            <a:off x="814417" y="5315831"/>
            <a:ext cx="10192473" cy="400110"/>
          </a:xfrm>
          <a:prstGeom prst="rect">
            <a:avLst/>
          </a:prstGeom>
        </p:spPr>
        <p:txBody>
          <a:bodyPr wrap="square">
            <a:spAutoFit/>
          </a:bodyPr>
          <a:lstStyle/>
          <a:p>
            <a:pPr marL="342900" indent="-342900">
              <a:buFont typeface="Arial" panose="020B0604020202020204" pitchFamily="34" charset="0"/>
              <a:buChar char="•"/>
            </a:pPr>
            <a:r>
              <a:rPr lang="en-GB" sz="2000" dirty="0">
                <a:latin typeface="Palatino" pitchFamily="2" charset="77"/>
                <a:ea typeface="Palatino" pitchFamily="2" charset="77"/>
              </a:rPr>
              <a:t>Public exchange based on reasoning by argument (rationalist arguments)...</a:t>
            </a:r>
          </a:p>
        </p:txBody>
      </p:sp>
      <p:sp>
        <p:nvSpPr>
          <p:cNvPr id="19" name="Rectangle 18">
            <a:extLst>
              <a:ext uri="{FF2B5EF4-FFF2-40B4-BE49-F238E27FC236}">
                <a16:creationId xmlns:a16="http://schemas.microsoft.com/office/drawing/2014/main" id="{50DB281D-B9CD-CE40-ADDB-5DC27434D3D7}"/>
              </a:ext>
            </a:extLst>
          </p:cNvPr>
          <p:cNvSpPr/>
          <p:nvPr/>
        </p:nvSpPr>
        <p:spPr>
          <a:xfrm>
            <a:off x="207331" y="6657024"/>
            <a:ext cx="5314275" cy="246221"/>
          </a:xfrm>
          <a:prstGeom prst="rect">
            <a:avLst/>
          </a:prstGeom>
          <a:noFill/>
        </p:spPr>
        <p:txBody>
          <a:bodyPr wrap="none" rtlCol="0">
            <a:spAutoFit/>
          </a:bodyPr>
          <a:lstStyle/>
          <a:p>
            <a:r>
              <a:rPr lang="en-GB" sz="1000" dirty="0">
                <a:solidFill>
                  <a:schemeClr val="bg1">
                    <a:lumMod val="50000"/>
                  </a:schemeClr>
                </a:solidFill>
                <a:latin typeface="Palatino" pitchFamily="2" charset="77"/>
                <a:ea typeface="Palatino" pitchFamily="2" charset="77"/>
              </a:rPr>
              <a:t>[4] </a:t>
            </a:r>
            <a:r>
              <a:rPr lang="en-GB" sz="1000" dirty="0" err="1">
                <a:solidFill>
                  <a:schemeClr val="bg1">
                    <a:lumMod val="50000"/>
                  </a:schemeClr>
                </a:solidFill>
                <a:latin typeface="Palatino" pitchFamily="2" charset="77"/>
                <a:ea typeface="Palatino" pitchFamily="2" charset="77"/>
              </a:rPr>
              <a:t>Nagappan</a:t>
            </a:r>
            <a:r>
              <a:rPr lang="en-GB" sz="1000" dirty="0">
                <a:solidFill>
                  <a:schemeClr val="bg1">
                    <a:lumMod val="50000"/>
                  </a:schemeClr>
                </a:solidFill>
                <a:latin typeface="Palatino" pitchFamily="2" charset="77"/>
                <a:ea typeface="Palatino" pitchFamily="2" charset="77"/>
              </a:rPr>
              <a:t> et al. An empirical study of </a:t>
            </a:r>
            <a:r>
              <a:rPr lang="en-GB" sz="1000" dirty="0" err="1">
                <a:solidFill>
                  <a:schemeClr val="bg1">
                    <a:lumMod val="50000"/>
                  </a:schemeClr>
                </a:solidFill>
                <a:latin typeface="Palatino" pitchFamily="2" charset="77"/>
                <a:ea typeface="Palatino" pitchFamily="2" charset="77"/>
              </a:rPr>
              <a:t>goto</a:t>
            </a:r>
            <a:r>
              <a:rPr lang="en-GB" sz="1000" dirty="0">
                <a:solidFill>
                  <a:schemeClr val="bg1">
                    <a:lumMod val="50000"/>
                  </a:schemeClr>
                </a:solidFill>
                <a:latin typeface="Palatino" pitchFamily="2" charset="77"/>
                <a:ea typeface="Palatino" pitchFamily="2" charset="77"/>
              </a:rPr>
              <a:t> in C code from GitHub repositories, 2015.  </a:t>
            </a:r>
          </a:p>
        </p:txBody>
      </p:sp>
      <p:sp>
        <p:nvSpPr>
          <p:cNvPr id="22" name="Rectangle 21">
            <a:extLst>
              <a:ext uri="{FF2B5EF4-FFF2-40B4-BE49-F238E27FC236}">
                <a16:creationId xmlns:a16="http://schemas.microsoft.com/office/drawing/2014/main" id="{65593513-38BC-C24E-8C67-C74311E38B6C}"/>
              </a:ext>
            </a:extLst>
          </p:cNvPr>
          <p:cNvSpPr/>
          <p:nvPr/>
        </p:nvSpPr>
        <p:spPr>
          <a:xfrm>
            <a:off x="207331" y="6332290"/>
            <a:ext cx="6160661" cy="246221"/>
          </a:xfrm>
          <a:prstGeom prst="rect">
            <a:avLst/>
          </a:prstGeom>
          <a:noFill/>
        </p:spPr>
        <p:txBody>
          <a:bodyPr wrap="none" rtlCol="0">
            <a:spAutoFit/>
          </a:bodyPr>
          <a:lstStyle/>
          <a:p>
            <a:r>
              <a:rPr lang="en-GB" sz="1000" dirty="0">
                <a:solidFill>
                  <a:schemeClr val="bg1">
                    <a:lumMod val="50000"/>
                  </a:schemeClr>
                </a:solidFill>
                <a:latin typeface="Palatino" pitchFamily="2" charset="77"/>
                <a:ea typeface="Palatino" pitchFamily="2" charset="77"/>
              </a:rPr>
              <a:t>[2] Frank Rubin. ”GOTO Considered Harmful" Considered Harmful. Communications of the ACM, 1969.</a:t>
            </a:r>
          </a:p>
        </p:txBody>
      </p:sp>
      <p:sp>
        <p:nvSpPr>
          <p:cNvPr id="23" name="Rectangle 22">
            <a:extLst>
              <a:ext uri="{FF2B5EF4-FFF2-40B4-BE49-F238E27FC236}">
                <a16:creationId xmlns:a16="http://schemas.microsoft.com/office/drawing/2014/main" id="{F7755470-85F7-C448-A4AF-5EAE9B1663BB}"/>
              </a:ext>
            </a:extLst>
          </p:cNvPr>
          <p:cNvSpPr/>
          <p:nvPr/>
        </p:nvSpPr>
        <p:spPr>
          <a:xfrm>
            <a:off x="207331" y="6489288"/>
            <a:ext cx="7992894" cy="246221"/>
          </a:xfrm>
          <a:prstGeom prst="rect">
            <a:avLst/>
          </a:prstGeom>
          <a:noFill/>
        </p:spPr>
        <p:txBody>
          <a:bodyPr wrap="none" rtlCol="0">
            <a:spAutoFit/>
          </a:bodyPr>
          <a:lstStyle/>
          <a:p>
            <a:r>
              <a:rPr lang="en-GB" sz="1000" dirty="0">
                <a:solidFill>
                  <a:schemeClr val="bg1">
                    <a:lumMod val="50000"/>
                  </a:schemeClr>
                </a:solidFill>
                <a:latin typeface="Palatino" pitchFamily="2" charset="77"/>
                <a:ea typeface="Palatino" pitchFamily="2" charset="77"/>
              </a:rPr>
              <a:t>[3] Donald Moore et al. " 'GOTO Considered Harmful' Considered Harmful" Considered Harmful?" Communications of the ACM, 1987.</a:t>
            </a:r>
          </a:p>
        </p:txBody>
      </p:sp>
      <p:grpSp>
        <p:nvGrpSpPr>
          <p:cNvPr id="29" name="Group 28">
            <a:extLst>
              <a:ext uri="{FF2B5EF4-FFF2-40B4-BE49-F238E27FC236}">
                <a16:creationId xmlns:a16="http://schemas.microsoft.com/office/drawing/2014/main" id="{494BF71E-AEA1-3843-B3F5-35F381A40236}"/>
              </a:ext>
            </a:extLst>
          </p:cNvPr>
          <p:cNvGrpSpPr/>
          <p:nvPr/>
        </p:nvGrpSpPr>
        <p:grpSpPr>
          <a:xfrm>
            <a:off x="650640" y="1769201"/>
            <a:ext cx="4244045" cy="2924712"/>
            <a:chOff x="976133" y="1673758"/>
            <a:chExt cx="4244045" cy="2924712"/>
          </a:xfrm>
        </p:grpSpPr>
        <p:pic>
          <p:nvPicPr>
            <p:cNvPr id="5" name="Picture 4">
              <a:extLst>
                <a:ext uri="{FF2B5EF4-FFF2-40B4-BE49-F238E27FC236}">
                  <a16:creationId xmlns:a16="http://schemas.microsoft.com/office/drawing/2014/main" id="{DC3C0EE0-34E0-5F4D-8153-22473879EE1A}"/>
                </a:ext>
              </a:extLst>
            </p:cNvPr>
            <p:cNvPicPr>
              <a:picLocks noChangeAspect="1"/>
            </p:cNvPicPr>
            <p:nvPr/>
          </p:nvPicPr>
          <p:blipFill>
            <a:blip r:embed="rId2"/>
            <a:stretch>
              <a:fillRect/>
            </a:stretch>
          </p:blipFill>
          <p:spPr>
            <a:xfrm>
              <a:off x="976133" y="1980931"/>
              <a:ext cx="4244045" cy="2617539"/>
            </a:xfrm>
            <a:prstGeom prst="rect">
              <a:avLst/>
            </a:prstGeom>
            <a:effectLst>
              <a:outerShdw blurRad="127000" dist="101600" dir="2700000" algn="tl" rotWithShape="0">
                <a:prstClr val="black">
                  <a:alpha val="40000"/>
                </a:prstClr>
              </a:outerShdw>
            </a:effectLst>
          </p:spPr>
        </p:pic>
        <p:sp>
          <p:nvSpPr>
            <p:cNvPr id="24" name="TextBox 23">
              <a:extLst>
                <a:ext uri="{FF2B5EF4-FFF2-40B4-BE49-F238E27FC236}">
                  <a16:creationId xmlns:a16="http://schemas.microsoft.com/office/drawing/2014/main" id="{6AD52C78-F217-D348-90CF-F6864D26493C}"/>
                </a:ext>
              </a:extLst>
            </p:cNvPr>
            <p:cNvSpPr txBox="1"/>
            <p:nvPr/>
          </p:nvSpPr>
          <p:spPr>
            <a:xfrm>
              <a:off x="2634918" y="1673758"/>
              <a:ext cx="652743" cy="369332"/>
            </a:xfrm>
            <a:prstGeom prst="rect">
              <a:avLst/>
            </a:prstGeom>
            <a:noFill/>
          </p:spPr>
          <p:txBody>
            <a:bodyPr wrap="none" rtlCol="0">
              <a:spAutoFit/>
            </a:bodyPr>
            <a:lstStyle/>
            <a:p>
              <a:r>
                <a:rPr lang="en-GB" dirty="0">
                  <a:latin typeface="Palatino" pitchFamily="2" charset="77"/>
                  <a:ea typeface="Palatino" pitchFamily="2" charset="77"/>
                </a:rPr>
                <a:t>1968</a:t>
              </a:r>
            </a:p>
          </p:txBody>
        </p:sp>
      </p:grpSp>
      <p:grpSp>
        <p:nvGrpSpPr>
          <p:cNvPr id="27" name="Group 26">
            <a:extLst>
              <a:ext uri="{FF2B5EF4-FFF2-40B4-BE49-F238E27FC236}">
                <a16:creationId xmlns:a16="http://schemas.microsoft.com/office/drawing/2014/main" id="{B8D7E19D-814A-E94F-90B6-56F4D0146D18}"/>
              </a:ext>
            </a:extLst>
          </p:cNvPr>
          <p:cNvGrpSpPr/>
          <p:nvPr/>
        </p:nvGrpSpPr>
        <p:grpSpPr>
          <a:xfrm>
            <a:off x="5391740" y="1679573"/>
            <a:ext cx="1952504" cy="3528880"/>
            <a:chOff x="5517987" y="1572350"/>
            <a:chExt cx="1952504" cy="3528880"/>
          </a:xfrm>
        </p:grpSpPr>
        <p:pic>
          <p:nvPicPr>
            <p:cNvPr id="17" name="Picture 16">
              <a:extLst>
                <a:ext uri="{FF2B5EF4-FFF2-40B4-BE49-F238E27FC236}">
                  <a16:creationId xmlns:a16="http://schemas.microsoft.com/office/drawing/2014/main" id="{69E9F1F9-FA5A-7B47-A2AD-28F339F927E8}"/>
                </a:ext>
              </a:extLst>
            </p:cNvPr>
            <p:cNvPicPr>
              <a:picLocks noChangeAspect="1"/>
            </p:cNvPicPr>
            <p:nvPr/>
          </p:nvPicPr>
          <p:blipFill>
            <a:blip r:embed="rId3"/>
            <a:stretch>
              <a:fillRect/>
            </a:stretch>
          </p:blipFill>
          <p:spPr>
            <a:xfrm>
              <a:off x="5517987" y="1980931"/>
              <a:ext cx="1952504" cy="3120299"/>
            </a:xfrm>
            <a:prstGeom prst="rect">
              <a:avLst/>
            </a:prstGeom>
            <a:effectLst>
              <a:outerShdw blurRad="127000" dist="101600" dir="2700000" algn="tl" rotWithShape="0">
                <a:prstClr val="black">
                  <a:alpha val="40000"/>
                </a:prstClr>
              </a:outerShdw>
            </a:effectLst>
          </p:spPr>
        </p:pic>
        <p:sp>
          <p:nvSpPr>
            <p:cNvPr id="25" name="TextBox 24">
              <a:extLst>
                <a:ext uri="{FF2B5EF4-FFF2-40B4-BE49-F238E27FC236}">
                  <a16:creationId xmlns:a16="http://schemas.microsoft.com/office/drawing/2014/main" id="{91D5F10D-5F7C-F840-A86C-2CBD4B721DD3}"/>
                </a:ext>
              </a:extLst>
            </p:cNvPr>
            <p:cNvSpPr txBox="1"/>
            <p:nvPr/>
          </p:nvSpPr>
          <p:spPr>
            <a:xfrm>
              <a:off x="6004335" y="1572350"/>
              <a:ext cx="646331" cy="369332"/>
            </a:xfrm>
            <a:prstGeom prst="rect">
              <a:avLst/>
            </a:prstGeom>
            <a:noFill/>
          </p:spPr>
          <p:txBody>
            <a:bodyPr wrap="none" rtlCol="0">
              <a:spAutoFit/>
            </a:bodyPr>
            <a:lstStyle/>
            <a:p>
              <a:r>
                <a:rPr lang="en-GB" dirty="0">
                  <a:latin typeface="Palatino" pitchFamily="2" charset="77"/>
                  <a:ea typeface="Palatino" pitchFamily="2" charset="77"/>
                </a:rPr>
                <a:t>1969</a:t>
              </a:r>
            </a:p>
          </p:txBody>
        </p:sp>
      </p:grpSp>
      <p:grpSp>
        <p:nvGrpSpPr>
          <p:cNvPr id="28" name="Group 27">
            <a:extLst>
              <a:ext uri="{FF2B5EF4-FFF2-40B4-BE49-F238E27FC236}">
                <a16:creationId xmlns:a16="http://schemas.microsoft.com/office/drawing/2014/main" id="{AAE1767E-192C-B249-B710-3992C441B8FC}"/>
              </a:ext>
            </a:extLst>
          </p:cNvPr>
          <p:cNvGrpSpPr/>
          <p:nvPr/>
        </p:nvGrpSpPr>
        <p:grpSpPr>
          <a:xfrm>
            <a:off x="7883280" y="1679573"/>
            <a:ext cx="2108829" cy="3491106"/>
            <a:chOff x="7747956" y="1585389"/>
            <a:chExt cx="2108829" cy="3491106"/>
          </a:xfrm>
        </p:grpSpPr>
        <p:pic>
          <p:nvPicPr>
            <p:cNvPr id="21" name="Picture 20">
              <a:extLst>
                <a:ext uri="{FF2B5EF4-FFF2-40B4-BE49-F238E27FC236}">
                  <a16:creationId xmlns:a16="http://schemas.microsoft.com/office/drawing/2014/main" id="{05EA6AA5-F55E-934B-B719-5AB4548D15C9}"/>
                </a:ext>
              </a:extLst>
            </p:cNvPr>
            <p:cNvPicPr>
              <a:picLocks noChangeAspect="1"/>
            </p:cNvPicPr>
            <p:nvPr/>
          </p:nvPicPr>
          <p:blipFill>
            <a:blip r:embed="rId4"/>
            <a:stretch>
              <a:fillRect/>
            </a:stretch>
          </p:blipFill>
          <p:spPr>
            <a:xfrm>
              <a:off x="7747956" y="2003219"/>
              <a:ext cx="2108829" cy="3073276"/>
            </a:xfrm>
            <a:prstGeom prst="rect">
              <a:avLst/>
            </a:prstGeom>
            <a:effectLst>
              <a:outerShdw blurRad="127000" dist="101600" dir="2700000" algn="tl" rotWithShape="0">
                <a:prstClr val="black">
                  <a:alpha val="40000"/>
                </a:prstClr>
              </a:outerShdw>
            </a:effectLst>
          </p:spPr>
        </p:pic>
        <p:sp>
          <p:nvSpPr>
            <p:cNvPr id="26" name="TextBox 25">
              <a:extLst>
                <a:ext uri="{FF2B5EF4-FFF2-40B4-BE49-F238E27FC236}">
                  <a16:creationId xmlns:a16="http://schemas.microsoft.com/office/drawing/2014/main" id="{B18E8543-5D77-FA4F-8963-18BF33D60CC2}"/>
                </a:ext>
              </a:extLst>
            </p:cNvPr>
            <p:cNvSpPr txBox="1"/>
            <p:nvPr/>
          </p:nvSpPr>
          <p:spPr>
            <a:xfrm>
              <a:off x="8355901" y="1585389"/>
              <a:ext cx="646331" cy="369332"/>
            </a:xfrm>
            <a:prstGeom prst="rect">
              <a:avLst/>
            </a:prstGeom>
            <a:noFill/>
          </p:spPr>
          <p:txBody>
            <a:bodyPr wrap="none" rtlCol="0">
              <a:spAutoFit/>
            </a:bodyPr>
            <a:lstStyle/>
            <a:p>
              <a:r>
                <a:rPr lang="en-GB" dirty="0">
                  <a:latin typeface="Palatino" pitchFamily="2" charset="77"/>
                  <a:ea typeface="Palatino" pitchFamily="2" charset="77"/>
                </a:rPr>
                <a:t>1987</a:t>
              </a:r>
            </a:p>
          </p:txBody>
        </p:sp>
      </p:grpSp>
      <p:grpSp>
        <p:nvGrpSpPr>
          <p:cNvPr id="34" name="Group 33">
            <a:extLst>
              <a:ext uri="{FF2B5EF4-FFF2-40B4-BE49-F238E27FC236}">
                <a16:creationId xmlns:a16="http://schemas.microsoft.com/office/drawing/2014/main" id="{D5A79C78-592D-BA47-91BF-BC1B850E5D20}"/>
              </a:ext>
            </a:extLst>
          </p:cNvPr>
          <p:cNvGrpSpPr/>
          <p:nvPr/>
        </p:nvGrpSpPr>
        <p:grpSpPr>
          <a:xfrm>
            <a:off x="1824015" y="1747268"/>
            <a:ext cx="3966272" cy="3344257"/>
            <a:chOff x="8542229" y="2174147"/>
            <a:chExt cx="3966272" cy="3344257"/>
          </a:xfrm>
        </p:grpSpPr>
        <p:pic>
          <p:nvPicPr>
            <p:cNvPr id="31" name="Picture 30">
              <a:extLst>
                <a:ext uri="{FF2B5EF4-FFF2-40B4-BE49-F238E27FC236}">
                  <a16:creationId xmlns:a16="http://schemas.microsoft.com/office/drawing/2014/main" id="{D791347C-DDD8-B74D-AF11-26E13C07BEB4}"/>
                </a:ext>
              </a:extLst>
            </p:cNvPr>
            <p:cNvPicPr>
              <a:picLocks noChangeAspect="1"/>
            </p:cNvPicPr>
            <p:nvPr/>
          </p:nvPicPr>
          <p:blipFill>
            <a:blip r:embed="rId5"/>
            <a:stretch>
              <a:fillRect/>
            </a:stretch>
          </p:blipFill>
          <p:spPr>
            <a:xfrm>
              <a:off x="8542229" y="2392700"/>
              <a:ext cx="3966272" cy="3125704"/>
            </a:xfrm>
            <a:prstGeom prst="rect">
              <a:avLst/>
            </a:prstGeom>
            <a:effectLst>
              <a:outerShdw blurRad="127000" dist="101600" dir="2700000" algn="tl" rotWithShape="0">
                <a:prstClr val="black">
                  <a:alpha val="40000"/>
                </a:prstClr>
              </a:outerShdw>
            </a:effectLst>
          </p:spPr>
        </p:pic>
        <p:sp>
          <p:nvSpPr>
            <p:cNvPr id="32" name="TextBox 31">
              <a:extLst>
                <a:ext uri="{FF2B5EF4-FFF2-40B4-BE49-F238E27FC236}">
                  <a16:creationId xmlns:a16="http://schemas.microsoft.com/office/drawing/2014/main" id="{E60172FF-51BA-E74A-8F22-6AC9BB7DFDE8}"/>
                </a:ext>
              </a:extLst>
            </p:cNvPr>
            <p:cNvSpPr txBox="1"/>
            <p:nvPr/>
          </p:nvSpPr>
          <p:spPr>
            <a:xfrm>
              <a:off x="10148149" y="2174147"/>
              <a:ext cx="646331" cy="369332"/>
            </a:xfrm>
            <a:prstGeom prst="rect">
              <a:avLst/>
            </a:prstGeom>
            <a:noFill/>
          </p:spPr>
          <p:txBody>
            <a:bodyPr wrap="none" rtlCol="0">
              <a:spAutoFit/>
            </a:bodyPr>
            <a:lstStyle/>
            <a:p>
              <a:r>
                <a:rPr lang="en-GB" dirty="0">
                  <a:latin typeface="Palatino" pitchFamily="2" charset="77"/>
                  <a:ea typeface="Palatino" pitchFamily="2" charset="77"/>
                </a:rPr>
                <a:t>2015</a:t>
              </a:r>
            </a:p>
          </p:txBody>
        </p:sp>
      </p:grpSp>
      <p:sp>
        <p:nvSpPr>
          <p:cNvPr id="35" name="Rectangle 34">
            <a:extLst>
              <a:ext uri="{FF2B5EF4-FFF2-40B4-BE49-F238E27FC236}">
                <a16:creationId xmlns:a16="http://schemas.microsoft.com/office/drawing/2014/main" id="{A1D79687-2FA4-FD4E-B772-AD1FAEBE243A}"/>
              </a:ext>
            </a:extLst>
          </p:cNvPr>
          <p:cNvSpPr/>
          <p:nvPr/>
        </p:nvSpPr>
        <p:spPr>
          <a:xfrm>
            <a:off x="814417" y="5617611"/>
            <a:ext cx="6331029" cy="400110"/>
          </a:xfrm>
          <a:prstGeom prst="rect">
            <a:avLst/>
          </a:prstGeom>
        </p:spPr>
        <p:txBody>
          <a:bodyPr wrap="none">
            <a:spAutoFit/>
          </a:bodyPr>
          <a:lstStyle/>
          <a:p>
            <a:pPr marL="342900" indent="-342900">
              <a:buFont typeface="Arial" panose="020B0604020202020204" pitchFamily="34" charset="0"/>
              <a:buChar char="•"/>
            </a:pPr>
            <a:r>
              <a:rPr lang="en-GB" sz="2000" dirty="0">
                <a:latin typeface="Palatino" pitchFamily="2" charset="77"/>
                <a:ea typeface="Palatino" pitchFamily="2" charset="77"/>
              </a:rPr>
              <a:t>… finally challenged by one single empirical study.</a:t>
            </a:r>
          </a:p>
        </p:txBody>
      </p:sp>
      <p:sp>
        <p:nvSpPr>
          <p:cNvPr id="30" name="Rectangle 29">
            <a:extLst>
              <a:ext uri="{FF2B5EF4-FFF2-40B4-BE49-F238E27FC236}">
                <a16:creationId xmlns:a16="http://schemas.microsoft.com/office/drawing/2014/main" id="{1D17AB08-04E7-3B46-9D5B-79212FD571B4}"/>
              </a:ext>
            </a:extLst>
          </p:cNvPr>
          <p:cNvSpPr/>
          <p:nvPr/>
        </p:nvSpPr>
        <p:spPr>
          <a:xfrm>
            <a:off x="5992937" y="3204215"/>
            <a:ext cx="4349386" cy="1938992"/>
          </a:xfrm>
          <a:prstGeom prst="rect">
            <a:avLst/>
          </a:prstGeom>
        </p:spPr>
        <p:txBody>
          <a:bodyPr wrap="square">
            <a:spAutoFit/>
          </a:bodyPr>
          <a:lstStyle/>
          <a:p>
            <a:r>
              <a:rPr lang="en-GB" sz="2400" i="1" dirty="0">
                <a:latin typeface="Palatino" pitchFamily="2" charset="77"/>
                <a:ea typeface="Palatino" pitchFamily="2" charset="77"/>
              </a:rPr>
              <a:t>“We conclude that developers limit themselves to using </a:t>
            </a:r>
            <a:r>
              <a:rPr lang="en-GB" sz="2400" i="1" dirty="0" err="1">
                <a:latin typeface="Palatino" pitchFamily="2" charset="77"/>
                <a:ea typeface="Palatino" pitchFamily="2" charset="77"/>
              </a:rPr>
              <a:t>goto</a:t>
            </a:r>
            <a:r>
              <a:rPr lang="en-GB" sz="2400" i="1" dirty="0">
                <a:latin typeface="Palatino" pitchFamily="2" charset="77"/>
                <a:ea typeface="Palatino" pitchFamily="2" charset="77"/>
              </a:rPr>
              <a:t> appropriately, [not] like Dijkstra feared, [thus] </a:t>
            </a:r>
            <a:r>
              <a:rPr lang="en-GB" sz="2400" i="1" dirty="0" err="1">
                <a:latin typeface="Palatino" pitchFamily="2" charset="77"/>
                <a:ea typeface="Palatino" pitchFamily="2" charset="77"/>
              </a:rPr>
              <a:t>goto</a:t>
            </a:r>
            <a:r>
              <a:rPr lang="en-GB" sz="2400" i="1" dirty="0">
                <a:latin typeface="Palatino" pitchFamily="2" charset="77"/>
                <a:ea typeface="Palatino" pitchFamily="2" charset="77"/>
              </a:rPr>
              <a:t> does not appear to be harmful in practice.” </a:t>
            </a:r>
          </a:p>
        </p:txBody>
      </p:sp>
    </p:spTree>
    <p:extLst>
      <p:ext uri="{BB962C8B-B14F-4D97-AF65-F5344CB8AC3E}">
        <p14:creationId xmlns:p14="http://schemas.microsoft.com/office/powerpoint/2010/main" val="27142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250" fill="hold"/>
                                        <p:tgtEl>
                                          <p:spTgt spid="28"/>
                                        </p:tgtEl>
                                        <p:attrNameLst>
                                          <p:attrName>ppt_x</p:attrName>
                                        </p:attrNameLst>
                                      </p:cBhvr>
                                      <p:tavLst>
                                        <p:tav tm="0">
                                          <p:val>
                                            <p:strVal val="1+#ppt_w/2"/>
                                          </p:val>
                                        </p:tav>
                                        <p:tav tm="100000">
                                          <p:val>
                                            <p:strVal val="#ppt_x"/>
                                          </p:val>
                                        </p:tav>
                                      </p:tavLst>
                                    </p:anim>
                                    <p:anim calcmode="lin" valueType="num">
                                      <p:cBhvr additive="base">
                                        <p:cTn id="16" dur="250" fill="hold"/>
                                        <p:tgtEl>
                                          <p:spTgt spid="28"/>
                                        </p:tgtEl>
                                        <p:attrNameLst>
                                          <p:attrName>ppt_y</p:attrName>
                                        </p:attrNameLst>
                                      </p:cBhvr>
                                      <p:tavLst>
                                        <p:tav tm="0">
                                          <p:val>
                                            <p:strVal val="#ppt_y"/>
                                          </p:val>
                                        </p:tav>
                                        <p:tav tm="100000">
                                          <p:val>
                                            <p:strVal val="#ppt_y"/>
                                          </p:val>
                                        </p:tav>
                                      </p:tavLst>
                                    </p:anim>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8" fill="hold" nodeType="clickEffect">
                                  <p:stCondLst>
                                    <p:cond delay="0"/>
                                  </p:stCondLst>
                                  <p:childTnLst>
                                    <p:anim calcmode="lin" valueType="num">
                                      <p:cBhvr additive="base">
                                        <p:cTn id="22" dur="250"/>
                                        <p:tgtEl>
                                          <p:spTgt spid="29"/>
                                        </p:tgtEl>
                                        <p:attrNameLst>
                                          <p:attrName>ppt_x</p:attrName>
                                        </p:attrNameLst>
                                      </p:cBhvr>
                                      <p:tavLst>
                                        <p:tav tm="0">
                                          <p:val>
                                            <p:strVal val="ppt_x"/>
                                          </p:val>
                                        </p:tav>
                                        <p:tav tm="100000">
                                          <p:val>
                                            <p:strVal val="0-ppt_w/2"/>
                                          </p:val>
                                        </p:tav>
                                      </p:tavLst>
                                    </p:anim>
                                    <p:anim calcmode="lin" valueType="num">
                                      <p:cBhvr additive="base">
                                        <p:cTn id="23" dur="250"/>
                                        <p:tgtEl>
                                          <p:spTgt spid="29"/>
                                        </p:tgtEl>
                                        <p:attrNameLst>
                                          <p:attrName>ppt_y</p:attrName>
                                        </p:attrNameLst>
                                      </p:cBhvr>
                                      <p:tavLst>
                                        <p:tav tm="0">
                                          <p:val>
                                            <p:strVal val="ppt_y"/>
                                          </p:val>
                                        </p:tav>
                                        <p:tav tm="100000">
                                          <p:val>
                                            <p:strVal val="ppt_y"/>
                                          </p:val>
                                        </p:tav>
                                      </p:tavLst>
                                    </p:anim>
                                    <p:set>
                                      <p:cBhvr>
                                        <p:cTn id="24" dur="1" fill="hold">
                                          <p:stCondLst>
                                            <p:cond delay="249"/>
                                          </p:stCondLst>
                                        </p:cTn>
                                        <p:tgtEl>
                                          <p:spTgt spid="29"/>
                                        </p:tgtEl>
                                        <p:attrNameLst>
                                          <p:attrName>style.visibility</p:attrName>
                                        </p:attrNameLst>
                                      </p:cBhvr>
                                      <p:to>
                                        <p:strVal val="hidden"/>
                                      </p:to>
                                    </p:set>
                                  </p:childTnLst>
                                </p:cTn>
                              </p:par>
                              <p:par>
                                <p:cTn id="25" presetID="2" presetClass="exit" presetSubtype="8" fill="hold" nodeType="withEffect">
                                  <p:stCondLst>
                                    <p:cond delay="0"/>
                                  </p:stCondLst>
                                  <p:childTnLst>
                                    <p:anim calcmode="lin" valueType="num">
                                      <p:cBhvr additive="base">
                                        <p:cTn id="26" dur="250"/>
                                        <p:tgtEl>
                                          <p:spTgt spid="27"/>
                                        </p:tgtEl>
                                        <p:attrNameLst>
                                          <p:attrName>ppt_x</p:attrName>
                                        </p:attrNameLst>
                                      </p:cBhvr>
                                      <p:tavLst>
                                        <p:tav tm="0">
                                          <p:val>
                                            <p:strVal val="ppt_x"/>
                                          </p:val>
                                        </p:tav>
                                        <p:tav tm="100000">
                                          <p:val>
                                            <p:strVal val="0-ppt_w/2"/>
                                          </p:val>
                                        </p:tav>
                                      </p:tavLst>
                                    </p:anim>
                                    <p:anim calcmode="lin" valueType="num">
                                      <p:cBhvr additive="base">
                                        <p:cTn id="27" dur="250"/>
                                        <p:tgtEl>
                                          <p:spTgt spid="27"/>
                                        </p:tgtEl>
                                        <p:attrNameLst>
                                          <p:attrName>ppt_y</p:attrName>
                                        </p:attrNameLst>
                                      </p:cBhvr>
                                      <p:tavLst>
                                        <p:tav tm="0">
                                          <p:val>
                                            <p:strVal val="ppt_y"/>
                                          </p:val>
                                        </p:tav>
                                        <p:tav tm="100000">
                                          <p:val>
                                            <p:strVal val="ppt_y"/>
                                          </p:val>
                                        </p:tav>
                                      </p:tavLst>
                                    </p:anim>
                                    <p:set>
                                      <p:cBhvr>
                                        <p:cTn id="28" dur="1" fill="hold">
                                          <p:stCondLst>
                                            <p:cond delay="249"/>
                                          </p:stCondLst>
                                        </p:cTn>
                                        <p:tgtEl>
                                          <p:spTgt spid="27"/>
                                        </p:tgtEl>
                                        <p:attrNameLst>
                                          <p:attrName>style.visibility</p:attrName>
                                        </p:attrNameLst>
                                      </p:cBhvr>
                                      <p:to>
                                        <p:strVal val="hidden"/>
                                      </p:to>
                                    </p:set>
                                  </p:childTnLst>
                                </p:cTn>
                              </p:par>
                              <p:par>
                                <p:cTn id="29" presetID="2" presetClass="exit" presetSubtype="8" fill="hold" nodeType="withEffect">
                                  <p:stCondLst>
                                    <p:cond delay="0"/>
                                  </p:stCondLst>
                                  <p:childTnLst>
                                    <p:anim calcmode="lin" valueType="num">
                                      <p:cBhvr additive="base">
                                        <p:cTn id="30" dur="250"/>
                                        <p:tgtEl>
                                          <p:spTgt spid="28"/>
                                        </p:tgtEl>
                                        <p:attrNameLst>
                                          <p:attrName>ppt_x</p:attrName>
                                        </p:attrNameLst>
                                      </p:cBhvr>
                                      <p:tavLst>
                                        <p:tav tm="0">
                                          <p:val>
                                            <p:strVal val="ppt_x"/>
                                          </p:val>
                                        </p:tav>
                                        <p:tav tm="100000">
                                          <p:val>
                                            <p:strVal val="0-ppt_w/2"/>
                                          </p:val>
                                        </p:tav>
                                      </p:tavLst>
                                    </p:anim>
                                    <p:anim calcmode="lin" valueType="num">
                                      <p:cBhvr additive="base">
                                        <p:cTn id="31" dur="250"/>
                                        <p:tgtEl>
                                          <p:spTgt spid="28"/>
                                        </p:tgtEl>
                                        <p:attrNameLst>
                                          <p:attrName>ppt_y</p:attrName>
                                        </p:attrNameLst>
                                      </p:cBhvr>
                                      <p:tavLst>
                                        <p:tav tm="0">
                                          <p:val>
                                            <p:strVal val="ppt_y"/>
                                          </p:val>
                                        </p:tav>
                                        <p:tav tm="100000">
                                          <p:val>
                                            <p:strVal val="ppt_y"/>
                                          </p:val>
                                        </p:tav>
                                      </p:tavLst>
                                    </p:anim>
                                    <p:set>
                                      <p:cBhvr>
                                        <p:cTn id="32" dur="1" fill="hold">
                                          <p:stCondLst>
                                            <p:cond delay="249"/>
                                          </p:stCondLst>
                                        </p:cTn>
                                        <p:tgtEl>
                                          <p:spTgt spid="28"/>
                                        </p:tgtEl>
                                        <p:attrNameLst>
                                          <p:attrName>style.visibility</p:attrName>
                                        </p:attrNameLst>
                                      </p:cBhvr>
                                      <p:to>
                                        <p:strVal val="hidden"/>
                                      </p:to>
                                    </p:set>
                                  </p:childTnLst>
                                </p:cTn>
                              </p:par>
                              <p:par>
                                <p:cTn id="33" presetID="2" presetClass="entr" presetSubtype="2"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250" fill="hold"/>
                                        <p:tgtEl>
                                          <p:spTgt spid="34"/>
                                        </p:tgtEl>
                                        <p:attrNameLst>
                                          <p:attrName>ppt_x</p:attrName>
                                        </p:attrNameLst>
                                      </p:cBhvr>
                                      <p:tavLst>
                                        <p:tav tm="0">
                                          <p:val>
                                            <p:strVal val="1+#ppt_w/2"/>
                                          </p:val>
                                        </p:tav>
                                        <p:tav tm="100000">
                                          <p:val>
                                            <p:strVal val="#ppt_x"/>
                                          </p:val>
                                        </p:tav>
                                      </p:tavLst>
                                    </p:anim>
                                    <p:anim calcmode="lin" valueType="num">
                                      <p:cBhvr additive="base">
                                        <p:cTn id="36" dur="250" fill="hold"/>
                                        <p:tgtEl>
                                          <p:spTgt spid="34"/>
                                        </p:tgtEl>
                                        <p:attrNameLst>
                                          <p:attrName>ppt_y</p:attrName>
                                        </p:attrNameLst>
                                      </p:cBhvr>
                                      <p:tavLst>
                                        <p:tav tm="0">
                                          <p:val>
                                            <p:strVal val="#ppt_y"/>
                                          </p:val>
                                        </p:tav>
                                        <p:tav tm="100000">
                                          <p:val>
                                            <p:strVal val="#ppt_y"/>
                                          </p:val>
                                        </p:tav>
                                      </p:tavLst>
                                    </p:anim>
                                  </p:childTnLst>
                                </p:cTn>
                              </p:par>
                              <p:par>
                                <p:cTn id="37" presetID="1"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2" presetClass="entr" presetSubtype="2"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additive="base">
                                        <p:cTn id="43" dur="250" fill="hold"/>
                                        <p:tgtEl>
                                          <p:spTgt spid="30"/>
                                        </p:tgtEl>
                                        <p:attrNameLst>
                                          <p:attrName>ppt_x</p:attrName>
                                        </p:attrNameLst>
                                      </p:cBhvr>
                                      <p:tavLst>
                                        <p:tav tm="0">
                                          <p:val>
                                            <p:strVal val="1+#ppt_w/2"/>
                                          </p:val>
                                        </p:tav>
                                        <p:tav tm="100000">
                                          <p:val>
                                            <p:strVal val="#ppt_x"/>
                                          </p:val>
                                        </p:tav>
                                      </p:tavLst>
                                    </p:anim>
                                    <p:anim calcmode="lin" valueType="num">
                                      <p:cBhvr additive="base">
                                        <p:cTn id="44" dur="25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23" grpId="0"/>
      <p:bldP spid="35"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C199EF-98BF-E14C-A5CE-DE041ABF3EB9}"/>
              </a:ext>
            </a:extLst>
          </p:cNvPr>
          <p:cNvPicPr>
            <a:picLocks noChangeAspect="1"/>
          </p:cNvPicPr>
          <p:nvPr/>
        </p:nvPicPr>
        <p:blipFill>
          <a:blip r:embed="rId2"/>
          <a:stretch>
            <a:fillRect/>
          </a:stretch>
        </p:blipFill>
        <p:spPr>
          <a:xfrm>
            <a:off x="6096000" y="1027906"/>
            <a:ext cx="6397748" cy="3378811"/>
          </a:xfrm>
          <a:prstGeom prst="rect">
            <a:avLst/>
          </a:prstGeom>
        </p:spPr>
      </p:pic>
      <p:sp>
        <p:nvSpPr>
          <p:cNvPr id="2" name="Title 1">
            <a:extLst>
              <a:ext uri="{FF2B5EF4-FFF2-40B4-BE49-F238E27FC236}">
                <a16:creationId xmlns:a16="http://schemas.microsoft.com/office/drawing/2014/main" id="{E3B9D26F-EF04-0B42-BEFB-B2E0C70AAFD9}"/>
              </a:ext>
            </a:extLst>
          </p:cNvPr>
          <p:cNvSpPr>
            <a:spLocks noGrp="1"/>
          </p:cNvSpPr>
          <p:nvPr>
            <p:ph type="title"/>
          </p:nvPr>
        </p:nvSpPr>
        <p:spPr/>
        <p:txBody>
          <a:bodyPr/>
          <a:lstStyle/>
          <a:p>
            <a:r>
              <a:rPr lang="en-GB" dirty="0"/>
              <a:t>Takeaway</a:t>
            </a:r>
          </a:p>
        </p:txBody>
      </p:sp>
      <p:sp>
        <p:nvSpPr>
          <p:cNvPr id="3" name="Content Placeholder 2">
            <a:extLst>
              <a:ext uri="{FF2B5EF4-FFF2-40B4-BE49-F238E27FC236}">
                <a16:creationId xmlns:a16="http://schemas.microsoft.com/office/drawing/2014/main" id="{5C2EA356-3AF3-194D-8D48-AEAE74C9FC5C}"/>
              </a:ext>
            </a:extLst>
          </p:cNvPr>
          <p:cNvSpPr>
            <a:spLocks noGrp="1"/>
          </p:cNvSpPr>
          <p:nvPr>
            <p:ph idx="1"/>
          </p:nvPr>
        </p:nvSpPr>
        <p:spPr>
          <a:xfrm>
            <a:off x="838200" y="1825625"/>
            <a:ext cx="6048737" cy="4351338"/>
          </a:xfrm>
        </p:spPr>
        <p:txBody>
          <a:bodyPr>
            <a:normAutofit/>
          </a:bodyPr>
          <a:lstStyle/>
          <a:p>
            <a:r>
              <a:rPr lang="en-GB" dirty="0"/>
              <a:t>The current state of evidence in Software Engineering is still weak</a:t>
            </a:r>
          </a:p>
          <a:p>
            <a:pPr lvl="1"/>
            <a:r>
              <a:rPr lang="en-GB" dirty="0"/>
              <a:t>Practical relevance and impact?</a:t>
            </a:r>
          </a:p>
          <a:p>
            <a:pPr lvl="1"/>
            <a:r>
              <a:rPr lang="en-GB" dirty="0"/>
              <a:t>Potential for transfer into practice and adoption?</a:t>
            </a:r>
          </a:p>
          <a:p>
            <a:pPr lvl="1"/>
            <a:endParaRPr lang="en-GB" dirty="0"/>
          </a:p>
        </p:txBody>
      </p:sp>
      <p:sp>
        <p:nvSpPr>
          <p:cNvPr id="5" name="Rectangle 4">
            <a:extLst>
              <a:ext uri="{FF2B5EF4-FFF2-40B4-BE49-F238E27FC236}">
                <a16:creationId xmlns:a16="http://schemas.microsoft.com/office/drawing/2014/main" id="{4E48A161-CB32-DD42-98F5-4DFBC543982D}"/>
              </a:ext>
            </a:extLst>
          </p:cNvPr>
          <p:cNvSpPr/>
          <p:nvPr/>
        </p:nvSpPr>
        <p:spPr>
          <a:xfrm>
            <a:off x="838200" y="4541654"/>
            <a:ext cx="11199471" cy="1810752"/>
          </a:xfrm>
          <a:prstGeom prst="rect">
            <a:avLst/>
          </a:prstGeom>
        </p:spPr>
        <p:txBody>
          <a:bodyPr wrap="square">
            <a:spAutoFit/>
          </a:bodyPr>
          <a:lstStyle/>
          <a:p>
            <a:pPr marL="228600" indent="-228600">
              <a:lnSpc>
                <a:spcPct val="90000"/>
              </a:lnSpc>
              <a:spcBef>
                <a:spcPts val="1000"/>
              </a:spcBef>
              <a:buFont typeface="Arial"/>
              <a:buChar char="•"/>
            </a:pPr>
            <a:r>
              <a:rPr lang="en-GB" sz="2800" dirty="0">
                <a:latin typeface="Palatino" pitchFamily="2" charset="77"/>
                <a:ea typeface="Palatino" pitchFamily="2" charset="77"/>
              </a:rPr>
              <a:t>Theory building and evaluation (i.e. empirical SE) are crucial </a:t>
            </a:r>
          </a:p>
          <a:p>
            <a:pPr marL="309849" marR="40638" indent="-281275" defTabSz="910796">
              <a:spcBef>
                <a:spcPts val="703"/>
              </a:spcBef>
              <a:buSzPct val="100000"/>
              <a:buChar char="»"/>
              <a:defRPr sz="3600">
                <a:uFill>
                  <a:solidFill>
                    <a:srgbClr val="000000"/>
                  </a:solidFill>
                </a:uFill>
                <a:latin typeface="Palatino"/>
                <a:ea typeface="Palatino"/>
                <a:cs typeface="Palatino"/>
                <a:sym typeface="Palatino"/>
              </a:defRPr>
            </a:pPr>
            <a:r>
              <a:rPr lang="en-GB" sz="2400" dirty="0"/>
              <a:t>Reason about the discipline and social phenomena involved</a:t>
            </a:r>
          </a:p>
          <a:p>
            <a:pPr marL="309849" marR="40638" indent="-281275" defTabSz="910796">
              <a:spcBef>
                <a:spcPts val="703"/>
              </a:spcBef>
              <a:buSzPct val="100000"/>
              <a:buChar char="»"/>
              <a:defRPr sz="3600">
                <a:uFill>
                  <a:solidFill>
                    <a:srgbClr val="000000"/>
                  </a:solidFill>
                </a:uFill>
                <a:latin typeface="Palatino"/>
                <a:ea typeface="Palatino"/>
                <a:cs typeface="Palatino"/>
                <a:sym typeface="Palatino"/>
              </a:defRPr>
            </a:pPr>
            <a:r>
              <a:rPr lang="en-GB" sz="2400" dirty="0"/>
              <a:t>Recognise and understand limits and effects of artefacts (technologies, techniques, processes, models, etc.) in their contexts</a:t>
            </a:r>
          </a:p>
        </p:txBody>
      </p:sp>
    </p:spTree>
    <p:extLst>
      <p:ext uri="{BB962C8B-B14F-4D97-AF65-F5344CB8AC3E}">
        <p14:creationId xmlns:p14="http://schemas.microsoft.com/office/powerpoint/2010/main" val="3634521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Theory Building in Software Engineering</a:t>
            </a:r>
          </a:p>
        </p:txBody>
      </p:sp>
      <p:sp>
        <p:nvSpPr>
          <p:cNvPr id="3" name="Text Placeholder 2">
            <a:extLst>
              <a:ext uri="{FF2B5EF4-FFF2-40B4-BE49-F238E27FC236}">
                <a16:creationId xmlns:a16="http://schemas.microsoft.com/office/drawing/2014/main" id="{5EC27BE4-E316-7C46-8677-533440A19254}"/>
              </a:ext>
            </a:extLst>
          </p:cNvPr>
          <p:cNvSpPr>
            <a:spLocks noGrp="1"/>
          </p:cNvSpPr>
          <p:nvPr>
            <p:ph type="body" idx="1"/>
          </p:nvPr>
        </p:nvSpPr>
        <p:spPr>
          <a:xfrm>
            <a:off x="838200" y="1825625"/>
            <a:ext cx="10875380" cy="4351338"/>
          </a:xfrm>
        </p:spPr>
        <p:txBody>
          <a:bodyPr>
            <a:normAutofit fontScale="92500"/>
          </a:bodyPr>
          <a:lstStyle/>
          <a:p>
            <a:pPr marL="160729" indent="-160729" defTabSz="321457">
              <a:spcBef>
                <a:spcPts val="0"/>
              </a:spcBef>
              <a:buFont typeface="Arial"/>
              <a:buChar char="‣"/>
              <a:defRPr>
                <a:uFillTx/>
              </a:defRPr>
            </a:pPr>
            <a:r>
              <a:rPr lang="en-GB" dirty="0">
                <a:solidFill>
                  <a:schemeClr val="bg2">
                    <a:lumMod val="75000"/>
                  </a:schemeClr>
                </a:solidFill>
              </a:rPr>
              <a:t>Science and Theories in a Nutshell</a:t>
            </a:r>
          </a:p>
          <a:p>
            <a:pPr marL="0" indent="0" defTabSz="321457">
              <a:spcBef>
                <a:spcPts val="0"/>
              </a:spcBef>
              <a:buFont typeface="Arial"/>
              <a:buNone/>
              <a:defRPr>
                <a:uFillTx/>
              </a:defRPr>
            </a:pPr>
            <a:r>
              <a:rPr lang="en-GB" dirty="0">
                <a:solidFill>
                  <a:schemeClr val="bg2">
                    <a:lumMod val="75000"/>
                  </a:schemeClr>
                </a:solidFill>
              </a:rPr>
              <a:t>… where we will briefly talk about the general notion of theories</a:t>
            </a:r>
          </a:p>
          <a:p>
            <a:pPr marL="160729" indent="-160729" defTabSz="321457">
              <a:spcBef>
                <a:spcPts val="0"/>
              </a:spcBef>
              <a:buFont typeface="Arial"/>
              <a:buChar char="‣"/>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dirty="0">
                <a:solidFill>
                  <a:schemeClr val="bg2">
                    <a:lumMod val="75000"/>
                  </a:schemeClr>
                </a:solidFill>
              </a:rPr>
              <a:t>State of Evidence in Software Engineering</a:t>
            </a:r>
          </a:p>
          <a:p>
            <a:pPr marL="0" indent="0" defTabSz="321457">
              <a:spcBef>
                <a:spcPts val="0"/>
              </a:spcBef>
              <a:buFont typeface="Arial"/>
              <a:buNone/>
              <a:defRPr>
                <a:uFillTx/>
              </a:defRPr>
            </a:pPr>
            <a:r>
              <a:rPr lang="en-GB" dirty="0">
                <a:solidFill>
                  <a:schemeClr val="bg2">
                    <a:lumMod val="75000"/>
                  </a:schemeClr>
                </a:solidFill>
              </a:rPr>
              <a:t>… where we will see why theory building is so important to our field</a:t>
            </a:r>
          </a:p>
          <a:p>
            <a:pPr marL="160729" indent="-160729" defTabSz="321457">
              <a:spcBef>
                <a:spcPts val="0"/>
              </a:spcBef>
              <a:buChar char="‣"/>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b="1" dirty="0"/>
              <a:t>Research Methods in Software Engineering</a:t>
            </a:r>
          </a:p>
          <a:p>
            <a:pPr marL="0" indent="0" defTabSz="321457">
              <a:spcBef>
                <a:spcPts val="0"/>
              </a:spcBef>
              <a:buNone/>
              <a:defRPr>
                <a:uFillTx/>
              </a:defRPr>
            </a:pPr>
            <a:r>
              <a:rPr lang="en-GB" dirty="0">
                <a:solidFill>
                  <a:schemeClr val="accent1"/>
                </a:solidFill>
              </a:rPr>
              <a:t>… where we will put research methods in a larger (philosophical) picture</a:t>
            </a:r>
          </a:p>
          <a:p>
            <a:pPr marL="0" indent="0" defTabSz="321457">
              <a:spcBef>
                <a:spcPts val="0"/>
              </a:spcBef>
              <a:buNone/>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dirty="0">
                <a:solidFill>
                  <a:schemeClr val="bg2">
                    <a:lumMod val="75000"/>
                  </a:schemeClr>
                </a:solidFill>
              </a:rPr>
              <a:t>Qualitative “vs” quantitative research</a:t>
            </a:r>
          </a:p>
          <a:p>
            <a:pPr marL="0" indent="0" defTabSz="321457">
              <a:spcBef>
                <a:spcPts val="0"/>
              </a:spcBef>
              <a:buFont typeface="Arial"/>
              <a:buNone/>
              <a:defRPr>
                <a:uFillTx/>
              </a:defRPr>
            </a:pPr>
            <a:r>
              <a:rPr lang="en-GB" dirty="0">
                <a:solidFill>
                  <a:schemeClr val="bg2">
                    <a:lumMod val="75000"/>
                  </a:schemeClr>
                </a:solidFill>
              </a:rPr>
              <a:t>… where we will briefly discuss different research approaches</a:t>
            </a:r>
          </a:p>
          <a:p>
            <a:endParaRPr lang="en-GB" dirty="0"/>
          </a:p>
        </p:txBody>
      </p:sp>
      <p:pic>
        <p:nvPicPr>
          <p:cNvPr id="4" name="Bookmark Ribbon Filled-50.png" descr="Bookmark Ribbon Filled-50.png">
            <a:extLst>
              <a:ext uri="{FF2B5EF4-FFF2-40B4-BE49-F238E27FC236}">
                <a16:creationId xmlns:a16="http://schemas.microsoft.com/office/drawing/2014/main" id="{B098AF59-DB40-C34C-8B66-F66B5A94BAA8}"/>
              </a:ext>
            </a:extLst>
          </p:cNvPr>
          <p:cNvPicPr>
            <a:picLocks noChangeAspect="1"/>
          </p:cNvPicPr>
          <p:nvPr/>
        </p:nvPicPr>
        <p:blipFill>
          <a:blip r:embed="rId2"/>
          <a:stretch>
            <a:fillRect/>
          </a:stretch>
        </p:blipFill>
        <p:spPr>
          <a:xfrm>
            <a:off x="11499575" y="-74708"/>
            <a:ext cx="446485" cy="446485"/>
          </a:xfrm>
          <a:prstGeom prst="rect">
            <a:avLst/>
          </a:prstGeom>
          <a:ln w="12700"/>
        </p:spPr>
      </p:pic>
    </p:spTree>
    <p:extLst>
      <p:ext uri="{BB962C8B-B14F-4D97-AF65-F5344CB8AC3E}">
        <p14:creationId xmlns:p14="http://schemas.microsoft.com/office/powerpoint/2010/main" val="292589732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A209-3B2A-3C4C-B9E4-CD4B7CA83CD8}"/>
              </a:ext>
            </a:extLst>
          </p:cNvPr>
          <p:cNvSpPr>
            <a:spLocks noGrp="1"/>
          </p:cNvSpPr>
          <p:nvPr>
            <p:ph type="title"/>
          </p:nvPr>
        </p:nvSpPr>
        <p:spPr/>
        <p:txBody>
          <a:bodyPr/>
          <a:lstStyle/>
          <a:p>
            <a:r>
              <a:rPr lang="en-GB" dirty="0"/>
              <a:t>Frequently encountered prejudice</a:t>
            </a:r>
          </a:p>
        </p:txBody>
      </p:sp>
      <p:sp>
        <p:nvSpPr>
          <p:cNvPr id="4" name="Text Placeholder 2">
            <a:extLst>
              <a:ext uri="{FF2B5EF4-FFF2-40B4-BE49-F238E27FC236}">
                <a16:creationId xmlns:a16="http://schemas.microsoft.com/office/drawing/2014/main" id="{BED738B2-092E-714A-9F96-A2804CD613CF}"/>
              </a:ext>
            </a:extLst>
          </p:cNvPr>
          <p:cNvSpPr txBox="1">
            <a:spLocks/>
          </p:cNvSpPr>
          <p:nvPr/>
        </p:nvSpPr>
        <p:spPr>
          <a:xfrm>
            <a:off x="838199" y="2366849"/>
            <a:ext cx="11025852" cy="249451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Palatino" pitchFamily="2" charset="77"/>
                <a:ea typeface="Palatino" pitchFamily="2" charset="77"/>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Palatino" pitchFamily="2" charset="77"/>
                <a:ea typeface="Palatino" pitchFamily="2" charset="77"/>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Palatino" pitchFamily="2" charset="77"/>
                <a:ea typeface="Palatino" pitchFamily="2" charset="77"/>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3200" i="1" dirty="0"/>
              <a:t>“Our inability to carry out truly scientific experiments and surveys [...] will yield anecdotes of limited value. Empirical studies should only be used to confirm what works in theory […]”</a:t>
            </a:r>
          </a:p>
        </p:txBody>
      </p:sp>
      <p:sp>
        <p:nvSpPr>
          <p:cNvPr id="5" name="Text Placeholder 2">
            <a:extLst>
              <a:ext uri="{FF2B5EF4-FFF2-40B4-BE49-F238E27FC236}">
                <a16:creationId xmlns:a16="http://schemas.microsoft.com/office/drawing/2014/main" id="{A72E817A-5534-4247-8A31-9F6F2CCACF12}"/>
              </a:ext>
            </a:extLst>
          </p:cNvPr>
          <p:cNvSpPr txBox="1">
            <a:spLocks/>
          </p:cNvSpPr>
          <p:nvPr/>
        </p:nvSpPr>
        <p:spPr>
          <a:xfrm>
            <a:off x="838199" y="5040036"/>
            <a:ext cx="10760597" cy="502323"/>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Palatino" pitchFamily="2" charset="77"/>
                <a:ea typeface="Palatino" pitchFamily="2" charset="77"/>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Palatino" pitchFamily="2" charset="77"/>
                <a:ea typeface="Palatino" pitchFamily="2" charset="77"/>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Palatino" pitchFamily="2" charset="77"/>
                <a:ea typeface="Palatino" pitchFamily="2" charset="77"/>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3200" i="1" dirty="0"/>
              <a:t>“Only quantitative data is real data.”</a:t>
            </a:r>
          </a:p>
        </p:txBody>
      </p:sp>
    </p:spTree>
    <p:extLst>
      <p:ext uri="{BB962C8B-B14F-4D97-AF65-F5344CB8AC3E}">
        <p14:creationId xmlns:p14="http://schemas.microsoft.com/office/powerpoint/2010/main" val="147689805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B372-A55A-2544-906C-3667F6C37510}"/>
              </a:ext>
            </a:extLst>
          </p:cNvPr>
          <p:cNvSpPr>
            <a:spLocks noGrp="1"/>
          </p:cNvSpPr>
          <p:nvPr>
            <p:ph type="title"/>
          </p:nvPr>
        </p:nvSpPr>
        <p:spPr/>
        <p:txBody>
          <a:bodyPr/>
          <a:lstStyle/>
          <a:p>
            <a:r>
              <a:rPr lang="en-GB" dirty="0"/>
              <a:t>Recap: The empirical Lifecycle</a:t>
            </a:r>
          </a:p>
        </p:txBody>
      </p:sp>
      <p:pic>
        <p:nvPicPr>
          <p:cNvPr id="4" name="Screenshot 2019-01-24 at 16.41.11.png" descr="Screenshot 2019-01-24 at 16.41.11.png">
            <a:extLst>
              <a:ext uri="{FF2B5EF4-FFF2-40B4-BE49-F238E27FC236}">
                <a16:creationId xmlns:a16="http://schemas.microsoft.com/office/drawing/2014/main" id="{4310E361-D13E-0B40-8DBB-7978B9D2957B}"/>
              </a:ext>
            </a:extLst>
          </p:cNvPr>
          <p:cNvPicPr>
            <a:picLocks noChangeAspect="1"/>
          </p:cNvPicPr>
          <p:nvPr/>
        </p:nvPicPr>
        <p:blipFill>
          <a:blip r:embed="rId2"/>
          <a:stretch>
            <a:fillRect/>
          </a:stretch>
        </p:blipFill>
        <p:spPr>
          <a:xfrm>
            <a:off x="1966432" y="1391770"/>
            <a:ext cx="7187546" cy="5466230"/>
          </a:xfrm>
          <a:prstGeom prst="rect">
            <a:avLst/>
          </a:prstGeom>
          <a:ln w="12700"/>
        </p:spPr>
      </p:pic>
      <p:cxnSp>
        <p:nvCxnSpPr>
          <p:cNvPr id="5" name="Straight Connector 4">
            <a:extLst>
              <a:ext uri="{FF2B5EF4-FFF2-40B4-BE49-F238E27FC236}">
                <a16:creationId xmlns:a16="http://schemas.microsoft.com/office/drawing/2014/main" id="{ADEA8455-1BD7-0B4D-B774-CEDE01CBE05E}"/>
              </a:ext>
            </a:extLst>
          </p:cNvPr>
          <p:cNvCxnSpPr>
            <a:cxnSpLocks/>
          </p:cNvCxnSpPr>
          <p:nvPr/>
        </p:nvCxnSpPr>
        <p:spPr>
          <a:xfrm>
            <a:off x="207331" y="6442345"/>
            <a:ext cx="4642461"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D469513E-CF20-B14D-8037-79DCAB051BF2}"/>
              </a:ext>
            </a:extLst>
          </p:cNvPr>
          <p:cNvSpPr/>
          <p:nvPr/>
        </p:nvSpPr>
        <p:spPr>
          <a:xfrm>
            <a:off x="207331" y="6456545"/>
            <a:ext cx="3177473" cy="400110"/>
          </a:xfrm>
          <a:prstGeom prst="rect">
            <a:avLst/>
          </a:prstGeom>
          <a:noFill/>
        </p:spPr>
        <p:txBody>
          <a:bodyPr wrap="none" rtlCol="0">
            <a:spAutoFit/>
          </a:bodyPr>
          <a:lstStyle/>
          <a:p>
            <a:r>
              <a:rPr lang="de-DE" sz="1000" b="1" dirty="0">
                <a:solidFill>
                  <a:schemeClr val="bg1">
                    <a:lumMod val="50000"/>
                  </a:schemeClr>
                </a:solidFill>
                <a:latin typeface="Palatino" pitchFamily="2" charset="77"/>
                <a:ea typeface="Palatino" pitchFamily="2" charset="77"/>
              </a:rPr>
              <a:t>Source:</a:t>
            </a:r>
            <a:r>
              <a:rPr lang="de-DE" sz="1000" dirty="0">
                <a:solidFill>
                  <a:schemeClr val="bg1">
                    <a:lumMod val="50000"/>
                  </a:schemeClr>
                </a:solidFill>
                <a:latin typeface="Palatino" pitchFamily="2" charset="77"/>
                <a:ea typeface="Palatino" pitchFamily="2" charset="77"/>
              </a:rPr>
              <a:t> Mendez </a:t>
            </a:r>
            <a:r>
              <a:rPr lang="de-DE" sz="1000" dirty="0" err="1">
                <a:solidFill>
                  <a:schemeClr val="bg1">
                    <a:lumMod val="50000"/>
                  </a:schemeClr>
                </a:solidFill>
                <a:latin typeface="Palatino" pitchFamily="2" charset="77"/>
                <a:ea typeface="Palatino" pitchFamily="2" charset="77"/>
              </a:rPr>
              <a:t>and</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Passoth</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Empirical</a:t>
            </a:r>
            <a:r>
              <a:rPr lang="de-DE" sz="1000" dirty="0">
                <a:solidFill>
                  <a:schemeClr val="bg1">
                    <a:lumMod val="50000"/>
                  </a:schemeClr>
                </a:solidFill>
                <a:latin typeface="Palatino" pitchFamily="2" charset="77"/>
                <a:ea typeface="Palatino" pitchFamily="2" charset="77"/>
              </a:rPr>
              <a:t> Software </a:t>
            </a:r>
            <a:br>
              <a:rPr lang="de-DE" sz="1000" dirty="0">
                <a:solidFill>
                  <a:schemeClr val="bg1">
                    <a:lumMod val="50000"/>
                  </a:schemeClr>
                </a:solidFill>
                <a:latin typeface="Palatino" pitchFamily="2" charset="77"/>
                <a:ea typeface="Palatino" pitchFamily="2" charset="77"/>
              </a:rPr>
            </a:br>
            <a:r>
              <a:rPr lang="de-DE" sz="1000" dirty="0">
                <a:solidFill>
                  <a:schemeClr val="bg1">
                    <a:lumMod val="50000"/>
                  </a:schemeClr>
                </a:solidFill>
                <a:latin typeface="Palatino" pitchFamily="2" charset="77"/>
                <a:ea typeface="Palatino" pitchFamily="2" charset="77"/>
              </a:rPr>
              <a:t>Engineering: </a:t>
            </a:r>
            <a:r>
              <a:rPr lang="de-DE" sz="1000" dirty="0" err="1">
                <a:solidFill>
                  <a:schemeClr val="bg1">
                    <a:lumMod val="50000"/>
                  </a:schemeClr>
                </a:solidFill>
                <a:latin typeface="Palatino" pitchFamily="2" charset="77"/>
                <a:ea typeface="Palatino" pitchFamily="2" charset="77"/>
              </a:rPr>
              <a:t>from</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Discipline</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to</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Interdiscipline</a:t>
            </a:r>
            <a:r>
              <a:rPr lang="de-DE" sz="1000" dirty="0">
                <a:solidFill>
                  <a:schemeClr val="bg1">
                    <a:lumMod val="50000"/>
                  </a:schemeClr>
                </a:solidFill>
                <a:latin typeface="Palatino" pitchFamily="2" charset="77"/>
                <a:ea typeface="Palatino" pitchFamily="2" charset="77"/>
              </a:rPr>
              <a:t>, 2018.</a:t>
            </a:r>
            <a:endParaRPr lang="de-DE" sz="1000" u="sng" dirty="0">
              <a:hlinkClick r:id="rId3"/>
            </a:endParaRPr>
          </a:p>
        </p:txBody>
      </p:sp>
    </p:spTree>
    <p:extLst>
      <p:ext uri="{BB962C8B-B14F-4D97-AF65-F5344CB8AC3E}">
        <p14:creationId xmlns:p14="http://schemas.microsoft.com/office/powerpoint/2010/main" val="2756946622"/>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BAEB-9F8B-9949-949F-A6CFA017DC8D}"/>
              </a:ext>
            </a:extLst>
          </p:cNvPr>
          <p:cNvSpPr>
            <a:spLocks noGrp="1"/>
          </p:cNvSpPr>
          <p:nvPr>
            <p:ph type="title"/>
          </p:nvPr>
        </p:nvSpPr>
        <p:spPr/>
        <p:txBody>
          <a:bodyPr/>
          <a:lstStyle/>
          <a:p>
            <a:r>
              <a:rPr lang="en-GB" dirty="0"/>
              <a:t>(Empirical) methods</a:t>
            </a:r>
          </a:p>
        </p:txBody>
      </p:sp>
      <p:sp>
        <p:nvSpPr>
          <p:cNvPr id="3" name="Text Placeholder 2">
            <a:extLst>
              <a:ext uri="{FF2B5EF4-FFF2-40B4-BE49-F238E27FC236}">
                <a16:creationId xmlns:a16="http://schemas.microsoft.com/office/drawing/2014/main" id="{170E58BE-4374-F54B-96D9-0F27C6C41DD7}"/>
              </a:ext>
            </a:extLst>
          </p:cNvPr>
          <p:cNvSpPr>
            <a:spLocks noGrp="1"/>
          </p:cNvSpPr>
          <p:nvPr>
            <p:ph type="body" idx="1"/>
          </p:nvPr>
        </p:nvSpPr>
        <p:spPr/>
        <p:txBody>
          <a:bodyPr>
            <a:normAutofit lnSpcReduction="10000"/>
          </a:bodyPr>
          <a:lstStyle/>
          <a:p>
            <a:r>
              <a:rPr lang="en-GB" dirty="0"/>
              <a:t>Each method…</a:t>
            </a:r>
          </a:p>
          <a:p>
            <a:pPr lvl="1"/>
            <a:r>
              <a:rPr lang="en-GB" dirty="0"/>
              <a:t>…has a specific purpose</a:t>
            </a:r>
          </a:p>
          <a:p>
            <a:pPr lvl="1"/>
            <a:r>
              <a:rPr lang="en-GB" dirty="0"/>
              <a:t>…relies on a specific data type</a:t>
            </a:r>
          </a:p>
          <a:p>
            <a:r>
              <a:rPr lang="en-GB" dirty="0"/>
              <a:t>Purposes</a:t>
            </a:r>
          </a:p>
          <a:p>
            <a:pPr lvl="1"/>
            <a:r>
              <a:rPr lang="en-GB" dirty="0"/>
              <a:t>Exploratory</a:t>
            </a:r>
          </a:p>
          <a:p>
            <a:pPr lvl="1"/>
            <a:r>
              <a:rPr lang="en-GB" dirty="0"/>
              <a:t>Descriptive</a:t>
            </a:r>
          </a:p>
          <a:p>
            <a:pPr lvl="1"/>
            <a:r>
              <a:rPr lang="en-GB" dirty="0"/>
              <a:t>Explanatory</a:t>
            </a:r>
          </a:p>
          <a:p>
            <a:pPr lvl="1"/>
            <a:r>
              <a:rPr lang="en-GB" dirty="0"/>
              <a:t>Improving</a:t>
            </a:r>
          </a:p>
          <a:p>
            <a:r>
              <a:rPr lang="en-GB" dirty="0"/>
              <a:t>Data Types</a:t>
            </a:r>
          </a:p>
          <a:p>
            <a:pPr lvl="1"/>
            <a:r>
              <a:rPr lang="en-GB" dirty="0"/>
              <a:t>Qualitative</a:t>
            </a:r>
          </a:p>
          <a:p>
            <a:pPr lvl="1"/>
            <a:r>
              <a:rPr lang="en-GB" dirty="0"/>
              <a:t>Quantitative</a:t>
            </a:r>
          </a:p>
          <a:p>
            <a:endParaRPr lang="en-GB" dirty="0"/>
          </a:p>
        </p:txBody>
      </p:sp>
      <p:pic>
        <p:nvPicPr>
          <p:cNvPr id="4" name="Screenshot 2019-01-24 at 16.41.11.png" descr="Screenshot 2019-01-24 at 16.41.11.png">
            <a:extLst>
              <a:ext uri="{FF2B5EF4-FFF2-40B4-BE49-F238E27FC236}">
                <a16:creationId xmlns:a16="http://schemas.microsoft.com/office/drawing/2014/main" id="{0D5F5AAD-144E-C64B-B94B-99611977B8DA}"/>
              </a:ext>
            </a:extLst>
          </p:cNvPr>
          <p:cNvPicPr>
            <a:picLocks noChangeAspect="1"/>
          </p:cNvPicPr>
          <p:nvPr/>
        </p:nvPicPr>
        <p:blipFill>
          <a:blip r:embed="rId2"/>
          <a:stretch>
            <a:fillRect/>
          </a:stretch>
        </p:blipFill>
        <p:spPr>
          <a:xfrm>
            <a:off x="6096000" y="2317886"/>
            <a:ext cx="5486651" cy="4172676"/>
          </a:xfrm>
          <a:prstGeom prst="rect">
            <a:avLst/>
          </a:prstGeom>
          <a:ln w="12700"/>
        </p:spPr>
      </p:pic>
      <p:sp>
        <p:nvSpPr>
          <p:cNvPr id="5" name="Folded Corner 4">
            <a:extLst>
              <a:ext uri="{FF2B5EF4-FFF2-40B4-BE49-F238E27FC236}">
                <a16:creationId xmlns:a16="http://schemas.microsoft.com/office/drawing/2014/main" id="{71ECEB25-0EA8-DA4F-B242-E2DC3EF80FB4}"/>
              </a:ext>
            </a:extLst>
          </p:cNvPr>
          <p:cNvSpPr/>
          <p:nvPr/>
        </p:nvSpPr>
        <p:spPr>
          <a:xfrm rot="21100637">
            <a:off x="8018507" y="2658577"/>
            <a:ext cx="2081474" cy="1160613"/>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dirty="0">
                <a:latin typeface="Palatino" pitchFamily="2" charset="77"/>
                <a:ea typeface="Palatino" pitchFamily="2" charset="77"/>
              </a:rPr>
              <a:t>Descriptive, exploratory, or explanatory</a:t>
            </a:r>
          </a:p>
        </p:txBody>
      </p:sp>
      <p:sp>
        <p:nvSpPr>
          <p:cNvPr id="6" name="Rectangle 5">
            <a:extLst>
              <a:ext uri="{FF2B5EF4-FFF2-40B4-BE49-F238E27FC236}">
                <a16:creationId xmlns:a16="http://schemas.microsoft.com/office/drawing/2014/main" id="{AACC938F-09B8-8D44-95DD-3069188F838B}"/>
              </a:ext>
            </a:extLst>
          </p:cNvPr>
          <p:cNvSpPr/>
          <p:nvPr/>
        </p:nvSpPr>
        <p:spPr>
          <a:xfrm>
            <a:off x="6954839" y="1512026"/>
            <a:ext cx="4398961" cy="461665"/>
          </a:xfrm>
          <a:prstGeom prst="rect">
            <a:avLst/>
          </a:prstGeom>
        </p:spPr>
        <p:txBody>
          <a:bodyPr wrap="none">
            <a:spAutoFit/>
          </a:bodyPr>
          <a:lstStyle/>
          <a:p>
            <a:r>
              <a:rPr lang="en-GB" sz="2400" b="1" dirty="0">
                <a:latin typeface="Palatino" pitchFamily="2" charset="77"/>
                <a:ea typeface="Palatino" pitchFamily="2" charset="77"/>
              </a:rPr>
              <a:t>Example: “Grounded Theory”</a:t>
            </a:r>
          </a:p>
        </p:txBody>
      </p:sp>
      <p:sp>
        <p:nvSpPr>
          <p:cNvPr id="7" name="Folded Corner 6">
            <a:extLst>
              <a:ext uri="{FF2B5EF4-FFF2-40B4-BE49-F238E27FC236}">
                <a16:creationId xmlns:a16="http://schemas.microsoft.com/office/drawing/2014/main" id="{0E3E4008-9247-A446-9398-F302058A7C75}"/>
              </a:ext>
            </a:extLst>
          </p:cNvPr>
          <p:cNvSpPr/>
          <p:nvPr/>
        </p:nvSpPr>
        <p:spPr>
          <a:xfrm rot="21100637">
            <a:off x="8113583" y="4871816"/>
            <a:ext cx="2081474" cy="1160613"/>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dirty="0">
                <a:latin typeface="Palatino" pitchFamily="2" charset="77"/>
                <a:ea typeface="Palatino" pitchFamily="2" charset="77"/>
              </a:rPr>
              <a:t>Qualitative data</a:t>
            </a:r>
          </a:p>
        </p:txBody>
      </p:sp>
    </p:spTree>
    <p:extLst>
      <p:ext uri="{BB962C8B-B14F-4D97-AF65-F5344CB8AC3E}">
        <p14:creationId xmlns:p14="http://schemas.microsoft.com/office/powerpoint/2010/main" val="24878952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250">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E2726-E44B-0A44-B39F-23DE728D01E5}"/>
              </a:ext>
            </a:extLst>
          </p:cNvPr>
          <p:cNvSpPr>
            <a:spLocks noGrp="1"/>
          </p:cNvSpPr>
          <p:nvPr>
            <p:ph type="title"/>
          </p:nvPr>
        </p:nvSpPr>
        <p:spPr/>
        <p:txBody>
          <a:bodyPr>
            <a:normAutofit/>
          </a:bodyPr>
          <a:lstStyle/>
          <a:p>
            <a:r>
              <a:rPr lang="en-GB" sz="4000" dirty="0"/>
              <a:t>(Empirical) methods – where do they belong?</a:t>
            </a:r>
          </a:p>
        </p:txBody>
      </p:sp>
      <p:pic>
        <p:nvPicPr>
          <p:cNvPr id="4" name="Screenshot 2019-01-24 at 16.41.11.png" descr="Screenshot 2019-01-24 at 16.41.11.png">
            <a:extLst>
              <a:ext uri="{FF2B5EF4-FFF2-40B4-BE49-F238E27FC236}">
                <a16:creationId xmlns:a16="http://schemas.microsoft.com/office/drawing/2014/main" id="{3051B0A1-6C86-634F-AE20-A66424FFB85D}"/>
              </a:ext>
            </a:extLst>
          </p:cNvPr>
          <p:cNvPicPr>
            <a:picLocks noChangeAspect="1"/>
          </p:cNvPicPr>
          <p:nvPr/>
        </p:nvPicPr>
        <p:blipFill>
          <a:blip r:embed="rId2"/>
          <a:stretch>
            <a:fillRect/>
          </a:stretch>
        </p:blipFill>
        <p:spPr>
          <a:xfrm>
            <a:off x="2508801" y="1452474"/>
            <a:ext cx="6681087" cy="5081060"/>
          </a:xfrm>
          <a:prstGeom prst="rect">
            <a:avLst/>
          </a:prstGeom>
          <a:ln w="12700"/>
        </p:spPr>
      </p:pic>
      <p:pic>
        <p:nvPicPr>
          <p:cNvPr id="5" name="Ethnographic studies,… Ethnographic studies,&#10;Folklore gathering" descr="Ethnographic studies,… Ethnographic studies,Folklore gathering">
            <a:extLst>
              <a:ext uri="{FF2B5EF4-FFF2-40B4-BE49-F238E27FC236}">
                <a16:creationId xmlns:a16="http://schemas.microsoft.com/office/drawing/2014/main" id="{4E3F988E-494D-8240-8130-EEE3A62F8E1E}"/>
              </a:ext>
            </a:extLst>
          </p:cNvPr>
          <p:cNvPicPr>
            <a:picLocks/>
          </p:cNvPicPr>
          <p:nvPr/>
        </p:nvPicPr>
        <p:blipFill>
          <a:blip r:embed="rId3"/>
          <a:stretch>
            <a:fillRect/>
          </a:stretch>
        </p:blipFill>
        <p:spPr>
          <a:xfrm rot="2485">
            <a:off x="838558" y="1424022"/>
            <a:ext cx="1452943" cy="988505"/>
          </a:xfrm>
          <a:prstGeom prst="rect">
            <a:avLst/>
          </a:prstGeom>
          <a:effectLst>
            <a:outerShdw blurRad="63500" dist="25400" dir="5400000" rotWithShape="0">
              <a:srgbClr val="000000">
                <a:alpha val="50000"/>
              </a:srgbClr>
            </a:outerShdw>
          </a:effectLst>
        </p:spPr>
      </p:pic>
      <p:pic>
        <p:nvPicPr>
          <p:cNvPr id="6" name="Case studies / Field studies… Case studies / Field studies&#10;(Confirmatory)" descr="Case studies / Field studies… Case studies / Field studies(Confirmatory)">
            <a:extLst>
              <a:ext uri="{FF2B5EF4-FFF2-40B4-BE49-F238E27FC236}">
                <a16:creationId xmlns:a16="http://schemas.microsoft.com/office/drawing/2014/main" id="{58482870-AEAD-1B48-B5E9-C139E2D4AEC6}"/>
              </a:ext>
            </a:extLst>
          </p:cNvPr>
          <p:cNvPicPr>
            <a:picLocks/>
          </p:cNvPicPr>
          <p:nvPr/>
        </p:nvPicPr>
        <p:blipFill>
          <a:blip r:embed="rId4"/>
          <a:stretch>
            <a:fillRect/>
          </a:stretch>
        </p:blipFill>
        <p:spPr>
          <a:xfrm rot="2485">
            <a:off x="838558" y="3483940"/>
            <a:ext cx="1452943" cy="988505"/>
          </a:xfrm>
          <a:prstGeom prst="rect">
            <a:avLst/>
          </a:prstGeom>
          <a:effectLst>
            <a:outerShdw blurRad="63500" dist="25400" dir="5400000" rotWithShape="0">
              <a:srgbClr val="000000">
                <a:alpha val="50000"/>
              </a:srgbClr>
            </a:outerShdw>
          </a:effectLst>
        </p:spPr>
      </p:pic>
      <p:pic>
        <p:nvPicPr>
          <p:cNvPr id="7" name="Formal analysis / logical reasoning Formal analysis / logical reasoning" descr="Formal analysis / logical reasoning Formal analysis / logical reasoning">
            <a:extLst>
              <a:ext uri="{FF2B5EF4-FFF2-40B4-BE49-F238E27FC236}">
                <a16:creationId xmlns:a16="http://schemas.microsoft.com/office/drawing/2014/main" id="{42B285FF-156C-EB4C-A161-C152145DCB3A}"/>
              </a:ext>
            </a:extLst>
          </p:cNvPr>
          <p:cNvPicPr>
            <a:picLocks/>
          </p:cNvPicPr>
          <p:nvPr/>
        </p:nvPicPr>
        <p:blipFill>
          <a:blip r:embed="rId5"/>
          <a:stretch>
            <a:fillRect/>
          </a:stretch>
        </p:blipFill>
        <p:spPr>
          <a:xfrm rot="2485">
            <a:off x="838558" y="4513899"/>
            <a:ext cx="1452943" cy="988506"/>
          </a:xfrm>
          <a:prstGeom prst="rect">
            <a:avLst/>
          </a:prstGeom>
          <a:effectLst>
            <a:outerShdw blurRad="63500" dist="25400" dir="5400000" rotWithShape="0">
              <a:srgbClr val="000000">
                <a:alpha val="50000"/>
              </a:srgbClr>
            </a:outerShdw>
          </a:effectLst>
        </p:spPr>
      </p:pic>
      <p:pic>
        <p:nvPicPr>
          <p:cNvPr id="8" name="Survey research Survey research" descr="Survey research Survey research">
            <a:extLst>
              <a:ext uri="{FF2B5EF4-FFF2-40B4-BE49-F238E27FC236}">
                <a16:creationId xmlns:a16="http://schemas.microsoft.com/office/drawing/2014/main" id="{68DCB991-5F0D-464B-8CB0-FB1DC7A4CDBF}"/>
              </a:ext>
            </a:extLst>
          </p:cNvPr>
          <p:cNvPicPr>
            <a:picLocks/>
          </p:cNvPicPr>
          <p:nvPr/>
        </p:nvPicPr>
        <p:blipFill>
          <a:blip r:embed="rId6"/>
          <a:stretch>
            <a:fillRect/>
          </a:stretch>
        </p:blipFill>
        <p:spPr>
          <a:xfrm rot="2485">
            <a:off x="838558" y="5544503"/>
            <a:ext cx="1452943" cy="988506"/>
          </a:xfrm>
          <a:prstGeom prst="rect">
            <a:avLst/>
          </a:prstGeom>
          <a:effectLst>
            <a:outerShdw blurRad="63500" dist="25400" dir="5400000" rotWithShape="0">
              <a:srgbClr val="000000">
                <a:alpha val="50000"/>
              </a:srgbClr>
            </a:outerShdw>
          </a:effectLst>
        </p:spPr>
      </p:pic>
      <p:pic>
        <p:nvPicPr>
          <p:cNvPr id="9" name="Case studies / Field studies… Case studies / Field studies&#10;(Exploratory)" descr="Case studies / Field studies… Case studies / Field studies(Exploratory)">
            <a:extLst>
              <a:ext uri="{FF2B5EF4-FFF2-40B4-BE49-F238E27FC236}">
                <a16:creationId xmlns:a16="http://schemas.microsoft.com/office/drawing/2014/main" id="{8AE2FC43-54ED-024C-8C8C-343445EB7066}"/>
              </a:ext>
            </a:extLst>
          </p:cNvPr>
          <p:cNvPicPr>
            <a:picLocks/>
          </p:cNvPicPr>
          <p:nvPr/>
        </p:nvPicPr>
        <p:blipFill>
          <a:blip r:embed="rId7"/>
          <a:stretch>
            <a:fillRect/>
          </a:stretch>
        </p:blipFill>
        <p:spPr>
          <a:xfrm rot="2485">
            <a:off x="838557" y="2452247"/>
            <a:ext cx="1454133" cy="991974"/>
          </a:xfrm>
          <a:prstGeom prst="rect">
            <a:avLst/>
          </a:prstGeom>
          <a:effectLst>
            <a:outerShdw blurRad="63500" dist="25400" dir="5400000" rotWithShape="0">
              <a:srgbClr val="000000">
                <a:alpha val="50000"/>
              </a:srgbClr>
            </a:outerShdw>
          </a:effectLst>
        </p:spPr>
      </p:pic>
    </p:spTree>
    <p:extLst>
      <p:ext uri="{BB962C8B-B14F-4D97-AF65-F5344CB8AC3E}">
        <p14:creationId xmlns:p14="http://schemas.microsoft.com/office/powerpoint/2010/main" val="21498494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4.79167E-6 3.7037E-7 L 0.33723 0.58935 " pathEditMode="relative" rAng="0" ptsTypes="AA">
                                      <p:cBhvr>
                                        <p:cTn id="6" dur="199" fill="hold"/>
                                        <p:tgtEl>
                                          <p:spTgt spid="5"/>
                                        </p:tgtEl>
                                        <p:attrNameLst>
                                          <p:attrName>ppt_x</p:attrName>
                                          <p:attrName>ppt_y</p:attrName>
                                        </p:attrNameLst>
                                      </p:cBhvr>
                                      <p:rCtr x="16862" y="29468"/>
                                    </p:animMotion>
                                  </p:childTnLst>
                                </p:cTn>
                              </p:par>
                            </p:childTnLst>
                          </p:cTn>
                        </p:par>
                      </p:childTnLst>
                    </p:cTn>
                  </p:par>
                  <p:par>
                    <p:cTn id="7" fill="hold">
                      <p:stCondLst>
                        <p:cond delay="indefinite"/>
                      </p:stCondLst>
                      <p:childTnLst>
                        <p:par>
                          <p:cTn id="8" fill="hold">
                            <p:stCondLst>
                              <p:cond delay="0"/>
                            </p:stCondLst>
                            <p:childTnLst>
                              <p:par>
                                <p:cTn id="9" presetID="-1" presetClass="path" presetSubtype="0" accel="50000" decel="50000" fill="hold" nodeType="clickEffect">
                                  <p:stCondLst>
                                    <p:cond delay="0"/>
                                  </p:stCondLst>
                                  <p:childTnLst>
                                    <p:animMotion origin="layout" path="M 4.58333E-6 -1.11111E-6 L 0.21432 0.1794 " pathEditMode="relative" rAng="0" ptsTypes="AA">
                                      <p:cBhvr>
                                        <p:cTn id="10" dur="300" fill="hold"/>
                                        <p:tgtEl>
                                          <p:spTgt spid="9"/>
                                        </p:tgtEl>
                                        <p:attrNameLst>
                                          <p:attrName>ppt_x</p:attrName>
                                          <p:attrName>ppt_y</p:attrName>
                                        </p:attrNameLst>
                                      </p:cBhvr>
                                      <p:rCtr x="10716" y="8958"/>
                                    </p:animMotion>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4.79167E-6 -2.59259E-6 L 0.52682 0.00394 " pathEditMode="relative" rAng="0" ptsTypes="AA">
                                      <p:cBhvr>
                                        <p:cTn id="14" dur="300" fill="hold"/>
                                        <p:tgtEl>
                                          <p:spTgt spid="6"/>
                                        </p:tgtEl>
                                        <p:attrNameLst>
                                          <p:attrName>ppt_x</p:attrName>
                                          <p:attrName>ppt_y</p:attrName>
                                        </p:attrNameLst>
                                      </p:cBhvr>
                                      <p:rCtr x="26341" y="185"/>
                                    </p:animMotion>
                                  </p:childTnLst>
                                </p:cTn>
                              </p:par>
                            </p:childTnLst>
                          </p:cTn>
                        </p:par>
                      </p:childTnLst>
                    </p:cTn>
                  </p:par>
                  <p:par>
                    <p:cTn id="15" fill="hold">
                      <p:stCondLst>
                        <p:cond delay="indefinite"/>
                      </p:stCondLst>
                      <p:childTnLst>
                        <p:par>
                          <p:cTn id="16" fill="hold">
                            <p:stCondLst>
                              <p:cond delay="0"/>
                            </p:stCondLst>
                            <p:childTnLst>
                              <p:par>
                                <p:cTn id="17" presetID="-1" presetClass="path" presetSubtype="0" accel="50000" decel="50000" fill="hold" nodeType="clickEffect">
                                  <p:stCondLst>
                                    <p:cond delay="0"/>
                                  </p:stCondLst>
                                  <p:childTnLst>
                                    <p:animMotion origin="layout" path="M 4.79167E-6 -2.59259E-6 L 0.44518 -0.41782 " pathEditMode="relative" rAng="0" ptsTypes="AA">
                                      <p:cBhvr>
                                        <p:cTn id="18" dur="300" fill="hold"/>
                                        <p:tgtEl>
                                          <p:spTgt spid="7"/>
                                        </p:tgtEl>
                                        <p:attrNameLst>
                                          <p:attrName>ppt_x</p:attrName>
                                          <p:attrName>ppt_y</p:attrName>
                                        </p:attrNameLst>
                                      </p:cBhvr>
                                      <p:rCtr x="22253" y="-20903"/>
                                    </p:animMotion>
                                  </p:childTnLst>
                                </p:cTn>
                              </p:par>
                            </p:childTnLst>
                          </p:cTn>
                        </p:par>
                      </p:childTnLst>
                    </p:cTn>
                  </p:par>
                  <p:par>
                    <p:cTn id="19" fill="hold">
                      <p:stCondLst>
                        <p:cond delay="indefinite"/>
                      </p:stCondLst>
                      <p:childTnLst>
                        <p:par>
                          <p:cTn id="20" fill="hold">
                            <p:stCondLst>
                              <p:cond delay="0"/>
                            </p:stCondLst>
                            <p:childTnLst>
                              <p:par>
                                <p:cTn id="21" presetID="-1" presetClass="path" presetSubtype="0" accel="50000" decel="50000" fill="hold" nodeType="clickEffect">
                                  <p:stCondLst>
                                    <p:cond delay="0"/>
                                  </p:stCondLst>
                                  <p:childTnLst>
                                    <p:animMotion origin="layout" path="M 4.79167E-6 4.44444E-6 L 0.36328 -0.20116 " pathEditMode="relative" rAng="0" ptsTypes="AA">
                                      <p:cBhvr>
                                        <p:cTn id="22" dur="300" fill="hold"/>
                                        <p:tgtEl>
                                          <p:spTgt spid="8"/>
                                        </p:tgtEl>
                                        <p:attrNameLst>
                                          <p:attrName>ppt_x</p:attrName>
                                          <p:attrName>ppt_y</p:attrName>
                                        </p:attrNameLst>
                                      </p:cBhvr>
                                      <p:rCtr x="18164" y="-100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0D47-A1B3-2C4C-9F03-54DCD7F2896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CC2E35B-09B8-D943-B939-5531C8DCAB6C}"/>
              </a:ext>
            </a:extLst>
          </p:cNvPr>
          <p:cNvSpPr>
            <a:spLocks noGrp="1"/>
          </p:cNvSpPr>
          <p:nvPr>
            <p:ph idx="1"/>
          </p:nvPr>
        </p:nvSpPr>
        <p:spPr/>
        <p:txBody>
          <a:bodyPr anchor="ctr">
            <a:normAutofit/>
          </a:bodyPr>
          <a:lstStyle/>
          <a:p>
            <a:pPr marL="0" indent="0" algn="ctr">
              <a:buNone/>
            </a:pPr>
            <a:r>
              <a:rPr lang="en-GB" sz="5400" dirty="0"/>
              <a:t>Which research method(s) to use in which situation?</a:t>
            </a:r>
          </a:p>
        </p:txBody>
      </p:sp>
    </p:spTree>
    <p:extLst>
      <p:ext uri="{BB962C8B-B14F-4D97-AF65-F5344CB8AC3E}">
        <p14:creationId xmlns:p14="http://schemas.microsoft.com/office/powerpoint/2010/main" val="3765958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descr="Image">
            <a:extLst>
              <a:ext uri="{FF2B5EF4-FFF2-40B4-BE49-F238E27FC236}">
                <a16:creationId xmlns:a16="http://schemas.microsoft.com/office/drawing/2014/main" id="{6B17976D-98A9-6541-9783-9D30EE051160}"/>
              </a:ext>
            </a:extLst>
          </p:cNvPr>
          <p:cNvPicPr>
            <a:picLocks noChangeAspect="1"/>
          </p:cNvPicPr>
          <p:nvPr/>
        </p:nvPicPr>
        <p:blipFill>
          <a:blip r:embed="rId2"/>
          <a:stretch>
            <a:fillRect/>
          </a:stretch>
        </p:blipFill>
        <p:spPr>
          <a:xfrm>
            <a:off x="3466023" y="1583497"/>
            <a:ext cx="5259954" cy="5259954"/>
          </a:xfrm>
          <a:prstGeom prst="rect">
            <a:avLst/>
          </a:prstGeom>
          <a:ln w="12700"/>
        </p:spPr>
      </p:pic>
      <p:sp>
        <p:nvSpPr>
          <p:cNvPr id="2" name="Title 1">
            <a:extLst>
              <a:ext uri="{FF2B5EF4-FFF2-40B4-BE49-F238E27FC236}">
                <a16:creationId xmlns:a16="http://schemas.microsoft.com/office/drawing/2014/main" id="{4AC1E262-0531-5745-8EEF-77C549AA87FA}"/>
              </a:ext>
            </a:extLst>
          </p:cNvPr>
          <p:cNvSpPr>
            <a:spLocks noGrp="1"/>
          </p:cNvSpPr>
          <p:nvPr>
            <p:ph type="title"/>
          </p:nvPr>
        </p:nvSpPr>
        <p:spPr>
          <a:xfrm>
            <a:off x="838200" y="365125"/>
            <a:ext cx="9312797" cy="1325563"/>
          </a:xfrm>
        </p:spPr>
        <p:txBody>
          <a:bodyPr/>
          <a:lstStyle/>
          <a:p>
            <a:pPr algn="ctr"/>
            <a:r>
              <a:rPr lang="en-GB" dirty="0"/>
              <a:t>There is no such thing as a universal way of scientific practice</a:t>
            </a:r>
          </a:p>
        </p:txBody>
      </p:sp>
      <p:sp>
        <p:nvSpPr>
          <p:cNvPr id="10" name="RE">
            <a:extLst>
              <a:ext uri="{FF2B5EF4-FFF2-40B4-BE49-F238E27FC236}">
                <a16:creationId xmlns:a16="http://schemas.microsoft.com/office/drawing/2014/main" id="{F1311ECB-774C-3842-AEAF-86553C8D7036}"/>
              </a:ext>
            </a:extLst>
          </p:cNvPr>
          <p:cNvSpPr txBox="1"/>
          <p:nvPr/>
        </p:nvSpPr>
        <p:spPr>
          <a:xfrm rot="16201280">
            <a:off x="3868612" y="4086571"/>
            <a:ext cx="4386233" cy="634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lvl1pPr marR="57799" algn="ctr" defTabSz="1295400">
              <a:spcBef>
                <a:spcPts val="1000"/>
              </a:spcBef>
              <a:defRPr sz="5200">
                <a:solidFill>
                  <a:srgbClr val="53585F"/>
                </a:solidFill>
                <a:uFill>
                  <a:solidFill>
                    <a:srgbClr val="000000"/>
                  </a:solidFill>
                </a:uFill>
                <a:latin typeface="Phosphate Inline"/>
                <a:ea typeface="Phosphate Inline"/>
                <a:cs typeface="Phosphate Inline"/>
                <a:sym typeface="Phosphate Inline"/>
              </a:defRPr>
            </a:lvl1pPr>
          </a:lstStyle>
          <a:p>
            <a:r>
              <a:rPr lang="de-DE" sz="3656" dirty="0"/>
              <a:t>Research </a:t>
            </a:r>
            <a:r>
              <a:rPr lang="de-DE" sz="3656" dirty="0" err="1"/>
              <a:t>method</a:t>
            </a:r>
            <a:endParaRPr sz="3656" dirty="0"/>
          </a:p>
        </p:txBody>
      </p:sp>
      <p:cxnSp>
        <p:nvCxnSpPr>
          <p:cNvPr id="7" name="Straight Connector 6">
            <a:extLst>
              <a:ext uri="{FF2B5EF4-FFF2-40B4-BE49-F238E27FC236}">
                <a16:creationId xmlns:a16="http://schemas.microsoft.com/office/drawing/2014/main" id="{E786422E-C648-2B4A-AFDC-1749BA4C1960}"/>
              </a:ext>
            </a:extLst>
          </p:cNvPr>
          <p:cNvCxnSpPr>
            <a:cxnSpLocks/>
          </p:cNvCxnSpPr>
          <p:nvPr/>
        </p:nvCxnSpPr>
        <p:spPr>
          <a:xfrm flipV="1">
            <a:off x="0" y="14549"/>
            <a:ext cx="12192000" cy="685800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5296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FB065-6E6F-874E-9DC3-EA2246052145}"/>
              </a:ext>
            </a:extLst>
          </p:cNvPr>
          <p:cNvSpPr>
            <a:spLocks noGrp="1"/>
          </p:cNvSpPr>
          <p:nvPr>
            <p:ph type="title"/>
          </p:nvPr>
        </p:nvSpPr>
        <p:spPr/>
        <p:txBody>
          <a:bodyPr/>
          <a:lstStyle/>
          <a:p>
            <a:r>
              <a:rPr lang="en-GB" dirty="0"/>
              <a:t>Method selection depends on many </a:t>
            </a:r>
            <a:br>
              <a:rPr lang="en-GB" dirty="0"/>
            </a:br>
            <a:r>
              <a:rPr lang="en-GB" dirty="0"/>
              <a:t>non-trivial questions</a:t>
            </a:r>
          </a:p>
        </p:txBody>
      </p:sp>
      <p:sp>
        <p:nvSpPr>
          <p:cNvPr id="3" name="Text Placeholder 2">
            <a:extLst>
              <a:ext uri="{FF2B5EF4-FFF2-40B4-BE49-F238E27FC236}">
                <a16:creationId xmlns:a16="http://schemas.microsoft.com/office/drawing/2014/main" id="{6670D164-17B6-F342-926E-02AEAEF56A25}"/>
              </a:ext>
            </a:extLst>
          </p:cNvPr>
          <p:cNvSpPr>
            <a:spLocks noGrp="1"/>
          </p:cNvSpPr>
          <p:nvPr>
            <p:ph type="body" idx="1"/>
          </p:nvPr>
        </p:nvSpPr>
        <p:spPr>
          <a:xfrm>
            <a:off x="838200" y="1825625"/>
            <a:ext cx="10515600" cy="4899266"/>
          </a:xfrm>
        </p:spPr>
        <p:txBody>
          <a:bodyPr>
            <a:normAutofit fontScale="92500" lnSpcReduction="10000"/>
          </a:bodyPr>
          <a:lstStyle/>
          <a:p>
            <a:pPr marL="309849" indent="-281275">
              <a:defRPr sz="2600"/>
            </a:pPr>
            <a:r>
              <a:rPr lang="en-GB" dirty="0"/>
              <a:t>What is the </a:t>
            </a:r>
            <a:r>
              <a:rPr lang="en-GB" dirty="0">
                <a:solidFill>
                  <a:schemeClr val="accent2"/>
                </a:solidFill>
              </a:rPr>
              <a:t>purpose of the study?</a:t>
            </a:r>
            <a:br>
              <a:rPr lang="en-GB" dirty="0">
                <a:solidFill>
                  <a:schemeClr val="accent2"/>
                </a:solidFill>
              </a:rPr>
            </a:br>
            <a:r>
              <a:rPr lang="en-GB" i="1" dirty="0"/>
              <a:t>Exploratory? Descriptive? Explanatory? Improving?</a:t>
            </a:r>
          </a:p>
          <a:p>
            <a:pPr marL="309849" indent="-281275">
              <a:defRPr sz="2600"/>
            </a:pPr>
            <a:r>
              <a:rPr lang="en-GB" dirty="0"/>
              <a:t>What is the </a:t>
            </a:r>
            <a:r>
              <a:rPr lang="en-GB" dirty="0">
                <a:solidFill>
                  <a:schemeClr val="accent2"/>
                </a:solidFill>
              </a:rPr>
              <a:t>nature of the study?</a:t>
            </a:r>
            <a:br>
              <a:rPr lang="en-GB" dirty="0">
                <a:solidFill>
                  <a:schemeClr val="accent2"/>
                </a:solidFill>
              </a:rPr>
            </a:br>
            <a:r>
              <a:rPr lang="en-GB" i="1" dirty="0"/>
              <a:t>Inductive? Deductive?</a:t>
            </a:r>
          </a:p>
          <a:p>
            <a:pPr marL="309849" indent="-281275">
              <a:defRPr sz="2600"/>
            </a:pPr>
            <a:r>
              <a:rPr lang="en-GB" dirty="0"/>
              <a:t>What is the </a:t>
            </a:r>
            <a:r>
              <a:rPr lang="en-GB" dirty="0">
                <a:solidFill>
                  <a:schemeClr val="accent2"/>
                </a:solidFill>
              </a:rPr>
              <a:t>relation to existing evidence?</a:t>
            </a:r>
            <a:br>
              <a:rPr lang="en-GB" dirty="0">
                <a:solidFill>
                  <a:schemeClr val="accent2"/>
                </a:solidFill>
              </a:rPr>
            </a:br>
            <a:r>
              <a:rPr lang="en-GB" i="1" dirty="0"/>
              <a:t>Building a new theory? “Testing” existing theory?</a:t>
            </a:r>
          </a:p>
          <a:p>
            <a:pPr marL="309849" indent="-281275">
              <a:defRPr sz="2600"/>
            </a:pPr>
            <a:r>
              <a:rPr lang="en-GB" dirty="0"/>
              <a:t>What is the </a:t>
            </a:r>
            <a:r>
              <a:rPr lang="en-GB" dirty="0">
                <a:solidFill>
                  <a:schemeClr val="accent2"/>
                </a:solidFill>
              </a:rPr>
              <a:t>nature of the questions we ask?</a:t>
            </a:r>
            <a:br>
              <a:rPr lang="en-GB" dirty="0">
                <a:solidFill>
                  <a:schemeClr val="accent2"/>
                </a:solidFill>
              </a:rPr>
            </a:br>
            <a:r>
              <a:rPr lang="en-GB" i="1" dirty="0"/>
              <a:t>What-questions? Why-questions?</a:t>
            </a:r>
          </a:p>
          <a:p>
            <a:pPr marL="309849" indent="-281275">
              <a:defRPr sz="2600"/>
            </a:pPr>
            <a:r>
              <a:rPr lang="en-GB" dirty="0"/>
              <a:t>What is the </a:t>
            </a:r>
            <a:r>
              <a:rPr lang="en-GB" dirty="0">
                <a:solidFill>
                  <a:schemeClr val="accent2"/>
                </a:solidFill>
              </a:rPr>
              <a:t>nature of the environment?</a:t>
            </a:r>
            <a:br>
              <a:rPr lang="en-GB" dirty="0">
                <a:solidFill>
                  <a:schemeClr val="accent2"/>
                </a:solidFill>
              </a:rPr>
            </a:br>
            <a:r>
              <a:rPr lang="en-GB" i="1" dirty="0"/>
              <a:t>Controlled environments? Realistic environments?</a:t>
            </a:r>
          </a:p>
          <a:p>
            <a:pPr marL="309849" indent="-281275">
              <a:defRPr sz="2600"/>
            </a:pPr>
            <a:r>
              <a:rPr lang="en-GB" dirty="0"/>
              <a:t>What is the necessary </a:t>
            </a:r>
            <a:r>
              <a:rPr lang="en-GB" dirty="0">
                <a:solidFill>
                  <a:schemeClr val="accent2"/>
                </a:solidFill>
              </a:rPr>
              <a:t>sample?</a:t>
            </a:r>
            <a:br>
              <a:rPr lang="en-GB" dirty="0"/>
            </a:br>
            <a:r>
              <a:rPr lang="en-GB" i="1" dirty="0"/>
              <a:t>Population source?</a:t>
            </a:r>
            <a:br>
              <a:rPr lang="en-GB" i="1" dirty="0"/>
            </a:br>
            <a:r>
              <a:rPr lang="en-GB" i="1" dirty="0"/>
              <a:t>Units of analysis?</a:t>
            </a:r>
          </a:p>
          <a:p>
            <a:endParaRPr lang="en-GB" dirty="0"/>
          </a:p>
        </p:txBody>
      </p:sp>
      <p:pic>
        <p:nvPicPr>
          <p:cNvPr id="4" name="Line Line" descr="Line Line">
            <a:extLst>
              <a:ext uri="{FF2B5EF4-FFF2-40B4-BE49-F238E27FC236}">
                <a16:creationId xmlns:a16="http://schemas.microsoft.com/office/drawing/2014/main" id="{9BBAD37C-4E27-F44D-BFD4-86B2A2D9EDC7}"/>
              </a:ext>
            </a:extLst>
          </p:cNvPr>
          <p:cNvPicPr>
            <a:picLocks/>
          </p:cNvPicPr>
          <p:nvPr/>
        </p:nvPicPr>
        <p:blipFill>
          <a:blip r:embed="rId2"/>
          <a:stretch>
            <a:fillRect/>
          </a:stretch>
        </p:blipFill>
        <p:spPr>
          <a:xfrm rot="16200000">
            <a:off x="7114195" y="3017255"/>
            <a:ext cx="2845195" cy="53579"/>
          </a:xfrm>
          <a:prstGeom prst="rect">
            <a:avLst/>
          </a:prstGeom>
        </p:spPr>
      </p:pic>
      <p:pic>
        <p:nvPicPr>
          <p:cNvPr id="5" name="Line Line" descr="Line Line">
            <a:extLst>
              <a:ext uri="{FF2B5EF4-FFF2-40B4-BE49-F238E27FC236}">
                <a16:creationId xmlns:a16="http://schemas.microsoft.com/office/drawing/2014/main" id="{358EDED0-A8CF-7C41-825A-943CE01BEC3C}"/>
              </a:ext>
            </a:extLst>
          </p:cNvPr>
          <p:cNvPicPr>
            <a:picLocks/>
          </p:cNvPicPr>
          <p:nvPr/>
        </p:nvPicPr>
        <p:blipFill>
          <a:blip r:embed="rId3"/>
          <a:stretch>
            <a:fillRect/>
          </a:stretch>
        </p:blipFill>
        <p:spPr>
          <a:xfrm rot="16200000">
            <a:off x="7497741" y="5087489"/>
            <a:ext cx="2398161" cy="53579"/>
          </a:xfrm>
          <a:prstGeom prst="rect">
            <a:avLst/>
          </a:prstGeom>
        </p:spPr>
      </p:pic>
      <p:sp>
        <p:nvSpPr>
          <p:cNvPr id="6" name="Criteria for  selecting methods">
            <a:extLst>
              <a:ext uri="{FF2B5EF4-FFF2-40B4-BE49-F238E27FC236}">
                <a16:creationId xmlns:a16="http://schemas.microsoft.com/office/drawing/2014/main" id="{028636D0-A202-5D4C-9A1A-85C14FE1A40B}"/>
              </a:ext>
            </a:extLst>
          </p:cNvPr>
          <p:cNvSpPr txBox="1"/>
          <p:nvPr/>
        </p:nvSpPr>
        <p:spPr>
          <a:xfrm>
            <a:off x="8670032" y="1578918"/>
            <a:ext cx="1942841" cy="6347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2600">
                <a:latin typeface="Palatino"/>
                <a:ea typeface="Palatino"/>
                <a:cs typeface="Palatino"/>
                <a:sym typeface="Palatino"/>
              </a:defRPr>
            </a:pPr>
            <a:r>
              <a:rPr sz="1828" dirty="0"/>
              <a:t>Criteria for </a:t>
            </a:r>
            <a:br>
              <a:rPr sz="1828" dirty="0"/>
            </a:br>
            <a:r>
              <a:rPr sz="1828" dirty="0"/>
              <a:t>selecting methods</a:t>
            </a:r>
          </a:p>
        </p:txBody>
      </p:sp>
      <p:sp>
        <p:nvSpPr>
          <p:cNvPr id="7" name="Criteria for  environment selection (and sampling)">
            <a:extLst>
              <a:ext uri="{FF2B5EF4-FFF2-40B4-BE49-F238E27FC236}">
                <a16:creationId xmlns:a16="http://schemas.microsoft.com/office/drawing/2014/main" id="{8025E27C-1C5F-4B4E-94F0-8858A2A0F6AF}"/>
              </a:ext>
            </a:extLst>
          </p:cNvPr>
          <p:cNvSpPr txBox="1"/>
          <p:nvPr/>
        </p:nvSpPr>
        <p:spPr>
          <a:xfrm>
            <a:off x="8830060" y="3894742"/>
            <a:ext cx="2374754" cy="9160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2600">
                <a:latin typeface="Palatino"/>
                <a:ea typeface="Palatino"/>
                <a:cs typeface="Palatino"/>
                <a:sym typeface="Palatino"/>
              </a:defRPr>
            </a:pPr>
            <a:r>
              <a:rPr sz="1828"/>
              <a:t>Criteria for </a:t>
            </a:r>
            <a:br>
              <a:rPr sz="1828"/>
            </a:br>
            <a:r>
              <a:rPr sz="1828"/>
              <a:t>environment selection</a:t>
            </a:r>
            <a:br>
              <a:rPr sz="1828"/>
            </a:br>
            <a:r>
              <a:rPr sz="1828"/>
              <a:t>(and sampling)</a:t>
            </a:r>
          </a:p>
        </p:txBody>
      </p:sp>
    </p:spTree>
    <p:extLst>
      <p:ext uri="{BB962C8B-B14F-4D97-AF65-F5344CB8AC3E}">
        <p14:creationId xmlns:p14="http://schemas.microsoft.com/office/powerpoint/2010/main" val="2719249807"/>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B7F64-D9FE-F14E-8663-D6A9DA2D299D}"/>
              </a:ext>
            </a:extLst>
          </p:cNvPr>
          <p:cNvSpPr>
            <a:spLocks noGrp="1"/>
          </p:cNvSpPr>
          <p:nvPr>
            <p:ph type="title"/>
          </p:nvPr>
        </p:nvSpPr>
        <p:spPr>
          <a:xfrm>
            <a:off x="838200" y="365125"/>
            <a:ext cx="10875380" cy="1325563"/>
          </a:xfrm>
        </p:spPr>
        <p:txBody>
          <a:bodyPr/>
          <a:lstStyle/>
          <a:p>
            <a:r>
              <a:rPr lang="en-GB" dirty="0"/>
              <a:t>Not trivial, but possible: checklists</a:t>
            </a:r>
          </a:p>
        </p:txBody>
      </p:sp>
      <p:pic>
        <p:nvPicPr>
          <p:cNvPr id="4" name="Screenshot 2019-03-24 at 23.43.40.png" descr="Screenshot 2019-03-24 at 23.43.40.png">
            <a:extLst>
              <a:ext uri="{FF2B5EF4-FFF2-40B4-BE49-F238E27FC236}">
                <a16:creationId xmlns:a16="http://schemas.microsoft.com/office/drawing/2014/main" id="{613FA2E5-C694-C443-B1DF-A2E1F2F93F74}"/>
              </a:ext>
            </a:extLst>
          </p:cNvPr>
          <p:cNvPicPr>
            <a:picLocks/>
          </p:cNvPicPr>
          <p:nvPr/>
        </p:nvPicPr>
        <p:blipFill>
          <a:blip r:embed="rId2"/>
          <a:stretch>
            <a:fillRect/>
          </a:stretch>
        </p:blipFill>
        <p:spPr>
          <a:xfrm>
            <a:off x="6388779" y="1454426"/>
            <a:ext cx="3033752" cy="4660255"/>
          </a:xfrm>
          <a:prstGeom prst="rect">
            <a:avLst/>
          </a:prstGeom>
          <a:effectLst>
            <a:outerShdw blurRad="38100" dist="25400" dir="5400000" rotWithShape="0">
              <a:srgbClr val="000000">
                <a:alpha val="50000"/>
              </a:srgbClr>
            </a:outerShdw>
          </a:effectLst>
        </p:spPr>
      </p:pic>
      <p:sp>
        <p:nvSpPr>
          <p:cNvPr id="5" name="More advanced…">
            <a:extLst>
              <a:ext uri="{FF2B5EF4-FFF2-40B4-BE49-F238E27FC236}">
                <a16:creationId xmlns:a16="http://schemas.microsoft.com/office/drawing/2014/main" id="{0EA9C652-503E-C24E-A812-3601DB308D85}"/>
              </a:ext>
            </a:extLst>
          </p:cNvPr>
          <p:cNvSpPr txBox="1"/>
          <p:nvPr/>
        </p:nvSpPr>
        <p:spPr>
          <a:xfrm>
            <a:off x="6489093" y="5972439"/>
            <a:ext cx="4160755" cy="8837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2500">
                <a:latin typeface="Palatino"/>
                <a:ea typeface="Palatino"/>
                <a:cs typeface="Palatino"/>
                <a:sym typeface="Palatino"/>
              </a:defRPr>
            </a:pPr>
            <a:r>
              <a:rPr sz="1758"/>
              <a:t>More advanced </a:t>
            </a:r>
          </a:p>
          <a:p>
            <a:pPr marL="177274" indent="-177274">
              <a:buSzPct val="100000"/>
              <a:buChar char="•"/>
              <a:defRPr sz="2500">
                <a:latin typeface="Palatino"/>
                <a:ea typeface="Palatino"/>
                <a:cs typeface="Palatino"/>
                <a:sym typeface="Palatino"/>
              </a:defRPr>
            </a:pPr>
            <a:r>
              <a:rPr sz="1758"/>
              <a:t>Chapter 16 + Appendix</a:t>
            </a:r>
          </a:p>
          <a:p>
            <a:pPr marL="177274" indent="-177274">
              <a:buSzPct val="100000"/>
              <a:buChar char="•"/>
              <a:defRPr sz="2500">
                <a:latin typeface="Palatino"/>
                <a:ea typeface="Palatino"/>
                <a:cs typeface="Palatino"/>
                <a:sym typeface="Palatino"/>
              </a:defRPr>
            </a:pPr>
            <a:r>
              <a:rPr sz="1758"/>
              <a:t>http://bit.ly/checklists-design_science</a:t>
            </a:r>
          </a:p>
        </p:txBody>
      </p:sp>
      <p:pic>
        <p:nvPicPr>
          <p:cNvPr id="6" name="Screenshot 2019-02-06 at 12.37.02.png" descr="Screenshot 2019-02-06 at 12.37.02.png">
            <a:extLst>
              <a:ext uri="{FF2B5EF4-FFF2-40B4-BE49-F238E27FC236}">
                <a16:creationId xmlns:a16="http://schemas.microsoft.com/office/drawing/2014/main" id="{8E62C288-6EE2-4C4E-B90D-EF4C8FA1D46A}"/>
              </a:ext>
            </a:extLst>
          </p:cNvPr>
          <p:cNvPicPr>
            <a:picLocks/>
          </p:cNvPicPr>
          <p:nvPr/>
        </p:nvPicPr>
        <p:blipFill>
          <a:blip r:embed="rId3"/>
          <a:stretch>
            <a:fillRect/>
          </a:stretch>
        </p:blipFill>
        <p:spPr>
          <a:xfrm>
            <a:off x="2311375" y="1454426"/>
            <a:ext cx="3523556" cy="4626539"/>
          </a:xfrm>
          <a:prstGeom prst="rect">
            <a:avLst/>
          </a:prstGeom>
          <a:effectLst>
            <a:outerShdw blurRad="38100" dist="25400" dir="5400000" rotWithShape="0">
              <a:srgbClr val="000000">
                <a:alpha val="50000"/>
              </a:srgbClr>
            </a:outerShdw>
          </a:effectLst>
        </p:spPr>
      </p:pic>
      <p:sp>
        <p:nvSpPr>
          <p:cNvPr id="7" name="Good starting point">
            <a:extLst>
              <a:ext uri="{FF2B5EF4-FFF2-40B4-BE49-F238E27FC236}">
                <a16:creationId xmlns:a16="http://schemas.microsoft.com/office/drawing/2014/main" id="{8AE3CDC4-6F02-AD44-AAD0-E78B531780F6}"/>
              </a:ext>
            </a:extLst>
          </p:cNvPr>
          <p:cNvSpPr txBox="1"/>
          <p:nvPr/>
        </p:nvSpPr>
        <p:spPr>
          <a:xfrm>
            <a:off x="3060481" y="5948295"/>
            <a:ext cx="2039021" cy="342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500">
                <a:latin typeface="Palatino"/>
                <a:ea typeface="Palatino"/>
                <a:cs typeface="Palatino"/>
                <a:sym typeface="Palatino"/>
              </a:defRPr>
            </a:lvl1pPr>
          </a:lstStyle>
          <a:p>
            <a:r>
              <a:rPr sz="1758" dirty="0"/>
              <a:t>Good starting point</a:t>
            </a:r>
          </a:p>
        </p:txBody>
      </p:sp>
    </p:spTree>
    <p:extLst>
      <p:ext uri="{BB962C8B-B14F-4D97-AF65-F5344CB8AC3E}">
        <p14:creationId xmlns:p14="http://schemas.microsoft.com/office/powerpoint/2010/main" val="162159100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Title"/>
          <p:cNvSpPr txBox="1">
            <a:spLocks noGrp="1"/>
          </p:cNvSpPr>
          <p:nvPr>
            <p:ph type="title"/>
          </p:nvPr>
        </p:nvSpPr>
        <p:spPr>
          <a:prstGeom prst="rect">
            <a:avLst/>
          </a:prstGeom>
        </p:spPr>
        <p:txBody>
          <a:bodyPr/>
          <a:lstStyle/>
          <a:p>
            <a:endParaRPr/>
          </a:p>
        </p:txBody>
      </p:sp>
      <p:sp>
        <p:nvSpPr>
          <p:cNvPr id="520" name="How to achieve scientific progress?…"/>
          <p:cNvSpPr txBox="1">
            <a:spLocks noGrp="1"/>
          </p:cNvSpPr>
          <p:nvPr>
            <p:ph type="body" idx="1"/>
          </p:nvPr>
        </p:nvSpPr>
        <p:spPr>
          <a:prstGeom prst="rect">
            <a:avLst/>
          </a:prstGeom>
        </p:spPr>
        <p:txBody>
          <a:bodyPr/>
          <a:lstStyle/>
          <a:p>
            <a:pPr marL="0" indent="0" algn="ctr">
              <a:buNone/>
              <a:defRPr sz="4200"/>
            </a:pPr>
            <a:endParaRPr/>
          </a:p>
          <a:p>
            <a:pPr marL="0" indent="0" algn="ctr">
              <a:buNone/>
              <a:defRPr sz="4200"/>
            </a:pPr>
            <a:endParaRPr/>
          </a:p>
          <a:p>
            <a:pPr marL="0" indent="0" algn="ctr">
              <a:buNone/>
              <a:defRPr sz="4800"/>
            </a:pPr>
            <a:r>
              <a:t>How to achieve scientific progress?</a:t>
            </a:r>
          </a:p>
          <a:p>
            <a:pPr marL="0" indent="0" algn="ctr">
              <a:buNone/>
              <a:defRPr sz="3400"/>
            </a:pPr>
            <a:r>
              <a:t>In step-wise iterations, with multiple methods </a:t>
            </a:r>
            <a:br/>
            <a:r>
              <a:t>(aka “research programme”)</a:t>
            </a:r>
          </a:p>
        </p:txBody>
      </p:sp>
      <p:pic>
        <p:nvPicPr>
          <p:cNvPr id="521" name="Screenshot 2019-01-24 at 16.41.11.png" descr="Screenshot 2019-01-24 at 16.41.11.png"/>
          <p:cNvPicPr>
            <a:picLocks noChangeAspect="1"/>
          </p:cNvPicPr>
          <p:nvPr/>
        </p:nvPicPr>
        <p:blipFill>
          <a:blip r:embed="rId2"/>
          <a:stretch>
            <a:fillRect/>
          </a:stretch>
        </p:blipFill>
        <p:spPr>
          <a:xfrm>
            <a:off x="4478862" y="4627394"/>
            <a:ext cx="2622451" cy="1994411"/>
          </a:xfrm>
          <a:prstGeom prst="rect">
            <a:avLst/>
          </a:prstGeom>
          <a:ln w="12700"/>
        </p:spPr>
      </p:pic>
      <p:pic>
        <p:nvPicPr>
          <p:cNvPr id="524" name="Connection Line" descr="Connection Line"/>
          <p:cNvPicPr>
            <a:picLocks/>
          </p:cNvPicPr>
          <p:nvPr/>
        </p:nvPicPr>
        <p:blipFill>
          <a:blip r:embed="rId3"/>
          <a:stretch>
            <a:fillRect/>
          </a:stretch>
        </p:blipFill>
        <p:spPr>
          <a:xfrm>
            <a:off x="6287889" y="4731439"/>
            <a:ext cx="481802" cy="1140481"/>
          </a:xfrm>
          <a:prstGeom prst="rect">
            <a:avLst/>
          </a:prstGeom>
        </p:spPr>
      </p:pic>
      <p:pic>
        <p:nvPicPr>
          <p:cNvPr id="526" name="Connection Line" descr="Connection Line"/>
          <p:cNvPicPr>
            <a:picLocks/>
          </p:cNvPicPr>
          <p:nvPr/>
        </p:nvPicPr>
        <p:blipFill>
          <a:blip r:embed="rId4"/>
          <a:stretch>
            <a:fillRect/>
          </a:stretch>
        </p:blipFill>
        <p:spPr>
          <a:xfrm>
            <a:off x="4923741" y="4710738"/>
            <a:ext cx="481802" cy="1140481"/>
          </a:xfrm>
          <a:prstGeom prst="rect">
            <a:avLst/>
          </a:prstGeom>
        </p:spPr>
      </p:pic>
    </p:spTree>
    <p:extLst>
      <p:ext uri="{BB962C8B-B14F-4D97-AF65-F5344CB8AC3E}">
        <p14:creationId xmlns:p14="http://schemas.microsoft.com/office/powerpoint/2010/main" val="428645459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C32DE-0C0E-F445-B4B3-2483F44DBDB9}"/>
              </a:ext>
            </a:extLst>
          </p:cNvPr>
          <p:cNvSpPr>
            <a:spLocks noGrp="1"/>
          </p:cNvSpPr>
          <p:nvPr>
            <p:ph type="title"/>
          </p:nvPr>
        </p:nvSpPr>
        <p:spPr>
          <a:xfrm>
            <a:off x="838200" y="365125"/>
            <a:ext cx="10515600" cy="1028093"/>
          </a:xfrm>
        </p:spPr>
        <p:txBody>
          <a:bodyPr/>
          <a:lstStyle/>
          <a:p>
            <a:r>
              <a:rPr lang="en-GB" dirty="0"/>
              <a:t>Progress via multi-study approaches</a:t>
            </a:r>
          </a:p>
        </p:txBody>
      </p:sp>
      <p:pic>
        <p:nvPicPr>
          <p:cNvPr id="4" name="Screenshot 2019-01-24 at 16.41.11.png" descr="Screenshot 2019-01-24 at 16.41.11.png">
            <a:extLst>
              <a:ext uri="{FF2B5EF4-FFF2-40B4-BE49-F238E27FC236}">
                <a16:creationId xmlns:a16="http://schemas.microsoft.com/office/drawing/2014/main" id="{F5B351E1-6400-AA42-8CAC-607FD8D71D8B}"/>
              </a:ext>
            </a:extLst>
          </p:cNvPr>
          <p:cNvPicPr>
            <a:picLocks noChangeAspect="1"/>
          </p:cNvPicPr>
          <p:nvPr/>
        </p:nvPicPr>
        <p:blipFill>
          <a:blip r:embed="rId2"/>
          <a:stretch>
            <a:fillRect/>
          </a:stretch>
        </p:blipFill>
        <p:spPr>
          <a:xfrm>
            <a:off x="6622690" y="1397712"/>
            <a:ext cx="3555270" cy="2703833"/>
          </a:xfrm>
          <a:prstGeom prst="rect">
            <a:avLst/>
          </a:prstGeom>
          <a:ln w="12700"/>
        </p:spPr>
      </p:pic>
      <p:grpSp>
        <p:nvGrpSpPr>
          <p:cNvPr id="5" name="Group">
            <a:extLst>
              <a:ext uri="{FF2B5EF4-FFF2-40B4-BE49-F238E27FC236}">
                <a16:creationId xmlns:a16="http://schemas.microsoft.com/office/drawing/2014/main" id="{A8D7607D-A199-0C42-A0A6-9269BF2DE825}"/>
              </a:ext>
            </a:extLst>
          </p:cNvPr>
          <p:cNvGrpSpPr/>
          <p:nvPr/>
        </p:nvGrpSpPr>
        <p:grpSpPr>
          <a:xfrm>
            <a:off x="5640778" y="5321872"/>
            <a:ext cx="3083714" cy="2313636"/>
            <a:chOff x="0" y="0"/>
            <a:chExt cx="4385725" cy="3290503"/>
          </a:xfrm>
        </p:grpSpPr>
        <p:sp>
          <p:nvSpPr>
            <p:cNvPr id="6" name="Line">
              <a:extLst>
                <a:ext uri="{FF2B5EF4-FFF2-40B4-BE49-F238E27FC236}">
                  <a16:creationId xmlns:a16="http://schemas.microsoft.com/office/drawing/2014/main" id="{638ED9ED-10B5-5F43-842A-848B6EE12CF1}"/>
                </a:ext>
              </a:extLst>
            </p:cNvPr>
            <p:cNvSpPr/>
            <p:nvPr/>
          </p:nvSpPr>
          <p:spPr>
            <a:xfrm>
              <a:off x="-1" y="-1"/>
              <a:ext cx="822727" cy="822727"/>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7" name="Large-scale evaluation">
              <a:extLst>
                <a:ext uri="{FF2B5EF4-FFF2-40B4-BE49-F238E27FC236}">
                  <a16:creationId xmlns:a16="http://schemas.microsoft.com/office/drawing/2014/main" id="{9A14627B-347F-4A4C-B428-4F4731FC93FC}"/>
                </a:ext>
              </a:extLst>
            </p:cNvPr>
            <p:cNvSpPr/>
            <p:nvPr/>
          </p:nvSpPr>
          <p:spPr>
            <a:xfrm>
              <a:off x="402820" y="814368"/>
              <a:ext cx="3982906" cy="1017817"/>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rPr sz="1687"/>
                <a:t>Large-scale evaluation</a:t>
              </a:r>
            </a:p>
          </p:txBody>
        </p:sp>
        <p:sp>
          <p:nvSpPr>
            <p:cNvPr id="8" name="5">
              <a:extLst>
                <a:ext uri="{FF2B5EF4-FFF2-40B4-BE49-F238E27FC236}">
                  <a16:creationId xmlns:a16="http://schemas.microsoft.com/office/drawing/2014/main" id="{EB30FE51-BFDC-2240-9E09-606F000C0646}"/>
                </a:ext>
              </a:extLst>
            </p:cNvPr>
            <p:cNvSpPr/>
            <p:nvPr/>
          </p:nvSpPr>
          <p:spPr>
            <a:xfrm>
              <a:off x="201834" y="582002"/>
              <a:ext cx="561952" cy="561953"/>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5</a:t>
              </a:r>
            </a:p>
          </p:txBody>
        </p:sp>
        <p:sp>
          <p:nvSpPr>
            <p:cNvPr id="9" name="e.g. Field Study or longitudinal study">
              <a:extLst>
                <a:ext uri="{FF2B5EF4-FFF2-40B4-BE49-F238E27FC236}">
                  <a16:creationId xmlns:a16="http://schemas.microsoft.com/office/drawing/2014/main" id="{0D3DDF36-E8DE-0544-81BB-2ECF533217C9}"/>
                </a:ext>
              </a:extLst>
            </p:cNvPr>
            <p:cNvSpPr/>
            <p:nvPr/>
          </p:nvSpPr>
          <p:spPr>
            <a:xfrm>
              <a:off x="1807843" y="2020503"/>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rPr sz="1266"/>
                <a:t>e.g. Field Study or longitudinal study</a:t>
              </a:r>
            </a:p>
          </p:txBody>
        </p:sp>
      </p:grpSp>
      <p:sp>
        <p:nvSpPr>
          <p:cNvPr id="10" name="1">
            <a:extLst>
              <a:ext uri="{FF2B5EF4-FFF2-40B4-BE49-F238E27FC236}">
                <a16:creationId xmlns:a16="http://schemas.microsoft.com/office/drawing/2014/main" id="{66A062C9-CE80-6147-B205-5A91CB4DF86D}"/>
              </a:ext>
            </a:extLst>
          </p:cNvPr>
          <p:cNvSpPr/>
          <p:nvPr/>
        </p:nvSpPr>
        <p:spPr>
          <a:xfrm>
            <a:off x="7301848" y="2770431"/>
            <a:ext cx="395123" cy="39512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1</a:t>
            </a:r>
          </a:p>
        </p:txBody>
      </p:sp>
      <p:sp>
        <p:nvSpPr>
          <p:cNvPr id="11" name="2">
            <a:extLst>
              <a:ext uri="{FF2B5EF4-FFF2-40B4-BE49-F238E27FC236}">
                <a16:creationId xmlns:a16="http://schemas.microsoft.com/office/drawing/2014/main" id="{B7D23FB1-A31B-6C4C-A518-1B6576398B71}"/>
              </a:ext>
            </a:extLst>
          </p:cNvPr>
          <p:cNvSpPr/>
          <p:nvPr/>
        </p:nvSpPr>
        <p:spPr>
          <a:xfrm>
            <a:off x="7724519" y="1555459"/>
            <a:ext cx="395123" cy="39512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2</a:t>
            </a:r>
          </a:p>
        </p:txBody>
      </p:sp>
      <p:sp>
        <p:nvSpPr>
          <p:cNvPr id="12" name="3">
            <a:extLst>
              <a:ext uri="{FF2B5EF4-FFF2-40B4-BE49-F238E27FC236}">
                <a16:creationId xmlns:a16="http://schemas.microsoft.com/office/drawing/2014/main" id="{BF8DE17D-FC2D-5A4E-8A89-3AB1AFCBDFF1}"/>
              </a:ext>
            </a:extLst>
          </p:cNvPr>
          <p:cNvSpPr/>
          <p:nvPr/>
        </p:nvSpPr>
        <p:spPr>
          <a:xfrm>
            <a:off x="9091614" y="2744371"/>
            <a:ext cx="395123" cy="39512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3</a:t>
            </a:r>
          </a:p>
        </p:txBody>
      </p:sp>
      <p:sp>
        <p:nvSpPr>
          <p:cNvPr id="13" name="4">
            <a:extLst>
              <a:ext uri="{FF2B5EF4-FFF2-40B4-BE49-F238E27FC236}">
                <a16:creationId xmlns:a16="http://schemas.microsoft.com/office/drawing/2014/main" id="{AAF17FCC-8C48-BB43-A27C-CC6E1716E19F}"/>
              </a:ext>
            </a:extLst>
          </p:cNvPr>
          <p:cNvSpPr/>
          <p:nvPr/>
        </p:nvSpPr>
        <p:spPr>
          <a:xfrm>
            <a:off x="9492616" y="2743642"/>
            <a:ext cx="395123" cy="39512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4</a:t>
            </a:r>
          </a:p>
        </p:txBody>
      </p:sp>
      <p:sp>
        <p:nvSpPr>
          <p:cNvPr id="14" name="5">
            <a:extLst>
              <a:ext uri="{FF2B5EF4-FFF2-40B4-BE49-F238E27FC236}">
                <a16:creationId xmlns:a16="http://schemas.microsoft.com/office/drawing/2014/main" id="{14AE3273-7E16-FE48-B421-1481771C0319}"/>
              </a:ext>
            </a:extLst>
          </p:cNvPr>
          <p:cNvSpPr/>
          <p:nvPr/>
        </p:nvSpPr>
        <p:spPr>
          <a:xfrm>
            <a:off x="9901347" y="2738912"/>
            <a:ext cx="395123" cy="395123"/>
          </a:xfrm>
          <a:prstGeom prst="ellipse">
            <a:avLst/>
          </a:prstGeom>
          <a:solidFill>
            <a:schemeClr val="accent1"/>
          </a:solidFill>
          <a:ln w="12700">
            <a:solidFill>
              <a:srgbClr val="FFFFFF"/>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5</a:t>
            </a:r>
          </a:p>
        </p:txBody>
      </p:sp>
      <p:grpSp>
        <p:nvGrpSpPr>
          <p:cNvPr id="15" name="Group">
            <a:extLst>
              <a:ext uri="{FF2B5EF4-FFF2-40B4-BE49-F238E27FC236}">
                <a16:creationId xmlns:a16="http://schemas.microsoft.com/office/drawing/2014/main" id="{6F8579A2-DBFA-4D45-8910-0280DDDCFA0D}"/>
              </a:ext>
            </a:extLst>
          </p:cNvPr>
          <p:cNvGrpSpPr/>
          <p:nvPr/>
        </p:nvGrpSpPr>
        <p:grpSpPr>
          <a:xfrm>
            <a:off x="2652450" y="2961820"/>
            <a:ext cx="3143106" cy="1493648"/>
            <a:chOff x="-47825" y="-1"/>
            <a:chExt cx="4470194" cy="2124298"/>
          </a:xfrm>
        </p:grpSpPr>
        <p:sp>
          <p:nvSpPr>
            <p:cNvPr id="16" name="Line">
              <a:extLst>
                <a:ext uri="{FF2B5EF4-FFF2-40B4-BE49-F238E27FC236}">
                  <a16:creationId xmlns:a16="http://schemas.microsoft.com/office/drawing/2014/main" id="{B848D7FA-4067-4C4B-A233-4C2E6ADB5CD9}"/>
                </a:ext>
              </a:extLst>
            </p:cNvPr>
            <p:cNvSpPr/>
            <p:nvPr/>
          </p:nvSpPr>
          <p:spPr>
            <a:xfrm>
              <a:off x="1534655" y="-1"/>
              <a:ext cx="723482" cy="735521"/>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grpSp>
          <p:nvGrpSpPr>
            <p:cNvPr id="17" name="Group">
              <a:extLst>
                <a:ext uri="{FF2B5EF4-FFF2-40B4-BE49-F238E27FC236}">
                  <a16:creationId xmlns:a16="http://schemas.microsoft.com/office/drawing/2014/main" id="{6A3C781F-DBDD-FA40-A7C0-1032F6C7043F}"/>
                </a:ext>
              </a:extLst>
            </p:cNvPr>
            <p:cNvGrpSpPr/>
            <p:nvPr/>
          </p:nvGrpSpPr>
          <p:grpSpPr>
            <a:xfrm>
              <a:off x="-47825" y="367430"/>
              <a:ext cx="4470194" cy="1756867"/>
              <a:chOff x="-47824" y="0"/>
              <a:chExt cx="4470192" cy="1756866"/>
            </a:xfrm>
          </p:grpSpPr>
          <p:sp>
            <p:nvSpPr>
              <p:cNvPr id="18" name="Validation of new technology in artificial setting">
                <a:extLst>
                  <a:ext uri="{FF2B5EF4-FFF2-40B4-BE49-F238E27FC236}">
                    <a16:creationId xmlns:a16="http://schemas.microsoft.com/office/drawing/2014/main" id="{BC08856E-25ED-A244-97B7-C2DE78DDCB2D}"/>
                  </a:ext>
                </a:extLst>
              </p:cNvPr>
              <p:cNvSpPr/>
              <p:nvPr/>
            </p:nvSpPr>
            <p:spPr>
              <a:xfrm>
                <a:off x="439461" y="325723"/>
                <a:ext cx="3982907" cy="1017816"/>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rPr sz="1687"/>
                  <a:t>Validation of new technology in artificial setting</a:t>
                </a:r>
              </a:p>
            </p:txBody>
          </p:sp>
          <p:sp>
            <p:nvSpPr>
              <p:cNvPr id="19" name="3">
                <a:extLst>
                  <a:ext uri="{FF2B5EF4-FFF2-40B4-BE49-F238E27FC236}">
                    <a16:creationId xmlns:a16="http://schemas.microsoft.com/office/drawing/2014/main" id="{F4B9BA8C-887B-A745-B204-EAD236B0BFD9}"/>
                  </a:ext>
                </a:extLst>
              </p:cNvPr>
              <p:cNvSpPr/>
              <p:nvPr/>
            </p:nvSpPr>
            <p:spPr>
              <a:xfrm>
                <a:off x="279362" y="0"/>
                <a:ext cx="561953" cy="561952"/>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3</a:t>
                </a:r>
              </a:p>
            </p:txBody>
          </p:sp>
          <p:sp>
            <p:nvSpPr>
              <p:cNvPr id="20" name="e.g. Controlled Experiment">
                <a:extLst>
                  <a:ext uri="{FF2B5EF4-FFF2-40B4-BE49-F238E27FC236}">
                    <a16:creationId xmlns:a16="http://schemas.microsoft.com/office/drawing/2014/main" id="{6D422EAB-391C-5F48-A81A-28C0F38224C9}"/>
                  </a:ext>
                </a:extLst>
              </p:cNvPr>
              <p:cNvSpPr txBox="1"/>
              <p:nvPr/>
            </p:nvSpPr>
            <p:spPr>
              <a:xfrm>
                <a:off x="-47824" y="1377229"/>
                <a:ext cx="2768621" cy="3796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rPr sz="1266"/>
                  <a:t>e.g. Controlled Experiment</a:t>
                </a:r>
              </a:p>
            </p:txBody>
          </p:sp>
        </p:grpSp>
      </p:grpSp>
      <p:grpSp>
        <p:nvGrpSpPr>
          <p:cNvPr id="21" name="Group">
            <a:extLst>
              <a:ext uri="{FF2B5EF4-FFF2-40B4-BE49-F238E27FC236}">
                <a16:creationId xmlns:a16="http://schemas.microsoft.com/office/drawing/2014/main" id="{FAED44C8-CDD6-5044-A03B-503E6C601696}"/>
              </a:ext>
            </a:extLst>
          </p:cNvPr>
          <p:cNvGrpSpPr/>
          <p:nvPr/>
        </p:nvGrpSpPr>
        <p:grpSpPr>
          <a:xfrm>
            <a:off x="3878887" y="4153763"/>
            <a:ext cx="3148965" cy="1501952"/>
            <a:chOff x="-66160" y="-1"/>
            <a:chExt cx="4478526" cy="2136108"/>
          </a:xfrm>
        </p:grpSpPr>
        <p:sp>
          <p:nvSpPr>
            <p:cNvPr id="22" name="Line">
              <a:extLst>
                <a:ext uri="{FF2B5EF4-FFF2-40B4-BE49-F238E27FC236}">
                  <a16:creationId xmlns:a16="http://schemas.microsoft.com/office/drawing/2014/main" id="{B94A1461-E141-AC43-B219-676A27E885A4}"/>
                </a:ext>
              </a:extLst>
            </p:cNvPr>
            <p:cNvSpPr/>
            <p:nvPr/>
          </p:nvSpPr>
          <p:spPr>
            <a:xfrm>
              <a:off x="805572" y="-1"/>
              <a:ext cx="815831" cy="782361"/>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23" name="Evaluation of new technology in realistic setting">
              <a:extLst>
                <a:ext uri="{FF2B5EF4-FFF2-40B4-BE49-F238E27FC236}">
                  <a16:creationId xmlns:a16="http://schemas.microsoft.com/office/drawing/2014/main" id="{5E7ACB9D-CA76-9848-B968-2A015A751980}"/>
                </a:ext>
              </a:extLst>
            </p:cNvPr>
            <p:cNvSpPr/>
            <p:nvPr/>
          </p:nvSpPr>
          <p:spPr>
            <a:xfrm>
              <a:off x="429459" y="740008"/>
              <a:ext cx="3982907" cy="1017817"/>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rPr sz="1687"/>
                <a:t>Evaluation of new technology in realistic setting</a:t>
              </a:r>
            </a:p>
          </p:txBody>
        </p:sp>
        <p:sp>
          <p:nvSpPr>
            <p:cNvPr id="24" name="4">
              <a:extLst>
                <a:ext uri="{FF2B5EF4-FFF2-40B4-BE49-F238E27FC236}">
                  <a16:creationId xmlns:a16="http://schemas.microsoft.com/office/drawing/2014/main" id="{6E813B4D-0036-3F4F-AEBE-FFFC0673DB61}"/>
                </a:ext>
              </a:extLst>
            </p:cNvPr>
            <p:cNvSpPr/>
            <p:nvPr/>
          </p:nvSpPr>
          <p:spPr>
            <a:xfrm>
              <a:off x="190917" y="462779"/>
              <a:ext cx="561953" cy="561952"/>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4</a:t>
              </a:r>
            </a:p>
          </p:txBody>
        </p:sp>
        <p:sp>
          <p:nvSpPr>
            <p:cNvPr id="25" name="e.g. Case Study">
              <a:extLst>
                <a:ext uri="{FF2B5EF4-FFF2-40B4-BE49-F238E27FC236}">
                  <a16:creationId xmlns:a16="http://schemas.microsoft.com/office/drawing/2014/main" id="{FAFC7C30-CFC5-B446-8A5F-4BED8B5F47EB}"/>
                </a:ext>
              </a:extLst>
            </p:cNvPr>
            <p:cNvSpPr txBox="1"/>
            <p:nvPr/>
          </p:nvSpPr>
          <p:spPr>
            <a:xfrm>
              <a:off x="-66160" y="1756469"/>
              <a:ext cx="1689079" cy="379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rPr sz="1266"/>
                <a:t>e.g. Case Study</a:t>
              </a:r>
            </a:p>
          </p:txBody>
        </p:sp>
      </p:grpSp>
      <p:grpSp>
        <p:nvGrpSpPr>
          <p:cNvPr id="26" name="Group">
            <a:extLst>
              <a:ext uri="{FF2B5EF4-FFF2-40B4-BE49-F238E27FC236}">
                <a16:creationId xmlns:a16="http://schemas.microsoft.com/office/drawing/2014/main" id="{E1B13BCC-9AD4-D241-BFB3-0F88B184F059}"/>
              </a:ext>
            </a:extLst>
          </p:cNvPr>
          <p:cNvGrpSpPr/>
          <p:nvPr/>
        </p:nvGrpSpPr>
        <p:grpSpPr>
          <a:xfrm>
            <a:off x="4824721" y="2549202"/>
            <a:ext cx="1302448" cy="1516239"/>
            <a:chOff x="495416" y="326599"/>
            <a:chExt cx="1852369" cy="2156428"/>
          </a:xfrm>
        </p:grpSpPr>
        <p:sp>
          <p:nvSpPr>
            <p:cNvPr id="27" name="Line">
              <a:extLst>
                <a:ext uri="{FF2B5EF4-FFF2-40B4-BE49-F238E27FC236}">
                  <a16:creationId xmlns:a16="http://schemas.microsoft.com/office/drawing/2014/main" id="{D4C41342-F352-9D42-A0C6-D77E7DB36F74}"/>
                </a:ext>
              </a:extLst>
            </p:cNvPr>
            <p:cNvSpPr/>
            <p:nvPr/>
          </p:nvSpPr>
          <p:spPr>
            <a:xfrm rot="2737903">
              <a:off x="323924" y="498091"/>
              <a:ext cx="2156428" cy="1813443"/>
            </a:xfrm>
            <a:custGeom>
              <a:avLst/>
              <a:gdLst/>
              <a:ahLst/>
              <a:cxnLst>
                <a:cxn ang="0">
                  <a:pos x="wd2" y="hd2"/>
                </a:cxn>
                <a:cxn ang="5400000">
                  <a:pos x="wd2" y="hd2"/>
                </a:cxn>
                <a:cxn ang="10800000">
                  <a:pos x="wd2" y="hd2"/>
                </a:cxn>
                <a:cxn ang="16200000">
                  <a:pos x="wd2" y="hd2"/>
                </a:cxn>
              </a:cxnLst>
              <a:rect l="0" t="0" r="r" b="b"/>
              <a:pathLst>
                <a:path w="21600" h="21600" extrusionOk="0">
                  <a:moveTo>
                    <a:pt x="19162" y="12498"/>
                  </a:moveTo>
                  <a:lnTo>
                    <a:pt x="21600" y="9549"/>
                  </a:lnTo>
                  <a:lnTo>
                    <a:pt x="13446" y="0"/>
                  </a:lnTo>
                  <a:lnTo>
                    <a:pt x="0" y="16517"/>
                  </a:lnTo>
                  <a:lnTo>
                    <a:pt x="4428" y="21600"/>
                  </a:lnTo>
                </a:path>
              </a:pathLst>
            </a:custGeom>
            <a:noFill/>
            <a:ln w="38100" cap="flat">
              <a:solidFill>
                <a:srgbClr val="000000"/>
              </a:solidFill>
              <a:prstDash val="solid"/>
              <a:miter lim="400000"/>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28" name="Replication">
              <a:extLst>
                <a:ext uri="{FF2B5EF4-FFF2-40B4-BE49-F238E27FC236}">
                  <a16:creationId xmlns:a16="http://schemas.microsoft.com/office/drawing/2014/main" id="{EF74198B-3EE8-934B-9B0D-A7EFA377B552}"/>
                </a:ext>
              </a:extLst>
            </p:cNvPr>
            <p:cNvSpPr txBox="1"/>
            <p:nvPr/>
          </p:nvSpPr>
          <p:spPr>
            <a:xfrm>
              <a:off x="1040896" y="623240"/>
              <a:ext cx="1306889" cy="379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rPr sz="1266"/>
                <a:t>Replication</a:t>
              </a:r>
            </a:p>
          </p:txBody>
        </p:sp>
      </p:grpSp>
      <p:grpSp>
        <p:nvGrpSpPr>
          <p:cNvPr id="29" name="Group">
            <a:extLst>
              <a:ext uri="{FF2B5EF4-FFF2-40B4-BE49-F238E27FC236}">
                <a16:creationId xmlns:a16="http://schemas.microsoft.com/office/drawing/2014/main" id="{B1807760-32E4-0F4D-8669-B11FAD090FC8}"/>
              </a:ext>
            </a:extLst>
          </p:cNvPr>
          <p:cNvGrpSpPr/>
          <p:nvPr/>
        </p:nvGrpSpPr>
        <p:grpSpPr>
          <a:xfrm>
            <a:off x="6045111" y="3829993"/>
            <a:ext cx="1283181" cy="1516240"/>
            <a:chOff x="495416" y="326599"/>
            <a:chExt cx="1824967" cy="2156428"/>
          </a:xfrm>
        </p:grpSpPr>
        <p:sp>
          <p:nvSpPr>
            <p:cNvPr id="30" name="Line">
              <a:extLst>
                <a:ext uri="{FF2B5EF4-FFF2-40B4-BE49-F238E27FC236}">
                  <a16:creationId xmlns:a16="http://schemas.microsoft.com/office/drawing/2014/main" id="{6A163DE1-6644-EF4C-B8FF-F0A85883AA43}"/>
                </a:ext>
              </a:extLst>
            </p:cNvPr>
            <p:cNvSpPr/>
            <p:nvPr/>
          </p:nvSpPr>
          <p:spPr>
            <a:xfrm rot="2737903">
              <a:off x="323924" y="498091"/>
              <a:ext cx="2156428" cy="1813443"/>
            </a:xfrm>
            <a:custGeom>
              <a:avLst/>
              <a:gdLst/>
              <a:ahLst/>
              <a:cxnLst>
                <a:cxn ang="0">
                  <a:pos x="wd2" y="hd2"/>
                </a:cxn>
                <a:cxn ang="5400000">
                  <a:pos x="wd2" y="hd2"/>
                </a:cxn>
                <a:cxn ang="10800000">
                  <a:pos x="wd2" y="hd2"/>
                </a:cxn>
                <a:cxn ang="16200000">
                  <a:pos x="wd2" y="hd2"/>
                </a:cxn>
              </a:cxnLst>
              <a:rect l="0" t="0" r="r" b="b"/>
              <a:pathLst>
                <a:path w="21600" h="21600" extrusionOk="0">
                  <a:moveTo>
                    <a:pt x="19162" y="12498"/>
                  </a:moveTo>
                  <a:lnTo>
                    <a:pt x="21600" y="9549"/>
                  </a:lnTo>
                  <a:lnTo>
                    <a:pt x="13446" y="0"/>
                  </a:lnTo>
                  <a:lnTo>
                    <a:pt x="0" y="16517"/>
                  </a:lnTo>
                  <a:lnTo>
                    <a:pt x="4428" y="21600"/>
                  </a:lnTo>
                </a:path>
              </a:pathLst>
            </a:custGeom>
            <a:noFill/>
            <a:ln w="38100" cap="flat">
              <a:solidFill>
                <a:srgbClr val="000000"/>
              </a:solidFill>
              <a:prstDash val="solid"/>
              <a:miter lim="400000"/>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31" name="Replication">
              <a:extLst>
                <a:ext uri="{FF2B5EF4-FFF2-40B4-BE49-F238E27FC236}">
                  <a16:creationId xmlns:a16="http://schemas.microsoft.com/office/drawing/2014/main" id="{0B271BDA-EA38-9A45-A9F5-21679AFDAF15}"/>
                </a:ext>
              </a:extLst>
            </p:cNvPr>
            <p:cNvSpPr txBox="1"/>
            <p:nvPr/>
          </p:nvSpPr>
          <p:spPr>
            <a:xfrm>
              <a:off x="1013494" y="634992"/>
              <a:ext cx="1306889" cy="3796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lvl1pPr marL="57799" marR="57799" algn="ctr" defTabSz="1295400">
                <a:defRPr sz="1800">
                  <a:uFill>
                    <a:solidFill>
                      <a:srgbClr val="000000"/>
                    </a:solidFill>
                  </a:uFill>
                  <a:latin typeface="+mn-lt"/>
                  <a:ea typeface="+mn-ea"/>
                  <a:cs typeface="+mn-cs"/>
                  <a:sym typeface="Gill Sans"/>
                </a:defRPr>
              </a:lvl1pPr>
            </a:lstStyle>
            <a:p>
              <a:r>
                <a:rPr sz="1266"/>
                <a:t>Replication</a:t>
              </a:r>
            </a:p>
          </p:txBody>
        </p:sp>
      </p:grpSp>
      <p:grpSp>
        <p:nvGrpSpPr>
          <p:cNvPr id="32" name="Group">
            <a:extLst>
              <a:ext uri="{FF2B5EF4-FFF2-40B4-BE49-F238E27FC236}">
                <a16:creationId xmlns:a16="http://schemas.microsoft.com/office/drawing/2014/main" id="{62AA671E-E875-7147-B2BA-5B0E32D78D3A}"/>
              </a:ext>
            </a:extLst>
          </p:cNvPr>
          <p:cNvGrpSpPr/>
          <p:nvPr/>
        </p:nvGrpSpPr>
        <p:grpSpPr>
          <a:xfrm>
            <a:off x="2086252" y="1850990"/>
            <a:ext cx="2939782" cy="1206938"/>
            <a:chOff x="0" y="0"/>
            <a:chExt cx="4181021" cy="1716533"/>
          </a:xfrm>
        </p:grpSpPr>
        <p:sp>
          <p:nvSpPr>
            <p:cNvPr id="33" name="Proposal new / adaptation existing technology">
              <a:extLst>
                <a:ext uri="{FF2B5EF4-FFF2-40B4-BE49-F238E27FC236}">
                  <a16:creationId xmlns:a16="http://schemas.microsoft.com/office/drawing/2014/main" id="{7AFCB38F-4A83-DF4A-86E4-5BED3C211FE5}"/>
                </a:ext>
              </a:extLst>
            </p:cNvPr>
            <p:cNvSpPr/>
            <p:nvPr/>
          </p:nvSpPr>
          <p:spPr>
            <a:xfrm>
              <a:off x="198116" y="698717"/>
              <a:ext cx="3982906" cy="1017817"/>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rPr sz="1687"/>
                <a:t>Proposal new / adaptation existing technology</a:t>
              </a:r>
            </a:p>
          </p:txBody>
        </p:sp>
        <p:sp>
          <p:nvSpPr>
            <p:cNvPr id="34" name="Line">
              <a:extLst>
                <a:ext uri="{FF2B5EF4-FFF2-40B4-BE49-F238E27FC236}">
                  <a16:creationId xmlns:a16="http://schemas.microsoft.com/office/drawing/2014/main" id="{082DAAA2-C71E-7046-8C19-BDE78EDEBCE1}"/>
                </a:ext>
              </a:extLst>
            </p:cNvPr>
            <p:cNvSpPr/>
            <p:nvPr/>
          </p:nvSpPr>
          <p:spPr>
            <a:xfrm>
              <a:off x="1058472" y="-1"/>
              <a:ext cx="723482" cy="735521"/>
            </a:xfrm>
            <a:prstGeom prst="line">
              <a:avLst/>
            </a:prstGeom>
            <a:noFill/>
            <a:ln w="38100" cap="flat">
              <a:solidFill>
                <a:srgbClr val="000000"/>
              </a:solidFill>
              <a:prstDash val="solid"/>
              <a:miter lim="400000"/>
              <a:tailEnd type="triangle" w="med" len="med"/>
            </a:ln>
            <a:effectLst/>
          </p:spPr>
          <p:txBody>
            <a:bodyPr wrap="square" lIns="0" tIns="0" rIns="0" bIns="0" numCol="1" anchor="t">
              <a:noAutofit/>
            </a:bodyPr>
            <a:lstStyle/>
            <a:p>
              <a:pPr marL="40638" marR="40638" defTabSz="910796">
                <a:defRPr sz="2400">
                  <a:uFill>
                    <a:solidFill>
                      <a:srgbClr val="000000"/>
                    </a:solidFill>
                  </a:uFill>
                  <a:latin typeface="Arial"/>
                  <a:ea typeface="Arial"/>
                  <a:cs typeface="Arial"/>
                  <a:sym typeface="Arial"/>
                </a:defRPr>
              </a:pPr>
              <a:endParaRPr sz="1687"/>
            </a:p>
          </p:txBody>
        </p:sp>
        <p:sp>
          <p:nvSpPr>
            <p:cNvPr id="35" name="2">
              <a:extLst>
                <a:ext uri="{FF2B5EF4-FFF2-40B4-BE49-F238E27FC236}">
                  <a16:creationId xmlns:a16="http://schemas.microsoft.com/office/drawing/2014/main" id="{DF50E43A-E7CE-0D4B-9C2C-38DA825BCB3E}"/>
                </a:ext>
              </a:extLst>
            </p:cNvPr>
            <p:cNvSpPr/>
            <p:nvPr/>
          </p:nvSpPr>
          <p:spPr>
            <a:xfrm>
              <a:off x="0" y="518203"/>
              <a:ext cx="561952" cy="561953"/>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2</a:t>
              </a:r>
            </a:p>
          </p:txBody>
        </p:sp>
      </p:grpSp>
      <p:grpSp>
        <p:nvGrpSpPr>
          <p:cNvPr id="36" name="Group">
            <a:extLst>
              <a:ext uri="{FF2B5EF4-FFF2-40B4-BE49-F238E27FC236}">
                <a16:creationId xmlns:a16="http://schemas.microsoft.com/office/drawing/2014/main" id="{E2961891-A92E-5841-BB49-1FB8CC2F5722}"/>
              </a:ext>
            </a:extLst>
          </p:cNvPr>
          <p:cNvGrpSpPr/>
          <p:nvPr/>
        </p:nvGrpSpPr>
        <p:grpSpPr>
          <a:xfrm>
            <a:off x="1723770" y="1287569"/>
            <a:ext cx="3426406" cy="1685036"/>
            <a:chOff x="0" y="0"/>
            <a:chExt cx="4873110" cy="2396495"/>
          </a:xfrm>
        </p:grpSpPr>
        <p:sp>
          <p:nvSpPr>
            <p:cNvPr id="37" name="Problem analysis">
              <a:extLst>
                <a:ext uri="{FF2B5EF4-FFF2-40B4-BE49-F238E27FC236}">
                  <a16:creationId xmlns:a16="http://schemas.microsoft.com/office/drawing/2014/main" id="{DE023BEA-6BE1-CF44-BAF2-E58178BEB236}"/>
                </a:ext>
              </a:extLst>
            </p:cNvPr>
            <p:cNvSpPr/>
            <p:nvPr/>
          </p:nvSpPr>
          <p:spPr>
            <a:xfrm>
              <a:off x="246599" y="248121"/>
              <a:ext cx="3622743" cy="598641"/>
            </a:xfrm>
            <a:prstGeom prst="rect">
              <a:avLst/>
            </a:prstGeom>
            <a:solidFill>
              <a:schemeClr val="accent1"/>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2400">
                  <a:solidFill>
                    <a:srgbClr val="FFFFFF"/>
                  </a:solidFill>
                  <a:uFill>
                    <a:solidFill>
                      <a:srgbClr val="000000"/>
                    </a:solidFill>
                  </a:uFill>
                  <a:latin typeface="+mn-lt"/>
                  <a:ea typeface="+mn-ea"/>
                  <a:cs typeface="+mn-cs"/>
                  <a:sym typeface="Gill Sans"/>
                </a:defRPr>
              </a:lvl1pPr>
            </a:lstStyle>
            <a:p>
              <a:r>
                <a:rPr sz="1687"/>
                <a:t>Problem analysis</a:t>
              </a:r>
            </a:p>
          </p:txBody>
        </p:sp>
        <p:sp>
          <p:nvSpPr>
            <p:cNvPr id="38" name="1">
              <a:extLst>
                <a:ext uri="{FF2B5EF4-FFF2-40B4-BE49-F238E27FC236}">
                  <a16:creationId xmlns:a16="http://schemas.microsoft.com/office/drawing/2014/main" id="{F82558D4-241E-5345-BD5B-DA9B20148337}"/>
                </a:ext>
              </a:extLst>
            </p:cNvPr>
            <p:cNvSpPr/>
            <p:nvPr/>
          </p:nvSpPr>
          <p:spPr>
            <a:xfrm>
              <a:off x="0" y="0"/>
              <a:ext cx="561952" cy="561952"/>
            </a:xfrm>
            <a:prstGeom prst="ellipse">
              <a:avLst/>
            </a:prstGeom>
            <a:solidFill>
              <a:schemeClr val="accent1"/>
            </a:solidFill>
            <a:ln w="127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1600" b="1">
                  <a:solidFill>
                    <a:srgbClr val="FFFFFF"/>
                  </a:solidFill>
                  <a:uFill>
                    <a:solidFill>
                      <a:srgbClr val="000000"/>
                    </a:solidFill>
                  </a:uFill>
                  <a:latin typeface="Arial"/>
                  <a:ea typeface="Arial"/>
                  <a:cs typeface="Arial"/>
                  <a:sym typeface="Arial"/>
                </a:defRPr>
              </a:lvl1pPr>
            </a:lstStyle>
            <a:p>
              <a:r>
                <a:rPr sz="1125"/>
                <a:t>1</a:t>
              </a:r>
            </a:p>
          </p:txBody>
        </p:sp>
        <p:sp>
          <p:nvSpPr>
            <p:cNvPr id="39" name="e.g. Systematic Mapping Study or Survey">
              <a:extLst>
                <a:ext uri="{FF2B5EF4-FFF2-40B4-BE49-F238E27FC236}">
                  <a16:creationId xmlns:a16="http://schemas.microsoft.com/office/drawing/2014/main" id="{9447B1D4-2F45-E24C-A35F-F6139EC6392E}"/>
                </a:ext>
              </a:extLst>
            </p:cNvPr>
            <p:cNvSpPr/>
            <p:nvPr/>
          </p:nvSpPr>
          <p:spPr>
            <a:xfrm>
              <a:off x="3603110" y="112649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marL="40638" marR="40638" algn="ctr" defTabSz="910796">
                <a:defRPr sz="1800">
                  <a:uFill>
                    <a:solidFill>
                      <a:srgbClr val="000000"/>
                    </a:solidFill>
                  </a:uFill>
                  <a:latin typeface="+mn-lt"/>
                  <a:ea typeface="+mn-ea"/>
                  <a:cs typeface="+mn-cs"/>
                  <a:sym typeface="Gill Sans"/>
                </a:defRPr>
              </a:pPr>
              <a:r>
                <a:rPr sz="1266"/>
                <a:t>e.g. Systematic Mapping Study</a:t>
              </a:r>
              <a:br>
                <a:rPr sz="1266"/>
              </a:br>
              <a:r>
                <a:rPr sz="1266"/>
                <a:t>or Survey</a:t>
              </a:r>
            </a:p>
          </p:txBody>
        </p:sp>
      </p:grpSp>
      <p:sp>
        <p:nvSpPr>
          <p:cNvPr id="40" name="e.g. RE Improvement  Approach">
            <a:extLst>
              <a:ext uri="{FF2B5EF4-FFF2-40B4-BE49-F238E27FC236}">
                <a16:creationId xmlns:a16="http://schemas.microsoft.com/office/drawing/2014/main" id="{D97E32C0-8947-6D46-8FDD-DFA38E622D71}"/>
              </a:ext>
            </a:extLst>
          </p:cNvPr>
          <p:cNvSpPr txBox="1"/>
          <p:nvPr/>
        </p:nvSpPr>
        <p:spPr>
          <a:xfrm>
            <a:off x="1454622" y="2981194"/>
            <a:ext cx="1568186" cy="461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marL="40638" marR="40638" algn="ctr" defTabSz="910796">
              <a:defRPr sz="1800">
                <a:uFill>
                  <a:solidFill>
                    <a:srgbClr val="000000"/>
                  </a:solidFill>
                </a:uFill>
                <a:latin typeface="+mn-lt"/>
                <a:ea typeface="+mn-ea"/>
                <a:cs typeface="+mn-cs"/>
                <a:sym typeface="Gill Sans"/>
              </a:defRPr>
            </a:pPr>
            <a:r>
              <a:rPr sz="1266"/>
              <a:t>e.g. RE Improvement </a:t>
            </a:r>
            <a:br>
              <a:rPr sz="1266"/>
            </a:br>
            <a:r>
              <a:rPr sz="1266"/>
              <a:t>Approach</a:t>
            </a:r>
          </a:p>
        </p:txBody>
      </p:sp>
    </p:spTree>
    <p:extLst>
      <p:ext uri="{BB962C8B-B14F-4D97-AF65-F5344CB8AC3E}">
        <p14:creationId xmlns:p14="http://schemas.microsoft.com/office/powerpoint/2010/main" val="54647278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iterate>
                                    <p:tmAbs val="0"/>
                                  </p:iterate>
                                  <p:childTnLst>
                                    <p:set>
                                      <p:cBhvr>
                                        <p:cTn id="13" fill="hold"/>
                                        <p:tgtEl>
                                          <p:spTgt spid="3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iterate>
                                    <p:tmAbs val="0"/>
                                  </p:iterate>
                                  <p:childTnLst>
                                    <p:set>
                                      <p:cBhvr>
                                        <p:cTn id="16" fill="hold"/>
                                        <p:tgtEl>
                                          <p:spTgt spid="11"/>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4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5"/>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26"/>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1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iterate>
                                    <p:tmAbs val="0"/>
                                  </p:iterate>
                                  <p:childTnLst>
                                    <p:set>
                                      <p:cBhvr>
                                        <p:cTn id="33" fill="hold"/>
                                        <p:tgtEl>
                                          <p:spTgt spid="21"/>
                                        </p:tgtEl>
                                        <p:attrNameLst>
                                          <p:attrName>style.visibility</p:attrName>
                                        </p:attrNameLst>
                                      </p:cBhvr>
                                      <p:to>
                                        <p:strVal val="visible"/>
                                      </p:to>
                                    </p:set>
                                  </p:childTnLst>
                                </p:cTn>
                              </p:par>
                            </p:childTnLst>
                          </p:cTn>
                        </p:par>
                        <p:par>
                          <p:cTn id="34" fill="hold">
                            <p:stCondLst>
                              <p:cond delay="0"/>
                            </p:stCondLst>
                            <p:childTnLst>
                              <p:par>
                                <p:cTn id="35" presetID="1" presetClass="entr" presetSubtype="0" fill="hold" grpId="0" nodeType="afterEffect">
                                  <p:stCondLst>
                                    <p:cond delay="0"/>
                                  </p:stCondLst>
                                  <p:iterate>
                                    <p:tmAbs val="0"/>
                                  </p:iterate>
                                  <p:childTnLst>
                                    <p:set>
                                      <p:cBhvr>
                                        <p:cTn id="36" fill="hold"/>
                                        <p:tgtEl>
                                          <p:spTgt spid="29"/>
                                        </p:tgtEl>
                                        <p:attrNameLst>
                                          <p:attrName>style.visibility</p:attrName>
                                        </p:attrNameLst>
                                      </p:cBhvr>
                                      <p:to>
                                        <p:strVal val="visible"/>
                                      </p:to>
                                    </p:set>
                                  </p:childTnLst>
                                </p:cTn>
                              </p:par>
                            </p:childTnLst>
                          </p:cTn>
                        </p:par>
                        <p:par>
                          <p:cTn id="37" fill="hold">
                            <p:stCondLst>
                              <p:cond delay="0"/>
                            </p:stCondLst>
                            <p:childTnLst>
                              <p:par>
                                <p:cTn id="38" presetID="1" presetClass="entr" presetSubtype="0" fill="hold" grpId="0" nodeType="afterEffect">
                                  <p:stCondLst>
                                    <p:cond delay="0"/>
                                  </p:stCondLst>
                                  <p:iterate>
                                    <p:tmAbs val="0"/>
                                  </p:iterate>
                                  <p:childTnLst>
                                    <p:set>
                                      <p:cBhvr>
                                        <p:cTn id="39" fill="hold"/>
                                        <p:tgtEl>
                                          <p:spTgt spid="1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iterate>
                                    <p:tmAbs val="0"/>
                                  </p:iterate>
                                  <p:childTnLst>
                                    <p:set>
                                      <p:cBhvr>
                                        <p:cTn id="43" fill="hold"/>
                                        <p:tgtEl>
                                          <p:spTgt spid="5"/>
                                        </p:tgtEl>
                                        <p:attrNameLst>
                                          <p:attrName>style.visibility</p:attrName>
                                        </p:attrNameLst>
                                      </p:cBhvr>
                                      <p:to>
                                        <p:strVal val="visible"/>
                                      </p:to>
                                    </p:set>
                                  </p:childTnLst>
                                </p:cTn>
                              </p:par>
                            </p:childTnLst>
                          </p:cTn>
                        </p:par>
                        <p:par>
                          <p:cTn id="44" fill="hold">
                            <p:stCondLst>
                              <p:cond delay="0"/>
                            </p:stCondLst>
                            <p:childTnLst>
                              <p:par>
                                <p:cTn id="45" presetID="1" presetClass="entr" presetSubtype="0" fill="hold" grpId="0" nodeType="afterEffect">
                                  <p:stCondLst>
                                    <p:cond delay="0"/>
                                  </p:stCondLst>
                                  <p:iterate>
                                    <p:tmAbs val="0"/>
                                  </p:iterate>
                                  <p:childTnLst>
                                    <p:set>
                                      <p:cBhvr>
                                        <p:cTn id="46" fill="hold"/>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10" grpId="0" animBg="1" advAuto="0"/>
      <p:bldP spid="11" grpId="0" animBg="1" advAuto="0"/>
      <p:bldP spid="12" grpId="0" animBg="1" advAuto="0"/>
      <p:bldP spid="13" grpId="0" animBg="1" advAuto="0"/>
      <p:bldP spid="14" grpId="0" animBg="1" advAuto="0"/>
      <p:bldP spid="15" grpId="0" animBg="1" advAuto="0"/>
      <p:bldP spid="21" grpId="0" animBg="1" advAuto="0"/>
      <p:bldP spid="26" grpId="0" animBg="1" advAuto="0"/>
      <p:bldP spid="29" grpId="0" animBg="1" advAuto="0"/>
      <p:bldP spid="32" grpId="0" animBg="1" advAuto="0"/>
      <p:bldP spid="36" grpId="0" animBg="1" advAuto="0"/>
      <p:bldP spid="40"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Theory Building in Software Engineering</a:t>
            </a:r>
          </a:p>
        </p:txBody>
      </p:sp>
      <p:sp>
        <p:nvSpPr>
          <p:cNvPr id="3" name="Text Placeholder 2">
            <a:extLst>
              <a:ext uri="{FF2B5EF4-FFF2-40B4-BE49-F238E27FC236}">
                <a16:creationId xmlns:a16="http://schemas.microsoft.com/office/drawing/2014/main" id="{5EC27BE4-E316-7C46-8677-533440A19254}"/>
              </a:ext>
            </a:extLst>
          </p:cNvPr>
          <p:cNvSpPr>
            <a:spLocks noGrp="1"/>
          </p:cNvSpPr>
          <p:nvPr>
            <p:ph type="body" idx="1"/>
          </p:nvPr>
        </p:nvSpPr>
        <p:spPr>
          <a:xfrm>
            <a:off x="838200" y="1825625"/>
            <a:ext cx="10875380" cy="4351338"/>
          </a:xfrm>
        </p:spPr>
        <p:txBody>
          <a:bodyPr>
            <a:normAutofit fontScale="92500"/>
          </a:bodyPr>
          <a:lstStyle/>
          <a:p>
            <a:pPr marL="160729" indent="-160729" defTabSz="321457">
              <a:spcBef>
                <a:spcPts val="0"/>
              </a:spcBef>
              <a:buFont typeface="Arial"/>
              <a:buChar char="‣"/>
              <a:defRPr>
                <a:uFillTx/>
              </a:defRPr>
            </a:pPr>
            <a:r>
              <a:rPr lang="en-GB" dirty="0">
                <a:solidFill>
                  <a:schemeClr val="bg2">
                    <a:lumMod val="75000"/>
                  </a:schemeClr>
                </a:solidFill>
              </a:rPr>
              <a:t>Science and Theories in a Nutshell</a:t>
            </a:r>
          </a:p>
          <a:p>
            <a:pPr marL="0" indent="0" defTabSz="321457">
              <a:spcBef>
                <a:spcPts val="0"/>
              </a:spcBef>
              <a:buFont typeface="Arial"/>
              <a:buNone/>
              <a:defRPr>
                <a:uFillTx/>
              </a:defRPr>
            </a:pPr>
            <a:r>
              <a:rPr lang="en-GB" dirty="0">
                <a:solidFill>
                  <a:schemeClr val="bg2">
                    <a:lumMod val="75000"/>
                  </a:schemeClr>
                </a:solidFill>
              </a:rPr>
              <a:t>… where we will briefly talk about the general notion of theories</a:t>
            </a:r>
          </a:p>
          <a:p>
            <a:pPr marL="160729" indent="-160729" defTabSz="321457">
              <a:spcBef>
                <a:spcPts val="0"/>
              </a:spcBef>
              <a:buFont typeface="Arial"/>
              <a:buChar char="‣"/>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dirty="0">
                <a:solidFill>
                  <a:schemeClr val="bg2">
                    <a:lumMod val="75000"/>
                  </a:schemeClr>
                </a:solidFill>
              </a:rPr>
              <a:t>State of Evidence in Software Engineering</a:t>
            </a:r>
          </a:p>
          <a:p>
            <a:pPr marL="0" indent="0" defTabSz="321457">
              <a:spcBef>
                <a:spcPts val="0"/>
              </a:spcBef>
              <a:buFont typeface="Arial"/>
              <a:buNone/>
              <a:defRPr>
                <a:uFillTx/>
              </a:defRPr>
            </a:pPr>
            <a:r>
              <a:rPr lang="en-GB" dirty="0">
                <a:solidFill>
                  <a:schemeClr val="bg2">
                    <a:lumMod val="75000"/>
                  </a:schemeClr>
                </a:solidFill>
              </a:rPr>
              <a:t>… where we will see why theory building is so important to our field</a:t>
            </a:r>
          </a:p>
          <a:p>
            <a:pPr marL="160729" indent="-160729" defTabSz="321457">
              <a:spcBef>
                <a:spcPts val="0"/>
              </a:spcBef>
              <a:buChar char="‣"/>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dirty="0">
                <a:solidFill>
                  <a:schemeClr val="bg2">
                    <a:lumMod val="75000"/>
                  </a:schemeClr>
                </a:solidFill>
              </a:rPr>
              <a:t>Research Methods in Software Engineering</a:t>
            </a:r>
          </a:p>
          <a:p>
            <a:pPr marL="0" indent="0" defTabSz="321457">
              <a:spcBef>
                <a:spcPts val="0"/>
              </a:spcBef>
              <a:buFont typeface="Arial"/>
              <a:buNone/>
              <a:defRPr>
                <a:uFillTx/>
              </a:defRPr>
            </a:pPr>
            <a:r>
              <a:rPr lang="en-GB" dirty="0">
                <a:solidFill>
                  <a:schemeClr val="bg2">
                    <a:lumMod val="75000"/>
                  </a:schemeClr>
                </a:solidFill>
              </a:rPr>
              <a:t>… where we will put research methods in a larger (philosophical) picture</a:t>
            </a:r>
          </a:p>
          <a:p>
            <a:pPr marL="0" indent="0" defTabSz="321457">
              <a:spcBef>
                <a:spcPts val="0"/>
              </a:spcBef>
              <a:buNone/>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b="1" dirty="0"/>
              <a:t>Qualitative “vs” quantitative research</a:t>
            </a:r>
          </a:p>
          <a:p>
            <a:pPr marL="0" indent="0" defTabSz="321457">
              <a:spcBef>
                <a:spcPts val="0"/>
              </a:spcBef>
              <a:buNone/>
              <a:defRPr>
                <a:uFillTx/>
              </a:defRPr>
            </a:pPr>
            <a:r>
              <a:rPr lang="en-GB" dirty="0">
                <a:solidFill>
                  <a:schemeClr val="accent1"/>
                </a:solidFill>
              </a:rPr>
              <a:t>… where we will briefly discuss different research approaches</a:t>
            </a:r>
          </a:p>
          <a:p>
            <a:endParaRPr lang="en-GB" dirty="0"/>
          </a:p>
        </p:txBody>
      </p:sp>
      <p:pic>
        <p:nvPicPr>
          <p:cNvPr id="4" name="Bookmark Ribbon Filled-50.png" descr="Bookmark Ribbon Filled-50.png">
            <a:extLst>
              <a:ext uri="{FF2B5EF4-FFF2-40B4-BE49-F238E27FC236}">
                <a16:creationId xmlns:a16="http://schemas.microsoft.com/office/drawing/2014/main" id="{B098AF59-DB40-C34C-8B66-F66B5A94BAA8}"/>
              </a:ext>
            </a:extLst>
          </p:cNvPr>
          <p:cNvPicPr>
            <a:picLocks noChangeAspect="1"/>
          </p:cNvPicPr>
          <p:nvPr/>
        </p:nvPicPr>
        <p:blipFill>
          <a:blip r:embed="rId2"/>
          <a:stretch>
            <a:fillRect/>
          </a:stretch>
        </p:blipFill>
        <p:spPr>
          <a:xfrm>
            <a:off x="11499575" y="-74708"/>
            <a:ext cx="446485" cy="446485"/>
          </a:xfrm>
          <a:prstGeom prst="rect">
            <a:avLst/>
          </a:prstGeom>
          <a:ln w="12700"/>
        </p:spPr>
      </p:pic>
    </p:spTree>
    <p:extLst>
      <p:ext uri="{BB962C8B-B14F-4D97-AF65-F5344CB8AC3E}">
        <p14:creationId xmlns:p14="http://schemas.microsoft.com/office/powerpoint/2010/main" val="111276130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CCA3-894B-CE47-A443-3D3BB5D66FE7}"/>
              </a:ext>
            </a:extLst>
          </p:cNvPr>
          <p:cNvSpPr>
            <a:spLocks noGrp="1"/>
          </p:cNvSpPr>
          <p:nvPr>
            <p:ph type="title"/>
          </p:nvPr>
        </p:nvSpPr>
        <p:spPr>
          <a:xfrm>
            <a:off x="838199" y="365125"/>
            <a:ext cx="10655461" cy="1325563"/>
          </a:xfrm>
        </p:spPr>
        <p:txBody>
          <a:bodyPr>
            <a:normAutofit/>
          </a:bodyPr>
          <a:lstStyle/>
          <a:p>
            <a:r>
              <a:rPr lang="en-GB" sz="4000" dirty="0"/>
              <a:t>At the same time, we often see studies like this</a:t>
            </a:r>
          </a:p>
        </p:txBody>
      </p:sp>
      <p:sp>
        <p:nvSpPr>
          <p:cNvPr id="3" name="Content Placeholder 2">
            <a:extLst>
              <a:ext uri="{FF2B5EF4-FFF2-40B4-BE49-F238E27FC236}">
                <a16:creationId xmlns:a16="http://schemas.microsoft.com/office/drawing/2014/main" id="{A36F9CE9-F267-6846-A8E8-8E0098FA15B6}"/>
              </a:ext>
            </a:extLst>
          </p:cNvPr>
          <p:cNvSpPr>
            <a:spLocks noGrp="1"/>
          </p:cNvSpPr>
          <p:nvPr>
            <p:ph idx="1"/>
          </p:nvPr>
        </p:nvSpPr>
        <p:spPr>
          <a:xfrm>
            <a:off x="838200" y="4305781"/>
            <a:ext cx="10515600" cy="2079530"/>
          </a:xfrm>
        </p:spPr>
        <p:txBody>
          <a:bodyPr>
            <a:noAutofit/>
          </a:bodyPr>
          <a:lstStyle/>
          <a:p>
            <a:pPr marL="0" indent="0">
              <a:buNone/>
            </a:pPr>
            <a:r>
              <a:rPr lang="en-GB" sz="2400" b="1" dirty="0"/>
              <a:t>Research Question: </a:t>
            </a:r>
            <a:r>
              <a:rPr lang="en-GB" sz="2400" dirty="0"/>
              <a:t>Which car has the best driving performance?</a:t>
            </a:r>
          </a:p>
          <a:p>
            <a:pPr marL="0" indent="0">
              <a:buNone/>
            </a:pPr>
            <a:r>
              <a:rPr lang="en-GB" sz="2400" b="1" dirty="0">
                <a:solidFill>
                  <a:srgbClr val="000000"/>
                </a:solidFill>
                <a:cs typeface="Gill Sans" panose="020B0502020104020203" pitchFamily="34" charset="-79"/>
              </a:rPr>
              <a:t>H_0:</a:t>
            </a:r>
            <a:r>
              <a:rPr lang="en-GB" sz="2400" dirty="0">
                <a:solidFill>
                  <a:srgbClr val="000000"/>
                </a:solidFill>
                <a:cs typeface="Gill Sans" panose="020B0502020104020203" pitchFamily="34" charset="-79"/>
              </a:rPr>
              <a:t> There is no difference.</a:t>
            </a:r>
          </a:p>
          <a:p>
            <a:pPr marL="0" indent="0">
              <a:buNone/>
            </a:pPr>
            <a:r>
              <a:rPr lang="en-GB" sz="2400" dirty="0"/>
              <a:t>20 people without a driving licence participate. </a:t>
            </a:r>
            <a:br>
              <a:rPr lang="en-GB" sz="2400" dirty="0"/>
            </a:br>
            <a:r>
              <a:rPr lang="en-GB" sz="2400" dirty="0"/>
              <a:t>They are taught to drive in a lecture of 2 hours.</a:t>
            </a:r>
          </a:p>
          <a:p>
            <a:pPr marL="0" indent="0">
              <a:buNone/>
            </a:pPr>
            <a:r>
              <a:rPr lang="en-GB" sz="2400" b="1" dirty="0"/>
              <a:t>Results: </a:t>
            </a:r>
            <a:r>
              <a:rPr lang="en-GB" sz="2400" dirty="0"/>
              <a:t>The BMW is significantly better than the Volvo (p&lt;0.01)</a:t>
            </a:r>
          </a:p>
        </p:txBody>
      </p:sp>
      <p:pic>
        <p:nvPicPr>
          <p:cNvPr id="4" name="Picture 3">
            <a:extLst>
              <a:ext uri="{FF2B5EF4-FFF2-40B4-BE49-F238E27FC236}">
                <a16:creationId xmlns:a16="http://schemas.microsoft.com/office/drawing/2014/main" id="{CF115D8A-B5BA-DE40-BB14-C4F0FDAB1CE8}"/>
              </a:ext>
            </a:extLst>
          </p:cNvPr>
          <p:cNvPicPr>
            <a:picLocks noChangeAspect="1"/>
          </p:cNvPicPr>
          <p:nvPr/>
        </p:nvPicPr>
        <p:blipFill>
          <a:blip r:embed="rId2"/>
          <a:stretch>
            <a:fillRect/>
          </a:stretch>
        </p:blipFill>
        <p:spPr>
          <a:xfrm>
            <a:off x="942371" y="1610316"/>
            <a:ext cx="4532454" cy="2241683"/>
          </a:xfrm>
          <a:prstGeom prst="rect">
            <a:avLst/>
          </a:prstGeom>
          <a:effectLst>
            <a:outerShdw blurRad="127000" dist="101600" dir="2700000" algn="tl" rotWithShape="0">
              <a:prstClr val="black">
                <a:alpha val="40000"/>
              </a:prstClr>
            </a:outerShdw>
          </a:effectLst>
        </p:spPr>
      </p:pic>
      <p:pic>
        <p:nvPicPr>
          <p:cNvPr id="6" name="Picture 5">
            <a:extLst>
              <a:ext uri="{FF2B5EF4-FFF2-40B4-BE49-F238E27FC236}">
                <a16:creationId xmlns:a16="http://schemas.microsoft.com/office/drawing/2014/main" id="{AA43D101-9D87-9549-81EA-2B97E787AD7D}"/>
              </a:ext>
            </a:extLst>
          </p:cNvPr>
          <p:cNvPicPr>
            <a:picLocks noChangeAspect="1"/>
          </p:cNvPicPr>
          <p:nvPr/>
        </p:nvPicPr>
        <p:blipFill>
          <a:blip r:embed="rId3"/>
          <a:stretch>
            <a:fillRect/>
          </a:stretch>
        </p:blipFill>
        <p:spPr>
          <a:xfrm>
            <a:off x="5914663" y="1610316"/>
            <a:ext cx="4020277" cy="2261405"/>
          </a:xfrm>
          <a:prstGeom prst="rect">
            <a:avLst/>
          </a:prstGeom>
          <a:effectLst>
            <a:outerShdw blurRad="127000" dist="101600" dir="2700000" algn="tl" rotWithShape="0">
              <a:prstClr val="black">
                <a:alpha val="40000"/>
              </a:prstClr>
            </a:outerShdw>
          </a:effectLst>
        </p:spPr>
      </p:pic>
      <p:cxnSp>
        <p:nvCxnSpPr>
          <p:cNvPr id="11" name="Straight Connector 10">
            <a:extLst>
              <a:ext uri="{FF2B5EF4-FFF2-40B4-BE49-F238E27FC236}">
                <a16:creationId xmlns:a16="http://schemas.microsoft.com/office/drawing/2014/main" id="{832BC35D-2DE9-374C-AD0D-8A98A7AD8B6F}"/>
              </a:ext>
            </a:extLst>
          </p:cNvPr>
          <p:cNvCxnSpPr/>
          <p:nvPr/>
        </p:nvCxnSpPr>
        <p:spPr>
          <a:xfrm>
            <a:off x="207331" y="6396050"/>
            <a:ext cx="7892143"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C1506223-22E8-4148-BCD1-9A86073791CD}"/>
              </a:ext>
            </a:extLst>
          </p:cNvPr>
          <p:cNvSpPr/>
          <p:nvPr/>
        </p:nvSpPr>
        <p:spPr>
          <a:xfrm>
            <a:off x="207331" y="6406789"/>
            <a:ext cx="8523487" cy="400110"/>
          </a:xfrm>
          <a:prstGeom prst="rect">
            <a:avLst/>
          </a:prstGeom>
          <a:noFill/>
        </p:spPr>
        <p:txBody>
          <a:bodyPr wrap="none" rtlCol="0">
            <a:spAutoFit/>
          </a:bodyPr>
          <a:lstStyle/>
          <a:p>
            <a:r>
              <a:rPr lang="en-GB" sz="1000" b="1" dirty="0">
                <a:solidFill>
                  <a:schemeClr val="bg1">
                    <a:lumMod val="50000"/>
                  </a:schemeClr>
                </a:solidFill>
                <a:latin typeface="Palatino" pitchFamily="2" charset="77"/>
                <a:ea typeface="Palatino" pitchFamily="2" charset="77"/>
              </a:rPr>
              <a:t>Adopted from:</a:t>
            </a:r>
            <a:r>
              <a:rPr lang="en-GB" sz="1000" dirty="0">
                <a:solidFill>
                  <a:schemeClr val="bg1">
                    <a:lumMod val="50000"/>
                  </a:schemeClr>
                </a:solidFill>
                <a:latin typeface="Palatino" pitchFamily="2" charset="77"/>
                <a:ea typeface="Palatino" pitchFamily="2" charset="77"/>
              </a:rPr>
              <a:t> Dag I.K. </a:t>
            </a:r>
            <a:r>
              <a:rPr lang="en-GB" sz="1000" dirty="0" err="1">
                <a:solidFill>
                  <a:schemeClr val="bg1">
                    <a:lumMod val="50000"/>
                  </a:schemeClr>
                </a:solidFill>
                <a:latin typeface="Palatino" pitchFamily="2" charset="77"/>
                <a:ea typeface="Palatino" pitchFamily="2" charset="77"/>
              </a:rPr>
              <a:t>Sjøberg</a:t>
            </a:r>
            <a:r>
              <a:rPr lang="en-GB" sz="1000" dirty="0">
                <a:solidFill>
                  <a:schemeClr val="bg1">
                    <a:lumMod val="50000"/>
                  </a:schemeClr>
                </a:solidFill>
                <a:latin typeface="Palatino" pitchFamily="2" charset="77"/>
                <a:ea typeface="Palatino" pitchFamily="2" charset="77"/>
              </a:rPr>
              <a:t>, Keynote at the International Conference on Product-Focused SW Process Improvement 2016, Trondheim, Norway.</a:t>
            </a:r>
          </a:p>
          <a:p>
            <a:r>
              <a:rPr lang="en-GB" sz="1000" b="1" dirty="0">
                <a:solidFill>
                  <a:schemeClr val="bg1">
                    <a:lumMod val="50000"/>
                  </a:schemeClr>
                </a:solidFill>
                <a:latin typeface="Palatino" pitchFamily="2" charset="77"/>
                <a:ea typeface="Palatino" pitchFamily="2" charset="77"/>
              </a:rPr>
              <a:t>Image sources:</a:t>
            </a:r>
            <a:r>
              <a:rPr lang="en-GB" sz="1000" dirty="0">
                <a:solidFill>
                  <a:schemeClr val="bg1">
                    <a:lumMod val="50000"/>
                  </a:schemeClr>
                </a:solidFill>
                <a:latin typeface="Palatino" pitchFamily="2" charset="77"/>
                <a:ea typeface="Palatino" pitchFamily="2" charset="77"/>
              </a:rPr>
              <a:t> Company websites</a:t>
            </a:r>
          </a:p>
        </p:txBody>
      </p:sp>
      <p:sp>
        <p:nvSpPr>
          <p:cNvPr id="13" name="Folded Corner 12">
            <a:extLst>
              <a:ext uri="{FF2B5EF4-FFF2-40B4-BE49-F238E27FC236}">
                <a16:creationId xmlns:a16="http://schemas.microsoft.com/office/drawing/2014/main" id="{86B001EC-46D2-1243-8520-1BFC30015F28}"/>
              </a:ext>
            </a:extLst>
          </p:cNvPr>
          <p:cNvSpPr/>
          <p:nvPr/>
        </p:nvSpPr>
        <p:spPr>
          <a:xfrm rot="738379">
            <a:off x="9137371" y="4765291"/>
            <a:ext cx="2784603" cy="1733248"/>
          </a:xfrm>
          <a:prstGeom prst="foldedCorner">
            <a:avLst>
              <a:gd name="adj" fmla="val 16667"/>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dirty="0">
                <a:latin typeface="Palatino" pitchFamily="2" charset="77"/>
                <a:ea typeface="Palatino" pitchFamily="2" charset="77"/>
              </a:rPr>
              <a:t>Empirical research is more than simply applying statistical equations in search for universal “truth”</a:t>
            </a:r>
          </a:p>
        </p:txBody>
      </p:sp>
    </p:spTree>
    <p:extLst>
      <p:ext uri="{BB962C8B-B14F-4D97-AF65-F5344CB8AC3E}">
        <p14:creationId xmlns:p14="http://schemas.microsoft.com/office/powerpoint/2010/main" val="1326210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0D47-A1B3-2C4C-9F03-54DCD7F2896F}"/>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5CC2E35B-09B8-D943-B939-5531C8DCAB6C}"/>
              </a:ext>
            </a:extLst>
          </p:cNvPr>
          <p:cNvSpPr>
            <a:spLocks noGrp="1"/>
          </p:cNvSpPr>
          <p:nvPr>
            <p:ph idx="1"/>
          </p:nvPr>
        </p:nvSpPr>
        <p:spPr/>
        <p:txBody>
          <a:bodyPr anchor="ctr">
            <a:normAutofit/>
          </a:bodyPr>
          <a:lstStyle/>
          <a:p>
            <a:pPr marL="0" indent="0" algn="ctr">
              <a:buSzTx/>
              <a:buNone/>
              <a:defRPr sz="4800"/>
            </a:pPr>
            <a:r>
              <a:rPr lang="en-GB" sz="4800" dirty="0"/>
              <a:t>What is the difference between qualitative and quantitative research?</a:t>
            </a:r>
          </a:p>
          <a:p>
            <a:pPr marL="0" indent="0" algn="ctr">
              <a:buNone/>
            </a:pPr>
            <a:r>
              <a:rPr lang="en-GB" dirty="0">
                <a:solidFill>
                  <a:schemeClr val="bg1">
                    <a:lumMod val="50000"/>
                  </a:schemeClr>
                </a:solidFill>
              </a:rPr>
              <a:t>-- What do you think? --</a:t>
            </a:r>
          </a:p>
        </p:txBody>
      </p:sp>
    </p:spTree>
    <p:extLst>
      <p:ext uri="{BB962C8B-B14F-4D97-AF65-F5344CB8AC3E}">
        <p14:creationId xmlns:p14="http://schemas.microsoft.com/office/powerpoint/2010/main" val="35338593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87DBA-6549-1F47-ADF6-96B5D8BC9B15}"/>
              </a:ext>
            </a:extLst>
          </p:cNvPr>
          <p:cNvSpPr>
            <a:spLocks noGrp="1"/>
          </p:cNvSpPr>
          <p:nvPr>
            <p:ph type="title"/>
          </p:nvPr>
        </p:nvSpPr>
        <p:spPr/>
        <p:txBody>
          <a:bodyPr>
            <a:normAutofit fontScale="90000"/>
          </a:bodyPr>
          <a:lstStyle/>
          <a:p>
            <a:r>
              <a:rPr lang="en-GB" b="1" dirty="0"/>
              <a:t>Warning:</a:t>
            </a:r>
            <a:r>
              <a:rPr lang="en-GB" dirty="0"/>
              <a:t> </a:t>
            </a:r>
            <a:r>
              <a:rPr lang="en-GB" dirty="0" err="1"/>
              <a:t>EmSE</a:t>
            </a:r>
            <a:r>
              <a:rPr lang="en-GB" dirty="0"/>
              <a:t> emerges from natural science, thus, qualitative methods are often confronted with prejudice</a:t>
            </a:r>
          </a:p>
        </p:txBody>
      </p:sp>
      <p:sp>
        <p:nvSpPr>
          <p:cNvPr id="4" name="“I prefer working with real data  [not with qualitative data]”…">
            <a:extLst>
              <a:ext uri="{FF2B5EF4-FFF2-40B4-BE49-F238E27FC236}">
                <a16:creationId xmlns:a16="http://schemas.microsoft.com/office/drawing/2014/main" id="{A8D09DD6-FAC0-DA42-B88B-9115B9A99756}"/>
              </a:ext>
            </a:extLst>
          </p:cNvPr>
          <p:cNvSpPr txBox="1">
            <a:spLocks/>
          </p:cNvSpPr>
          <p:nvPr/>
        </p:nvSpPr>
        <p:spPr>
          <a:xfrm>
            <a:off x="6765501" y="2002695"/>
            <a:ext cx="4737971" cy="1341383"/>
          </a:xfrm>
          <a:prstGeom prst="rect">
            <a:avLst/>
          </a:prstGeom>
          <a:solidFill>
            <a:srgbClr val="EBEBEB"/>
          </a:solidFill>
          <a:ln>
            <a:solidFill>
              <a:schemeClr val="tx1"/>
            </a:solidFill>
          </a:ln>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Palatino" pitchFamily="2" charset="77"/>
                <a:ea typeface="Palatino" pitchFamily="2" charset="77"/>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Palatino" pitchFamily="2" charset="77"/>
                <a:ea typeface="Palatino" pitchFamily="2" charset="77"/>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Palatino" pitchFamily="2" charset="77"/>
                <a:ea typeface="Palatino" pitchFamily="2" charset="77"/>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Palatino" pitchFamily="2" charset="77"/>
                <a:ea typeface="Palatino" pitchFamily="2" charset="77"/>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defRPr sz="3000"/>
            </a:pPr>
            <a:r>
              <a:rPr lang="en-GB" sz="3000"/>
              <a:t>“I prefer working with real data </a:t>
            </a:r>
            <a:br>
              <a:rPr lang="en-GB" sz="3000"/>
            </a:br>
            <a:r>
              <a:rPr lang="en-GB" sz="3000"/>
              <a:t>[not with qualitative data]”</a:t>
            </a:r>
          </a:p>
          <a:p>
            <a:pPr marL="0" indent="0">
              <a:buFont typeface="Arial"/>
              <a:buNone/>
              <a:defRPr sz="3000"/>
            </a:pPr>
            <a:r>
              <a:rPr lang="en-GB" sz="3000"/>
              <a:t>— Anonymous ISERN member </a:t>
            </a:r>
          </a:p>
        </p:txBody>
      </p:sp>
      <p:sp>
        <p:nvSpPr>
          <p:cNvPr id="5" name="“In contrast [to previous qualitative studies], this study attempts to obtain more scientific evidence in the form of objective, quantitative data.”…">
            <a:extLst>
              <a:ext uri="{FF2B5EF4-FFF2-40B4-BE49-F238E27FC236}">
                <a16:creationId xmlns:a16="http://schemas.microsoft.com/office/drawing/2014/main" id="{1642BA26-F41B-B74B-844A-51AEF929BD3A}"/>
              </a:ext>
            </a:extLst>
          </p:cNvPr>
          <p:cNvSpPr txBox="1"/>
          <p:nvPr/>
        </p:nvSpPr>
        <p:spPr>
          <a:xfrm>
            <a:off x="838200" y="2872504"/>
            <a:ext cx="7760119" cy="1567162"/>
          </a:xfrm>
          <a:prstGeom prst="rect">
            <a:avLst/>
          </a:prstGeom>
          <a:solidFill>
            <a:srgbClr val="EBEBEB"/>
          </a:solidFill>
          <a:ln w="12700">
            <a:solidFill>
              <a:schemeClr val="tx1"/>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marR="40638" defTabSz="910796">
              <a:spcBef>
                <a:spcPts val="703"/>
              </a:spcBef>
              <a:defRPr sz="3000">
                <a:uFill>
                  <a:solidFill>
                    <a:srgbClr val="000000"/>
                  </a:solidFill>
                </a:uFill>
                <a:latin typeface="Palatino"/>
                <a:ea typeface="Palatino"/>
                <a:cs typeface="Palatino"/>
                <a:sym typeface="Palatino"/>
              </a:defRPr>
            </a:pPr>
            <a:r>
              <a:rPr sz="2109"/>
              <a:t>“In contrast [to previous qualitative studies], this study attempts to obtain more scientific evidence in the form of objective, quantitative data.”</a:t>
            </a:r>
          </a:p>
          <a:p>
            <a:pPr marR="40638" defTabSz="910796">
              <a:spcBef>
                <a:spcPts val="703"/>
              </a:spcBef>
              <a:defRPr sz="3000">
                <a:uFill>
                  <a:solidFill>
                    <a:srgbClr val="000000"/>
                  </a:solidFill>
                </a:uFill>
                <a:latin typeface="Palatino"/>
                <a:ea typeface="Palatino"/>
                <a:cs typeface="Palatino"/>
                <a:sym typeface="Palatino"/>
              </a:defRPr>
            </a:pPr>
            <a:r>
              <a:rPr sz="2109"/>
              <a:t>— Anonymous ESEM 2018 author</a:t>
            </a:r>
          </a:p>
        </p:txBody>
      </p:sp>
      <p:grpSp>
        <p:nvGrpSpPr>
          <p:cNvPr id="11" name="Group 10">
            <a:extLst>
              <a:ext uri="{FF2B5EF4-FFF2-40B4-BE49-F238E27FC236}">
                <a16:creationId xmlns:a16="http://schemas.microsoft.com/office/drawing/2014/main" id="{0A9EC1B2-E5D7-4147-A889-C50E2F2D844B}"/>
              </a:ext>
            </a:extLst>
          </p:cNvPr>
          <p:cNvGrpSpPr/>
          <p:nvPr/>
        </p:nvGrpSpPr>
        <p:grpSpPr>
          <a:xfrm>
            <a:off x="2732930" y="4283617"/>
            <a:ext cx="8770542" cy="2487632"/>
            <a:chOff x="2427919" y="4283616"/>
            <a:chExt cx="8770542" cy="2487632"/>
          </a:xfrm>
        </p:grpSpPr>
        <p:sp>
          <p:nvSpPr>
            <p:cNvPr id="7" name="“With all due respect, DO NOT make such ridiculous claims that only quantitative studies are &quot;scientific&quot; and “objective&quot; […]. There is NO more objectivity in numbers than there is in qualitative data. […] It is insulting and unnecessary and frankly naive to claim that because this study happens to use a bunch of numbers it is of better quality than qualitative studies”…">
              <a:extLst>
                <a:ext uri="{FF2B5EF4-FFF2-40B4-BE49-F238E27FC236}">
                  <a16:creationId xmlns:a16="http://schemas.microsoft.com/office/drawing/2014/main" id="{BDE40402-6413-2348-8BC2-689A0418D234}"/>
                </a:ext>
              </a:extLst>
            </p:cNvPr>
            <p:cNvSpPr txBox="1"/>
            <p:nvPr/>
          </p:nvSpPr>
          <p:spPr>
            <a:xfrm>
              <a:off x="2922562" y="4439143"/>
              <a:ext cx="8275899" cy="2332105"/>
            </a:xfrm>
            <a:prstGeom prst="rect">
              <a:avLst/>
            </a:prstGeom>
            <a:solidFill>
              <a:schemeClr val="accent2"/>
            </a:solidFill>
            <a:ln w="12700" cap="flat">
              <a:solidFill>
                <a:schemeClr val="tx1"/>
              </a:solid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t">
              <a:noAutofit/>
            </a:bodyPr>
            <a:lstStyle/>
            <a:p>
              <a:pPr marR="40638" defTabSz="910796">
                <a:spcBef>
                  <a:spcPts val="703"/>
                </a:spcBef>
                <a:defRPr sz="2300">
                  <a:uFill>
                    <a:solidFill>
                      <a:srgbClr val="000000"/>
                    </a:solidFill>
                  </a:uFill>
                  <a:latin typeface="Palatino"/>
                  <a:ea typeface="Palatino"/>
                  <a:cs typeface="Palatino"/>
                  <a:sym typeface="Palatino"/>
                </a:defRPr>
              </a:pPr>
              <a:r>
                <a:rPr sz="2000" dirty="0"/>
                <a:t>“With all due respect, DO NOT make such ridiculous claims that only quantitative studies are "scientific" and “objective" […]. There is NO more objectivity in numbers than there is in qualitative data. […] It is insulting and unnecessary and frankly naive to claim that because this study happens to use a bunch of numbers it is of better quality than qualitative studies”</a:t>
              </a:r>
            </a:p>
            <a:p>
              <a:pPr marR="40638" defTabSz="910796">
                <a:spcBef>
                  <a:spcPts val="703"/>
                </a:spcBef>
                <a:defRPr sz="2300">
                  <a:uFill>
                    <a:solidFill>
                      <a:srgbClr val="000000"/>
                    </a:solidFill>
                  </a:uFill>
                  <a:latin typeface="Palatino"/>
                  <a:ea typeface="Palatino"/>
                  <a:cs typeface="Palatino"/>
                  <a:sym typeface="Palatino"/>
                </a:defRPr>
              </a:pPr>
              <a:r>
                <a:rPr sz="2000" dirty="0"/>
                <a:t>— Anonymous ESEM 2018 reviewer</a:t>
              </a:r>
            </a:p>
          </p:txBody>
        </p:sp>
        <p:sp>
          <p:nvSpPr>
            <p:cNvPr id="9" name="Arrow">
              <a:extLst>
                <a:ext uri="{FF2B5EF4-FFF2-40B4-BE49-F238E27FC236}">
                  <a16:creationId xmlns:a16="http://schemas.microsoft.com/office/drawing/2014/main" id="{47BA4C56-BEDB-D749-BD27-DF8D1699DA99}"/>
                </a:ext>
              </a:extLst>
            </p:cNvPr>
            <p:cNvSpPr/>
            <p:nvPr/>
          </p:nvSpPr>
          <p:spPr>
            <a:xfrm rot="2672325">
              <a:off x="2427919" y="4283616"/>
              <a:ext cx="506798" cy="506797"/>
            </a:xfrm>
            <a:prstGeom prst="rightArrow">
              <a:avLst>
                <a:gd name="adj1" fmla="val 32000"/>
                <a:gd name="adj2" fmla="val 64000"/>
              </a:avLst>
            </a:prstGeom>
            <a:solidFill>
              <a:schemeClr val="accent2"/>
            </a:solidFill>
            <a:ln>
              <a:solidFill>
                <a:schemeClr val="tx1"/>
              </a:solidFill>
            </a:ln>
            <a:effectLst/>
          </p:spPr>
          <p:txBody>
            <a:bodyPr wrap="square" lIns="35719" tIns="35719" rIns="35719" bIns="35719" numCol="1" anchor="ctr">
              <a:noAutofit/>
            </a:bodyPr>
            <a:lstStyle/>
            <a:p>
              <a:pPr marL="40638" marR="40638" defTabSz="910796">
                <a:defRPr sz="2400">
                  <a:uFill>
                    <a:solidFill>
                      <a:srgbClr val="000000"/>
                    </a:solidFill>
                  </a:uFill>
                  <a:latin typeface="Arial"/>
                  <a:ea typeface="Arial"/>
                  <a:cs typeface="Arial"/>
                  <a:sym typeface="Arial"/>
                </a:defRPr>
              </a:pPr>
              <a:endParaRPr sz="1687"/>
            </a:p>
          </p:txBody>
        </p:sp>
      </p:grpSp>
    </p:spTree>
    <p:extLst>
      <p:ext uri="{BB962C8B-B14F-4D97-AF65-F5344CB8AC3E}">
        <p14:creationId xmlns:p14="http://schemas.microsoft.com/office/powerpoint/2010/main" val="13535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B7AB-74A7-7D4A-B6B3-FB6E9323C2A7}"/>
              </a:ext>
            </a:extLst>
          </p:cNvPr>
          <p:cNvSpPr>
            <a:spLocks noGrp="1"/>
          </p:cNvSpPr>
          <p:nvPr>
            <p:ph type="title"/>
          </p:nvPr>
        </p:nvSpPr>
        <p:spPr>
          <a:xfrm>
            <a:off x="838200" y="365125"/>
            <a:ext cx="11153172" cy="1325563"/>
          </a:xfrm>
        </p:spPr>
        <p:txBody>
          <a:bodyPr>
            <a:normAutofit fontScale="90000"/>
          </a:bodyPr>
          <a:lstStyle/>
          <a:p>
            <a:r>
              <a:rPr lang="en-GB" b="1" dirty="0">
                <a:solidFill>
                  <a:schemeClr val="accent2"/>
                </a:solidFill>
              </a:rPr>
              <a:t>Postulate I</a:t>
            </a:r>
            <a:br>
              <a:rPr lang="en-GB" dirty="0"/>
            </a:br>
            <a:r>
              <a:rPr lang="en-GB" u="sng" dirty="0"/>
              <a:t>Every</a:t>
            </a:r>
            <a:r>
              <a:rPr lang="en-GB" dirty="0"/>
              <a:t> research approach has a specific scope of validity only</a:t>
            </a:r>
          </a:p>
        </p:txBody>
      </p:sp>
      <p:pic>
        <p:nvPicPr>
          <p:cNvPr id="4" name="Screen Shot 2016-12-16 at 08.13.30.png" descr="Screen Shot 2016-12-16 at 08.13.30.png">
            <a:extLst>
              <a:ext uri="{FF2B5EF4-FFF2-40B4-BE49-F238E27FC236}">
                <a16:creationId xmlns:a16="http://schemas.microsoft.com/office/drawing/2014/main" id="{4F27EC4F-B300-D342-A9F7-174F4070DB60}"/>
              </a:ext>
            </a:extLst>
          </p:cNvPr>
          <p:cNvPicPr>
            <a:picLocks noChangeAspect="1"/>
          </p:cNvPicPr>
          <p:nvPr/>
        </p:nvPicPr>
        <p:blipFill>
          <a:blip r:embed="rId2"/>
          <a:stretch>
            <a:fillRect/>
          </a:stretch>
        </p:blipFill>
        <p:spPr>
          <a:xfrm>
            <a:off x="2029839" y="2199500"/>
            <a:ext cx="7687313" cy="3153482"/>
          </a:xfrm>
          <a:prstGeom prst="rect">
            <a:avLst/>
          </a:prstGeom>
          <a:ln w="12700"/>
        </p:spPr>
      </p:pic>
      <p:cxnSp>
        <p:nvCxnSpPr>
          <p:cNvPr id="5" name="Straight Connector 4">
            <a:extLst>
              <a:ext uri="{FF2B5EF4-FFF2-40B4-BE49-F238E27FC236}">
                <a16:creationId xmlns:a16="http://schemas.microsoft.com/office/drawing/2014/main" id="{3C39231A-EA19-6143-A580-7BA84924FFC9}"/>
              </a:ext>
            </a:extLst>
          </p:cNvPr>
          <p:cNvCxnSpPr>
            <a:cxnSpLocks/>
          </p:cNvCxnSpPr>
          <p:nvPr/>
        </p:nvCxnSpPr>
        <p:spPr>
          <a:xfrm>
            <a:off x="207331" y="6442345"/>
            <a:ext cx="4642461"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6746F26-A4CB-FD41-AF84-78ACC7F1EC40}"/>
              </a:ext>
            </a:extLst>
          </p:cNvPr>
          <p:cNvSpPr/>
          <p:nvPr/>
        </p:nvSpPr>
        <p:spPr>
          <a:xfrm>
            <a:off x="207331" y="6456545"/>
            <a:ext cx="5828840" cy="246221"/>
          </a:xfrm>
          <a:prstGeom prst="rect">
            <a:avLst/>
          </a:prstGeom>
          <a:noFill/>
        </p:spPr>
        <p:txBody>
          <a:bodyPr wrap="none" rtlCol="0">
            <a:spAutoFit/>
          </a:bodyPr>
          <a:lstStyle/>
          <a:p>
            <a:r>
              <a:rPr lang="de-DE" sz="1000" b="1" dirty="0">
                <a:solidFill>
                  <a:schemeClr val="bg1">
                    <a:lumMod val="50000"/>
                  </a:schemeClr>
                </a:solidFill>
                <a:latin typeface="Palatino" pitchFamily="2" charset="77"/>
                <a:ea typeface="Palatino" pitchFamily="2" charset="77"/>
              </a:rPr>
              <a:t>Source:</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Sjøberg</a:t>
            </a:r>
            <a:r>
              <a:rPr lang="de-DE" sz="1000" dirty="0">
                <a:solidFill>
                  <a:schemeClr val="bg1">
                    <a:lumMod val="50000"/>
                  </a:schemeClr>
                </a:solidFill>
                <a:latin typeface="Palatino" pitchFamily="2" charset="77"/>
                <a:ea typeface="Palatino" pitchFamily="2" charset="77"/>
              </a:rPr>
              <a:t>, D., </a:t>
            </a:r>
            <a:r>
              <a:rPr lang="de-DE" sz="1000" dirty="0" err="1">
                <a:solidFill>
                  <a:schemeClr val="bg1">
                    <a:lumMod val="50000"/>
                  </a:schemeClr>
                </a:solidFill>
                <a:latin typeface="Palatino" pitchFamily="2" charset="77"/>
                <a:ea typeface="Palatino" pitchFamily="2" charset="77"/>
              </a:rPr>
              <a:t>Dybå</a:t>
            </a:r>
            <a:r>
              <a:rPr lang="de-DE" sz="1000" dirty="0">
                <a:solidFill>
                  <a:schemeClr val="bg1">
                    <a:lumMod val="50000"/>
                  </a:schemeClr>
                </a:solidFill>
                <a:latin typeface="Palatino" pitchFamily="2" charset="77"/>
                <a:ea typeface="Palatino" pitchFamily="2" charset="77"/>
              </a:rPr>
              <a:t>, T., Anda, B., Hannay, J. Building </a:t>
            </a:r>
            <a:r>
              <a:rPr lang="de-DE" sz="1000" dirty="0" err="1">
                <a:solidFill>
                  <a:schemeClr val="bg1">
                    <a:lumMod val="50000"/>
                  </a:schemeClr>
                </a:solidFill>
                <a:latin typeface="Palatino" pitchFamily="2" charset="77"/>
                <a:ea typeface="Palatino" pitchFamily="2" charset="77"/>
              </a:rPr>
              <a:t>Theories</a:t>
            </a:r>
            <a:r>
              <a:rPr lang="de-DE" sz="1000" dirty="0">
                <a:solidFill>
                  <a:schemeClr val="bg1">
                    <a:lumMod val="50000"/>
                  </a:schemeClr>
                </a:solidFill>
                <a:latin typeface="Palatino" pitchFamily="2" charset="77"/>
                <a:ea typeface="Palatino" pitchFamily="2" charset="77"/>
              </a:rPr>
              <a:t> in Software Engineering, 2010.</a:t>
            </a:r>
            <a:endParaRPr lang="de-DE" sz="1000" u="sng" dirty="0">
              <a:hlinkClick r:id="rId3"/>
            </a:endParaRPr>
          </a:p>
        </p:txBody>
      </p:sp>
    </p:spTree>
    <p:extLst>
      <p:ext uri="{BB962C8B-B14F-4D97-AF65-F5344CB8AC3E}">
        <p14:creationId xmlns:p14="http://schemas.microsoft.com/office/powerpoint/2010/main" val="403591504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1B7AB-74A7-7D4A-B6B3-FB6E9323C2A7}"/>
              </a:ext>
            </a:extLst>
          </p:cNvPr>
          <p:cNvSpPr>
            <a:spLocks noGrp="1"/>
          </p:cNvSpPr>
          <p:nvPr>
            <p:ph type="title"/>
          </p:nvPr>
        </p:nvSpPr>
        <p:spPr>
          <a:xfrm>
            <a:off x="838200" y="365125"/>
            <a:ext cx="11153172" cy="1325563"/>
          </a:xfrm>
        </p:spPr>
        <p:txBody>
          <a:bodyPr>
            <a:normAutofit/>
          </a:bodyPr>
          <a:lstStyle/>
          <a:p>
            <a:r>
              <a:rPr lang="en-GB" b="1" dirty="0">
                <a:solidFill>
                  <a:schemeClr val="accent2"/>
                </a:solidFill>
              </a:rPr>
              <a:t>Postulate II</a:t>
            </a:r>
            <a:br>
              <a:rPr lang="en-GB" dirty="0"/>
            </a:br>
            <a:r>
              <a:rPr lang="en-GB" dirty="0"/>
              <a:t>Scope of validity ≠ Degree of reality</a:t>
            </a:r>
          </a:p>
        </p:txBody>
      </p:sp>
      <p:sp>
        <p:nvSpPr>
          <p:cNvPr id="7" name="Simulation">
            <a:extLst>
              <a:ext uri="{FF2B5EF4-FFF2-40B4-BE49-F238E27FC236}">
                <a16:creationId xmlns:a16="http://schemas.microsoft.com/office/drawing/2014/main" id="{66329C18-5C46-1346-9A58-E7B327584741}"/>
              </a:ext>
            </a:extLst>
          </p:cNvPr>
          <p:cNvSpPr/>
          <p:nvPr/>
        </p:nvSpPr>
        <p:spPr>
          <a:xfrm rot="21600000">
            <a:off x="1034981" y="4129562"/>
            <a:ext cx="1326246" cy="1493352"/>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lstStyle>
            <a:lvl1pPr marL="57799" marR="57799" algn="r" defTabSz="1295400">
              <a:defRPr sz="1600" b="1">
                <a:uFill>
                  <a:solidFill>
                    <a:srgbClr val="000000"/>
                  </a:solidFill>
                </a:uFill>
                <a:latin typeface="Palatino"/>
                <a:ea typeface="Palatino"/>
                <a:cs typeface="Palatino"/>
                <a:sym typeface="Palatino"/>
              </a:defRPr>
            </a:lvl1pPr>
          </a:lstStyle>
          <a:p>
            <a:r>
              <a:rPr sz="1125"/>
              <a:t>Simulation</a:t>
            </a:r>
          </a:p>
        </p:txBody>
      </p:sp>
      <p:sp>
        <p:nvSpPr>
          <p:cNvPr id="8" name="Field Study  Research">
            <a:extLst>
              <a:ext uri="{FF2B5EF4-FFF2-40B4-BE49-F238E27FC236}">
                <a16:creationId xmlns:a16="http://schemas.microsoft.com/office/drawing/2014/main" id="{EC1A0B67-05BB-544F-9EF8-ED81378BDADD}"/>
              </a:ext>
            </a:extLst>
          </p:cNvPr>
          <p:cNvSpPr/>
          <p:nvPr/>
        </p:nvSpPr>
        <p:spPr>
          <a:xfrm rot="21600000">
            <a:off x="1052841" y="2852142"/>
            <a:ext cx="3349238" cy="1287653"/>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marL="40638" marR="40638" algn="r" defTabSz="910796">
              <a:defRPr sz="1600" b="1">
                <a:uFill>
                  <a:solidFill>
                    <a:srgbClr val="000000"/>
                  </a:solidFill>
                </a:uFill>
                <a:latin typeface="Palatino"/>
                <a:ea typeface="Palatino"/>
                <a:cs typeface="Palatino"/>
                <a:sym typeface="Palatino"/>
              </a:defRPr>
            </a:pPr>
            <a:r>
              <a:rPr sz="1125"/>
              <a:t>Field Study </a:t>
            </a:r>
            <a:br>
              <a:rPr sz="1125"/>
            </a:br>
            <a:r>
              <a:rPr sz="1125"/>
              <a:t>Research</a:t>
            </a:r>
          </a:p>
        </p:txBody>
      </p:sp>
      <p:sp>
        <p:nvSpPr>
          <p:cNvPr id="9" name="Case Study  Research">
            <a:extLst>
              <a:ext uri="{FF2B5EF4-FFF2-40B4-BE49-F238E27FC236}">
                <a16:creationId xmlns:a16="http://schemas.microsoft.com/office/drawing/2014/main" id="{D1D51709-45F0-354E-BEAC-8488F0ABCA77}"/>
              </a:ext>
            </a:extLst>
          </p:cNvPr>
          <p:cNvSpPr/>
          <p:nvPr/>
        </p:nvSpPr>
        <p:spPr>
          <a:xfrm rot="14139">
            <a:off x="1024555" y="2851012"/>
            <a:ext cx="2279797" cy="1289107"/>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p>
            <a:pPr marL="40638" marR="40638" algn="r" defTabSz="910796">
              <a:defRPr sz="1600" b="1">
                <a:uFill>
                  <a:solidFill>
                    <a:srgbClr val="000000"/>
                  </a:solidFill>
                </a:uFill>
                <a:latin typeface="Palatino"/>
                <a:ea typeface="Palatino"/>
                <a:cs typeface="Palatino"/>
                <a:sym typeface="Palatino"/>
              </a:defRPr>
            </a:pPr>
            <a:r>
              <a:rPr sz="1125"/>
              <a:t>Case Study </a:t>
            </a:r>
            <a:br>
              <a:rPr sz="1125"/>
            </a:br>
            <a:r>
              <a:rPr sz="1125"/>
              <a:t>Research</a:t>
            </a:r>
          </a:p>
        </p:txBody>
      </p:sp>
      <p:sp>
        <p:nvSpPr>
          <p:cNvPr id="10" name="Survey Research">
            <a:extLst>
              <a:ext uri="{FF2B5EF4-FFF2-40B4-BE49-F238E27FC236}">
                <a16:creationId xmlns:a16="http://schemas.microsoft.com/office/drawing/2014/main" id="{3719B475-4AC3-754D-8587-A8EED256FA1F}"/>
              </a:ext>
            </a:extLst>
          </p:cNvPr>
          <p:cNvSpPr/>
          <p:nvPr/>
        </p:nvSpPr>
        <p:spPr>
          <a:xfrm rot="16200000">
            <a:off x="1741910" y="2582780"/>
            <a:ext cx="845158" cy="2263944"/>
          </a:xfrm>
          <a:prstGeom prst="rect">
            <a:avLst/>
          </a:prstGeom>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marL="57799" marR="57799" algn="ctr" defTabSz="1295400">
              <a:defRPr sz="1600" b="1">
                <a:uFill>
                  <a:solidFill>
                    <a:srgbClr val="000000"/>
                  </a:solidFill>
                </a:uFill>
                <a:latin typeface="Palatino"/>
                <a:ea typeface="Palatino"/>
                <a:cs typeface="Palatino"/>
                <a:sym typeface="Palatino"/>
              </a:defRPr>
            </a:lvl1pPr>
          </a:lstStyle>
          <a:p>
            <a:r>
              <a:rPr sz="1125"/>
              <a:t>Survey Research</a:t>
            </a:r>
          </a:p>
        </p:txBody>
      </p:sp>
      <p:sp>
        <p:nvSpPr>
          <p:cNvPr id="11" name="Line">
            <a:extLst>
              <a:ext uri="{FF2B5EF4-FFF2-40B4-BE49-F238E27FC236}">
                <a16:creationId xmlns:a16="http://schemas.microsoft.com/office/drawing/2014/main" id="{7174EFBF-3840-4248-B5F6-189D8FFCE40E}"/>
              </a:ext>
            </a:extLst>
          </p:cNvPr>
          <p:cNvSpPr/>
          <p:nvPr/>
        </p:nvSpPr>
        <p:spPr>
          <a:xfrm flipV="1">
            <a:off x="1034680" y="1928938"/>
            <a:ext cx="0" cy="4255114"/>
          </a:xfrm>
          <a:prstGeom prst="line">
            <a:avLst/>
          </a:prstGeom>
          <a:ln w="50800">
            <a:solidFill>
              <a:srgbClr val="000000"/>
            </a:solidFill>
            <a:headEnd type="triangle"/>
            <a:tailEnd type="triangle"/>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12" name="Line">
            <a:extLst>
              <a:ext uri="{FF2B5EF4-FFF2-40B4-BE49-F238E27FC236}">
                <a16:creationId xmlns:a16="http://schemas.microsoft.com/office/drawing/2014/main" id="{5AE6F39E-40AC-FE49-8FDE-86D510467046}"/>
              </a:ext>
            </a:extLst>
          </p:cNvPr>
          <p:cNvSpPr/>
          <p:nvPr/>
        </p:nvSpPr>
        <p:spPr>
          <a:xfrm>
            <a:off x="1026184" y="4140702"/>
            <a:ext cx="8126016" cy="1"/>
          </a:xfrm>
          <a:prstGeom prst="line">
            <a:avLst/>
          </a:prstGeom>
          <a:ln w="50800">
            <a:solidFill>
              <a:srgbClr val="000000"/>
            </a:solidFill>
            <a:tailEnd type="triangle"/>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13" name="Artificial environment">
            <a:extLst>
              <a:ext uri="{FF2B5EF4-FFF2-40B4-BE49-F238E27FC236}">
                <a16:creationId xmlns:a16="http://schemas.microsoft.com/office/drawing/2014/main" id="{273A34BA-0294-274D-80D1-EDCFAFD49C47}"/>
              </a:ext>
            </a:extLst>
          </p:cNvPr>
          <p:cNvSpPr txBox="1"/>
          <p:nvPr/>
        </p:nvSpPr>
        <p:spPr>
          <a:xfrm>
            <a:off x="1102706" y="6126946"/>
            <a:ext cx="2115965"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b="1">
                <a:latin typeface="Palatino"/>
                <a:ea typeface="Palatino"/>
                <a:cs typeface="Palatino"/>
                <a:sym typeface="Palatino"/>
              </a:defRPr>
            </a:lvl1pPr>
          </a:lstStyle>
          <a:p>
            <a:r>
              <a:rPr sz="1547" dirty="0"/>
              <a:t>Artificial environment</a:t>
            </a:r>
          </a:p>
        </p:txBody>
      </p:sp>
      <p:sp>
        <p:nvSpPr>
          <p:cNvPr id="14" name="Realistic environment">
            <a:extLst>
              <a:ext uri="{FF2B5EF4-FFF2-40B4-BE49-F238E27FC236}">
                <a16:creationId xmlns:a16="http://schemas.microsoft.com/office/drawing/2014/main" id="{1D38FD5F-79CD-464C-BF5A-5D7296E3CF5D}"/>
              </a:ext>
            </a:extLst>
          </p:cNvPr>
          <p:cNvSpPr txBox="1"/>
          <p:nvPr/>
        </p:nvSpPr>
        <p:spPr>
          <a:xfrm>
            <a:off x="1176008" y="1872548"/>
            <a:ext cx="2072683"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200" b="1">
                <a:latin typeface="Palatino"/>
                <a:ea typeface="Palatino"/>
                <a:cs typeface="Palatino"/>
                <a:sym typeface="Palatino"/>
              </a:defRPr>
            </a:lvl1pPr>
          </a:lstStyle>
          <a:p>
            <a:r>
              <a:rPr sz="1547" dirty="0"/>
              <a:t>Realistic environment</a:t>
            </a:r>
          </a:p>
        </p:txBody>
      </p:sp>
      <p:sp>
        <p:nvSpPr>
          <p:cNvPr id="15" name="Scope of validity*">
            <a:extLst>
              <a:ext uri="{FF2B5EF4-FFF2-40B4-BE49-F238E27FC236}">
                <a16:creationId xmlns:a16="http://schemas.microsoft.com/office/drawing/2014/main" id="{5F97E218-7D41-3640-86B6-D670D4C72C69}"/>
              </a:ext>
            </a:extLst>
          </p:cNvPr>
          <p:cNvSpPr txBox="1"/>
          <p:nvPr/>
        </p:nvSpPr>
        <p:spPr>
          <a:xfrm>
            <a:off x="7359247" y="4122398"/>
            <a:ext cx="2272874" cy="310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200" b="1">
                <a:latin typeface="Palatino"/>
                <a:ea typeface="Palatino"/>
                <a:cs typeface="Palatino"/>
                <a:sym typeface="Palatino"/>
              </a:defRPr>
            </a:lvl1pPr>
          </a:lstStyle>
          <a:p>
            <a:r>
              <a:rPr sz="1547"/>
              <a:t>Scope of validity*</a:t>
            </a:r>
          </a:p>
        </p:txBody>
      </p:sp>
      <p:sp>
        <p:nvSpPr>
          <p:cNvPr id="16" name="Controlled (lab) Experiment">
            <a:extLst>
              <a:ext uri="{FF2B5EF4-FFF2-40B4-BE49-F238E27FC236}">
                <a16:creationId xmlns:a16="http://schemas.microsoft.com/office/drawing/2014/main" id="{69F45E34-0510-B54E-BE60-BB5B08A71ED2}"/>
              </a:ext>
            </a:extLst>
          </p:cNvPr>
          <p:cNvSpPr/>
          <p:nvPr/>
        </p:nvSpPr>
        <p:spPr>
          <a:xfrm rot="21600000">
            <a:off x="1052841" y="4147422"/>
            <a:ext cx="2002530" cy="771256"/>
          </a:xfrm>
          <a:prstGeom prst="rect">
            <a:avLst/>
          </a:prstGeom>
          <a:solidFill>
            <a:srgbClr val="FFFFFF"/>
          </a:solidFill>
          <a:ln w="12700">
            <a:solidFill>
              <a:srgbClr val="00000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lstStyle>
            <a:lvl1pPr marL="57799" marR="57799" algn="r" defTabSz="1295400">
              <a:defRPr sz="1600" b="1">
                <a:uFill>
                  <a:solidFill>
                    <a:srgbClr val="000000"/>
                  </a:solidFill>
                </a:uFill>
                <a:latin typeface="Palatino"/>
                <a:ea typeface="Palatino"/>
                <a:cs typeface="Palatino"/>
                <a:sym typeface="Palatino"/>
              </a:defRPr>
            </a:lvl1pPr>
          </a:lstStyle>
          <a:p>
            <a:r>
              <a:rPr sz="1125"/>
              <a:t>Controlled (lab) Experiment</a:t>
            </a:r>
          </a:p>
        </p:txBody>
      </p:sp>
      <p:pic>
        <p:nvPicPr>
          <p:cNvPr id="17" name="Line Line" descr="Line Line">
            <a:extLst>
              <a:ext uri="{FF2B5EF4-FFF2-40B4-BE49-F238E27FC236}">
                <a16:creationId xmlns:a16="http://schemas.microsoft.com/office/drawing/2014/main" id="{0C39898E-2391-5A42-9480-AD42FB8ABBD0}"/>
              </a:ext>
            </a:extLst>
          </p:cNvPr>
          <p:cNvPicPr>
            <a:picLocks/>
          </p:cNvPicPr>
          <p:nvPr/>
        </p:nvPicPr>
        <p:blipFill>
          <a:blip r:embed="rId2"/>
          <a:stretch>
            <a:fillRect/>
          </a:stretch>
        </p:blipFill>
        <p:spPr>
          <a:xfrm rot="20437980">
            <a:off x="821994" y="2926022"/>
            <a:ext cx="6564369" cy="247665"/>
          </a:xfrm>
          <a:prstGeom prst="rect">
            <a:avLst/>
          </a:prstGeom>
        </p:spPr>
      </p:pic>
      <p:pic>
        <p:nvPicPr>
          <p:cNvPr id="18" name="Line Line" descr="Line Line">
            <a:extLst>
              <a:ext uri="{FF2B5EF4-FFF2-40B4-BE49-F238E27FC236}">
                <a16:creationId xmlns:a16="http://schemas.microsoft.com/office/drawing/2014/main" id="{46B48569-AEB5-774D-A632-57AEEE65C160}"/>
              </a:ext>
            </a:extLst>
          </p:cNvPr>
          <p:cNvPicPr>
            <a:picLocks/>
          </p:cNvPicPr>
          <p:nvPr/>
        </p:nvPicPr>
        <p:blipFill>
          <a:blip r:embed="rId3"/>
          <a:stretch>
            <a:fillRect/>
          </a:stretch>
        </p:blipFill>
        <p:spPr>
          <a:xfrm rot="1106530">
            <a:off x="844770" y="4974687"/>
            <a:ext cx="6120232" cy="247665"/>
          </a:xfrm>
          <a:prstGeom prst="rect">
            <a:avLst/>
          </a:prstGeom>
        </p:spPr>
      </p:pic>
      <p:sp>
        <p:nvSpPr>
          <p:cNvPr id="19" name="Replications">
            <a:extLst>
              <a:ext uri="{FF2B5EF4-FFF2-40B4-BE49-F238E27FC236}">
                <a16:creationId xmlns:a16="http://schemas.microsoft.com/office/drawing/2014/main" id="{17C6A3C2-8D30-9A4C-A12E-B94B1D18F723}"/>
              </a:ext>
            </a:extLst>
          </p:cNvPr>
          <p:cNvSpPr txBox="1"/>
          <p:nvPr/>
        </p:nvSpPr>
        <p:spPr>
          <a:xfrm rot="20393238">
            <a:off x="5478724" y="2071980"/>
            <a:ext cx="1101264"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000" b="1">
                <a:latin typeface="Palatino"/>
                <a:ea typeface="Palatino"/>
                <a:cs typeface="Palatino"/>
                <a:sym typeface="Palatino"/>
              </a:defRPr>
            </a:lvl1pPr>
          </a:lstStyle>
          <a:p>
            <a:r>
              <a:rPr sz="1406"/>
              <a:t>Replications</a:t>
            </a:r>
          </a:p>
        </p:txBody>
      </p:sp>
      <p:sp>
        <p:nvSpPr>
          <p:cNvPr id="20" name="Replications">
            <a:extLst>
              <a:ext uri="{FF2B5EF4-FFF2-40B4-BE49-F238E27FC236}">
                <a16:creationId xmlns:a16="http://schemas.microsoft.com/office/drawing/2014/main" id="{2513B2AA-9C40-DA40-B5F2-FE574F0E7C13}"/>
              </a:ext>
            </a:extLst>
          </p:cNvPr>
          <p:cNvSpPr txBox="1"/>
          <p:nvPr/>
        </p:nvSpPr>
        <p:spPr>
          <a:xfrm rot="1055444">
            <a:off x="5481034" y="5487853"/>
            <a:ext cx="1101264"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000" b="1">
                <a:latin typeface="Palatino"/>
                <a:ea typeface="Palatino"/>
                <a:cs typeface="Palatino"/>
                <a:sym typeface="Palatino"/>
              </a:defRPr>
            </a:lvl1pPr>
          </a:lstStyle>
          <a:p>
            <a:r>
              <a:rPr sz="1406"/>
              <a:t>Replications</a:t>
            </a:r>
          </a:p>
        </p:txBody>
      </p:sp>
      <p:sp>
        <p:nvSpPr>
          <p:cNvPr id="21" name="* Extremely simplified view to orient discussions">
            <a:extLst>
              <a:ext uri="{FF2B5EF4-FFF2-40B4-BE49-F238E27FC236}">
                <a16:creationId xmlns:a16="http://schemas.microsoft.com/office/drawing/2014/main" id="{CC8205EB-BF2D-534A-8FA7-D75AEA8E113B}"/>
              </a:ext>
            </a:extLst>
          </p:cNvPr>
          <p:cNvSpPr txBox="1"/>
          <p:nvPr/>
        </p:nvSpPr>
        <p:spPr>
          <a:xfrm>
            <a:off x="8602962" y="6591067"/>
            <a:ext cx="357341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latin typeface="Palatino"/>
                <a:ea typeface="Palatino"/>
                <a:cs typeface="Palatino"/>
                <a:sym typeface="Palatino"/>
              </a:defRPr>
            </a:lvl1pPr>
          </a:lstStyle>
          <a:p>
            <a:r>
              <a:rPr sz="1266" dirty="0"/>
              <a:t>* Extremely simplified view to orient discussions</a:t>
            </a:r>
          </a:p>
        </p:txBody>
      </p:sp>
    </p:spTree>
    <p:extLst>
      <p:ext uri="{BB962C8B-B14F-4D97-AF65-F5344CB8AC3E}">
        <p14:creationId xmlns:p14="http://schemas.microsoft.com/office/powerpoint/2010/main" val="238955441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16"/>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iterate>
                                    <p:tmAbs val="0"/>
                                  </p:iterate>
                                  <p:childTnLst>
                                    <p:set>
                                      <p:cBhvr>
                                        <p:cTn id="23" fill="hold"/>
                                        <p:tgtEl>
                                          <p:spTgt spid="19"/>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iterate>
                                    <p:tmAbs val="0"/>
                                  </p:iterate>
                                  <p:childTnLst>
                                    <p:set>
                                      <p:cBhvr>
                                        <p:cTn id="26" fill="hold"/>
                                        <p:tgtEl>
                                          <p:spTgt spid="17"/>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18"/>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P spid="9" grpId="0" animBg="1" advAuto="0"/>
      <p:bldP spid="10" grpId="0" animBg="1" advAuto="0"/>
      <p:bldP spid="16" grpId="0" animBg="1" advAuto="0"/>
      <p:bldP spid="17" grpId="0" animBg="1" advAuto="0"/>
      <p:bldP spid="18" grpId="0" animBg="1" advAuto="0"/>
      <p:bldP spid="19" grpId="0" animBg="1" advAuto="0"/>
      <p:bldP spid="20" grpId="0"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08B8-E1DC-9344-B11D-E312B1804751}"/>
              </a:ext>
            </a:extLst>
          </p:cNvPr>
          <p:cNvSpPr>
            <a:spLocks noGrp="1"/>
          </p:cNvSpPr>
          <p:nvPr>
            <p:ph type="title"/>
          </p:nvPr>
        </p:nvSpPr>
        <p:spPr/>
        <p:txBody>
          <a:bodyPr>
            <a:normAutofit fontScale="90000"/>
          </a:bodyPr>
          <a:lstStyle/>
          <a:p>
            <a:r>
              <a:rPr lang="en-GB" b="1" dirty="0">
                <a:solidFill>
                  <a:schemeClr val="accent2"/>
                </a:solidFill>
              </a:rPr>
              <a:t>Postulate III</a:t>
            </a:r>
            <a:br>
              <a:rPr lang="en-GB" dirty="0"/>
            </a:br>
            <a:r>
              <a:rPr lang="en-GB" dirty="0"/>
              <a:t>Different research methods complement each other in scaling up to practice</a:t>
            </a:r>
          </a:p>
        </p:txBody>
      </p:sp>
      <p:cxnSp>
        <p:nvCxnSpPr>
          <p:cNvPr id="4" name="Straight Connector 3">
            <a:extLst>
              <a:ext uri="{FF2B5EF4-FFF2-40B4-BE49-F238E27FC236}">
                <a16:creationId xmlns:a16="http://schemas.microsoft.com/office/drawing/2014/main" id="{DDFEC214-82BD-D44D-A3A0-2B411B87C34E}"/>
              </a:ext>
            </a:extLst>
          </p:cNvPr>
          <p:cNvCxnSpPr>
            <a:cxnSpLocks/>
          </p:cNvCxnSpPr>
          <p:nvPr/>
        </p:nvCxnSpPr>
        <p:spPr>
          <a:xfrm>
            <a:off x="207331" y="6442345"/>
            <a:ext cx="4642461"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183DE33-D338-5447-8661-CCC4443C11AD}"/>
              </a:ext>
            </a:extLst>
          </p:cNvPr>
          <p:cNvSpPr/>
          <p:nvPr/>
        </p:nvSpPr>
        <p:spPr>
          <a:xfrm>
            <a:off x="207331" y="6456545"/>
            <a:ext cx="6167073" cy="246221"/>
          </a:xfrm>
          <a:prstGeom prst="rect">
            <a:avLst/>
          </a:prstGeom>
          <a:noFill/>
        </p:spPr>
        <p:txBody>
          <a:bodyPr wrap="none" rtlCol="0">
            <a:spAutoFit/>
          </a:bodyPr>
          <a:lstStyle/>
          <a:p>
            <a:r>
              <a:rPr lang="de-DE" sz="1000" b="1" dirty="0">
                <a:solidFill>
                  <a:schemeClr val="bg1">
                    <a:lumMod val="50000"/>
                  </a:schemeClr>
                </a:solidFill>
                <a:latin typeface="Palatino" pitchFamily="2" charset="77"/>
                <a:ea typeface="Palatino" pitchFamily="2" charset="77"/>
              </a:rPr>
              <a:t>Source:</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Wieringa</a:t>
            </a:r>
            <a:r>
              <a:rPr lang="de-DE" sz="1000" dirty="0">
                <a:solidFill>
                  <a:schemeClr val="bg1">
                    <a:lumMod val="50000"/>
                  </a:schemeClr>
                </a:solidFill>
                <a:latin typeface="Palatino" pitchFamily="2" charset="77"/>
                <a:ea typeface="Palatino" pitchFamily="2" charset="77"/>
              </a:rPr>
              <a:t> R. </a:t>
            </a:r>
            <a:r>
              <a:rPr lang="de-DE" sz="1000" dirty="0" err="1">
                <a:solidFill>
                  <a:schemeClr val="bg1">
                    <a:lumMod val="50000"/>
                  </a:schemeClr>
                </a:solidFill>
                <a:latin typeface="Palatino" pitchFamily="2" charset="77"/>
                <a:ea typeface="Palatino" pitchFamily="2" charset="77"/>
              </a:rPr>
              <a:t>Empirical</a:t>
            </a:r>
            <a:r>
              <a:rPr lang="de-DE" sz="1000" dirty="0">
                <a:solidFill>
                  <a:schemeClr val="bg1">
                    <a:lumMod val="50000"/>
                  </a:schemeClr>
                </a:solidFill>
                <a:latin typeface="Palatino" pitchFamily="2" charset="77"/>
                <a:ea typeface="Palatino" pitchFamily="2" charset="77"/>
              </a:rPr>
              <a:t> Research </a:t>
            </a:r>
            <a:r>
              <a:rPr lang="de-DE" sz="1000" dirty="0" err="1">
                <a:solidFill>
                  <a:schemeClr val="bg1">
                    <a:lumMod val="50000"/>
                  </a:schemeClr>
                </a:solidFill>
                <a:latin typeface="Palatino" pitchFamily="2" charset="77"/>
                <a:ea typeface="Palatino" pitchFamily="2" charset="77"/>
              </a:rPr>
              <a:t>Methods</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for</a:t>
            </a:r>
            <a:r>
              <a:rPr lang="de-DE" sz="1000" dirty="0">
                <a:solidFill>
                  <a:schemeClr val="bg1">
                    <a:lumMod val="50000"/>
                  </a:schemeClr>
                </a:solidFill>
                <a:latin typeface="Palatino" pitchFamily="2" charset="77"/>
                <a:ea typeface="Palatino" pitchFamily="2" charset="77"/>
              </a:rPr>
              <a:t> Technology Validation: </a:t>
            </a:r>
            <a:r>
              <a:rPr lang="de-DE" sz="1000" dirty="0" err="1">
                <a:solidFill>
                  <a:schemeClr val="bg1">
                    <a:lumMod val="50000"/>
                  </a:schemeClr>
                </a:solidFill>
                <a:latin typeface="Palatino" pitchFamily="2" charset="77"/>
                <a:ea typeface="Palatino" pitchFamily="2" charset="77"/>
              </a:rPr>
              <a:t>Scaling</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Up</a:t>
            </a:r>
            <a:r>
              <a:rPr lang="de-DE" sz="1000" dirty="0">
                <a:solidFill>
                  <a:schemeClr val="bg1">
                    <a:lumMod val="50000"/>
                  </a:schemeClr>
                </a:solidFill>
                <a:latin typeface="Palatino" pitchFamily="2" charset="77"/>
                <a:ea typeface="Palatino" pitchFamily="2" charset="77"/>
              </a:rPr>
              <a:t> </a:t>
            </a:r>
            <a:r>
              <a:rPr lang="de-DE" sz="1000" dirty="0" err="1">
                <a:solidFill>
                  <a:schemeClr val="bg1">
                    <a:lumMod val="50000"/>
                  </a:schemeClr>
                </a:solidFill>
                <a:latin typeface="Palatino" pitchFamily="2" charset="77"/>
                <a:ea typeface="Palatino" pitchFamily="2" charset="77"/>
              </a:rPr>
              <a:t>to</a:t>
            </a:r>
            <a:r>
              <a:rPr lang="de-DE" sz="1000" dirty="0">
                <a:solidFill>
                  <a:schemeClr val="bg1">
                    <a:lumMod val="50000"/>
                  </a:schemeClr>
                </a:solidFill>
                <a:latin typeface="Palatino" pitchFamily="2" charset="77"/>
                <a:ea typeface="Palatino" pitchFamily="2" charset="77"/>
              </a:rPr>
              <a:t> Practice, 2013.</a:t>
            </a:r>
            <a:endParaRPr lang="de-DE" sz="1000" u="sng" dirty="0">
              <a:hlinkClick r:id="rId2"/>
            </a:endParaRPr>
          </a:p>
        </p:txBody>
      </p:sp>
      <p:pic>
        <p:nvPicPr>
          <p:cNvPr id="6" name="Line Line" descr="Line Line">
            <a:extLst>
              <a:ext uri="{FF2B5EF4-FFF2-40B4-BE49-F238E27FC236}">
                <a16:creationId xmlns:a16="http://schemas.microsoft.com/office/drawing/2014/main" id="{A0987BF5-5CC9-8B49-BB03-125958B1B886}"/>
              </a:ext>
            </a:extLst>
          </p:cNvPr>
          <p:cNvPicPr>
            <a:picLocks/>
          </p:cNvPicPr>
          <p:nvPr/>
        </p:nvPicPr>
        <p:blipFill>
          <a:blip r:embed="rId3"/>
          <a:stretch>
            <a:fillRect/>
          </a:stretch>
        </p:blipFill>
        <p:spPr>
          <a:xfrm rot="19533567">
            <a:off x="3951537" y="4186849"/>
            <a:ext cx="4423359" cy="247665"/>
          </a:xfrm>
          <a:prstGeom prst="rect">
            <a:avLst/>
          </a:prstGeom>
        </p:spPr>
      </p:pic>
      <p:sp>
        <p:nvSpPr>
          <p:cNvPr id="7" name="Line">
            <a:extLst>
              <a:ext uri="{FF2B5EF4-FFF2-40B4-BE49-F238E27FC236}">
                <a16:creationId xmlns:a16="http://schemas.microsoft.com/office/drawing/2014/main" id="{1D94D22C-CF10-8E44-8E58-2D747399A8BF}"/>
              </a:ext>
            </a:extLst>
          </p:cNvPr>
          <p:cNvSpPr/>
          <p:nvPr/>
        </p:nvSpPr>
        <p:spPr>
          <a:xfrm>
            <a:off x="4384477" y="5550886"/>
            <a:ext cx="3632330" cy="1"/>
          </a:xfrm>
          <a:prstGeom prst="line">
            <a:avLst/>
          </a:prstGeom>
          <a:ln w="38100">
            <a:solidFill>
              <a:srgbClr val="000000"/>
            </a:solidFill>
            <a:tailEnd type="triangle"/>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8" name="Line">
            <a:extLst>
              <a:ext uri="{FF2B5EF4-FFF2-40B4-BE49-F238E27FC236}">
                <a16:creationId xmlns:a16="http://schemas.microsoft.com/office/drawing/2014/main" id="{470CA53F-E0B9-C94F-8353-A08CD89A3569}"/>
              </a:ext>
            </a:extLst>
          </p:cNvPr>
          <p:cNvSpPr/>
          <p:nvPr/>
        </p:nvSpPr>
        <p:spPr>
          <a:xfrm flipV="1">
            <a:off x="4384477" y="2839641"/>
            <a:ext cx="1" cy="2702316"/>
          </a:xfrm>
          <a:prstGeom prst="line">
            <a:avLst/>
          </a:prstGeom>
          <a:ln w="38100">
            <a:solidFill>
              <a:srgbClr val="000000"/>
            </a:solidFill>
            <a:tailEnd type="triangle"/>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9" name="Lab credibility">
            <a:extLst>
              <a:ext uri="{FF2B5EF4-FFF2-40B4-BE49-F238E27FC236}">
                <a16:creationId xmlns:a16="http://schemas.microsoft.com/office/drawing/2014/main" id="{1994F67D-6EA7-EF4F-AC1F-75F84DE98B49}"/>
              </a:ext>
            </a:extLst>
          </p:cNvPr>
          <p:cNvSpPr txBox="1"/>
          <p:nvPr/>
        </p:nvSpPr>
        <p:spPr>
          <a:xfrm>
            <a:off x="4744471" y="5270612"/>
            <a:ext cx="145976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687"/>
              <a:t>Lab credibility</a:t>
            </a:r>
          </a:p>
        </p:txBody>
      </p:sp>
      <p:sp>
        <p:nvSpPr>
          <p:cNvPr id="10" name="Street credibility">
            <a:extLst>
              <a:ext uri="{FF2B5EF4-FFF2-40B4-BE49-F238E27FC236}">
                <a16:creationId xmlns:a16="http://schemas.microsoft.com/office/drawing/2014/main" id="{520CB00B-4DD3-6948-94A4-7E21935D6CDC}"/>
              </a:ext>
            </a:extLst>
          </p:cNvPr>
          <p:cNvSpPr txBox="1"/>
          <p:nvPr/>
        </p:nvSpPr>
        <p:spPr>
          <a:xfrm>
            <a:off x="7972175" y="2761571"/>
            <a:ext cx="164513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687"/>
              <a:t>Street credibility</a:t>
            </a:r>
          </a:p>
        </p:txBody>
      </p:sp>
      <p:sp>
        <p:nvSpPr>
          <p:cNvPr id="11" name="Simple model">
            <a:extLst>
              <a:ext uri="{FF2B5EF4-FFF2-40B4-BE49-F238E27FC236}">
                <a16:creationId xmlns:a16="http://schemas.microsoft.com/office/drawing/2014/main" id="{702B1803-C983-984D-BF56-70241E71B1A6}"/>
              </a:ext>
            </a:extLst>
          </p:cNvPr>
          <p:cNvSpPr txBox="1"/>
          <p:nvPr/>
        </p:nvSpPr>
        <p:spPr>
          <a:xfrm>
            <a:off x="2916434" y="5277096"/>
            <a:ext cx="1397820"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687"/>
              <a:t>Simple model</a:t>
            </a:r>
          </a:p>
        </p:txBody>
      </p:sp>
      <p:sp>
        <p:nvSpPr>
          <p:cNvPr id="12" name="Realistic case">
            <a:extLst>
              <a:ext uri="{FF2B5EF4-FFF2-40B4-BE49-F238E27FC236}">
                <a16:creationId xmlns:a16="http://schemas.microsoft.com/office/drawing/2014/main" id="{76B294A4-D372-794C-ADDA-39BDB0336607}"/>
              </a:ext>
            </a:extLst>
          </p:cNvPr>
          <p:cNvSpPr txBox="1"/>
          <p:nvPr/>
        </p:nvSpPr>
        <p:spPr>
          <a:xfrm>
            <a:off x="3038055" y="2928258"/>
            <a:ext cx="132728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687"/>
              <a:t>Realistic case</a:t>
            </a:r>
          </a:p>
        </p:txBody>
      </p:sp>
      <p:sp>
        <p:nvSpPr>
          <p:cNvPr id="13" name="Small sample">
            <a:extLst>
              <a:ext uri="{FF2B5EF4-FFF2-40B4-BE49-F238E27FC236}">
                <a16:creationId xmlns:a16="http://schemas.microsoft.com/office/drawing/2014/main" id="{C0217B05-F3AC-5345-98B7-CD5CF54F39A3}"/>
              </a:ext>
            </a:extLst>
          </p:cNvPr>
          <p:cNvSpPr txBox="1"/>
          <p:nvPr/>
        </p:nvSpPr>
        <p:spPr>
          <a:xfrm>
            <a:off x="4340943" y="5606659"/>
            <a:ext cx="1349729"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687" dirty="0"/>
              <a:t>Small sample</a:t>
            </a:r>
          </a:p>
        </p:txBody>
      </p:sp>
      <p:sp>
        <p:nvSpPr>
          <p:cNvPr id="14" name="Large sample">
            <a:extLst>
              <a:ext uri="{FF2B5EF4-FFF2-40B4-BE49-F238E27FC236}">
                <a16:creationId xmlns:a16="http://schemas.microsoft.com/office/drawing/2014/main" id="{EBD9952B-9DFE-A741-8CCE-10072DE74E78}"/>
              </a:ext>
            </a:extLst>
          </p:cNvPr>
          <p:cNvSpPr txBox="1"/>
          <p:nvPr/>
        </p:nvSpPr>
        <p:spPr>
          <a:xfrm>
            <a:off x="6711851" y="5652237"/>
            <a:ext cx="1357167"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687" dirty="0"/>
              <a:t>Large sample</a:t>
            </a:r>
          </a:p>
        </p:txBody>
      </p:sp>
      <p:grpSp>
        <p:nvGrpSpPr>
          <p:cNvPr id="15" name="Group">
            <a:extLst>
              <a:ext uri="{FF2B5EF4-FFF2-40B4-BE49-F238E27FC236}">
                <a16:creationId xmlns:a16="http://schemas.microsoft.com/office/drawing/2014/main" id="{CAF503AA-DC00-AF44-9F75-C72AFCAAD126}"/>
              </a:ext>
            </a:extLst>
          </p:cNvPr>
          <p:cNvGrpSpPr/>
          <p:nvPr/>
        </p:nvGrpSpPr>
        <p:grpSpPr>
          <a:xfrm>
            <a:off x="1771037" y="1826618"/>
            <a:ext cx="8905199" cy="4842448"/>
            <a:chOff x="0" y="0"/>
            <a:chExt cx="12665171" cy="6887037"/>
          </a:xfrm>
        </p:grpSpPr>
        <p:grpSp>
          <p:nvGrpSpPr>
            <p:cNvPr id="16" name="Group">
              <a:extLst>
                <a:ext uri="{FF2B5EF4-FFF2-40B4-BE49-F238E27FC236}">
                  <a16:creationId xmlns:a16="http://schemas.microsoft.com/office/drawing/2014/main" id="{1188342A-EA59-4E44-A32D-7905C08265E1}"/>
                </a:ext>
              </a:extLst>
            </p:cNvPr>
            <p:cNvGrpSpPr/>
            <p:nvPr/>
          </p:nvGrpSpPr>
          <p:grpSpPr>
            <a:xfrm>
              <a:off x="0" y="0"/>
              <a:ext cx="2425657" cy="1526543"/>
              <a:chOff x="0" y="0"/>
              <a:chExt cx="2425656" cy="1526542"/>
            </a:xfrm>
          </p:grpSpPr>
          <p:sp>
            <p:nvSpPr>
              <p:cNvPr id="20" name="Focus of  case studies">
                <a:extLst>
                  <a:ext uri="{FF2B5EF4-FFF2-40B4-BE49-F238E27FC236}">
                    <a16:creationId xmlns:a16="http://schemas.microsoft.com/office/drawing/2014/main" id="{8D6AE69F-2983-2841-A75E-4208EE846AF7}"/>
                  </a:ext>
                </a:extLst>
              </p:cNvPr>
              <p:cNvSpPr txBox="1"/>
              <p:nvPr/>
            </p:nvSpPr>
            <p:spPr>
              <a:xfrm>
                <a:off x="0" y="0"/>
                <a:ext cx="1572037" cy="14063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defRPr sz="2400">
                    <a:latin typeface="Palatino"/>
                    <a:ea typeface="Palatino"/>
                    <a:cs typeface="Palatino"/>
                    <a:sym typeface="Palatino"/>
                  </a:defRPr>
                </a:pPr>
                <a:r>
                  <a:rPr sz="1687"/>
                  <a:t>Focus of </a:t>
                </a:r>
                <a:br>
                  <a:rPr sz="1687"/>
                </a:br>
                <a:r>
                  <a:rPr sz="1687"/>
                  <a:t>case studies</a:t>
                </a:r>
              </a:p>
            </p:txBody>
          </p:sp>
          <p:pic>
            <p:nvPicPr>
              <p:cNvPr id="21" name="Connection Line" descr="Connection Line">
                <a:extLst>
                  <a:ext uri="{FF2B5EF4-FFF2-40B4-BE49-F238E27FC236}">
                    <a16:creationId xmlns:a16="http://schemas.microsoft.com/office/drawing/2014/main" id="{7898C21F-3AFF-8C4C-A602-60D1E9FFF445}"/>
                  </a:ext>
                </a:extLst>
              </p:cNvPr>
              <p:cNvPicPr>
                <a:picLocks/>
              </p:cNvPicPr>
              <p:nvPr/>
            </p:nvPicPr>
            <p:blipFill>
              <a:blip r:embed="rId4"/>
              <a:stretch>
                <a:fillRect/>
              </a:stretch>
            </p:blipFill>
            <p:spPr>
              <a:xfrm>
                <a:off x="1227029" y="422138"/>
                <a:ext cx="1198628" cy="1104405"/>
              </a:xfrm>
              <a:prstGeom prst="rect">
                <a:avLst/>
              </a:prstGeom>
              <a:effectLst/>
            </p:spPr>
          </p:pic>
        </p:grpSp>
        <p:grpSp>
          <p:nvGrpSpPr>
            <p:cNvPr id="17" name="Group">
              <a:extLst>
                <a:ext uri="{FF2B5EF4-FFF2-40B4-BE49-F238E27FC236}">
                  <a16:creationId xmlns:a16="http://schemas.microsoft.com/office/drawing/2014/main" id="{44B46959-010D-2841-99D1-641DEEF64093}"/>
                </a:ext>
              </a:extLst>
            </p:cNvPr>
            <p:cNvGrpSpPr/>
            <p:nvPr/>
          </p:nvGrpSpPr>
          <p:grpSpPr>
            <a:xfrm>
              <a:off x="8997034" y="5440880"/>
              <a:ext cx="3668137" cy="1446157"/>
              <a:chOff x="136695" y="-168943"/>
              <a:chExt cx="3668136" cy="1446156"/>
            </a:xfrm>
          </p:grpSpPr>
          <p:sp>
            <p:nvSpPr>
              <p:cNvPr id="18" name="Focus of field studies  and replications">
                <a:extLst>
                  <a:ext uri="{FF2B5EF4-FFF2-40B4-BE49-F238E27FC236}">
                    <a16:creationId xmlns:a16="http://schemas.microsoft.com/office/drawing/2014/main" id="{A3D48657-6C20-A649-93BD-55616240450C}"/>
                  </a:ext>
                </a:extLst>
              </p:cNvPr>
              <p:cNvSpPr txBox="1"/>
              <p:nvPr/>
            </p:nvSpPr>
            <p:spPr>
              <a:xfrm>
                <a:off x="711193" y="372747"/>
                <a:ext cx="3093638" cy="9044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defRPr sz="2400">
                    <a:latin typeface="Palatino"/>
                    <a:ea typeface="Palatino"/>
                    <a:cs typeface="Palatino"/>
                    <a:sym typeface="Palatino"/>
                  </a:defRPr>
                </a:pPr>
                <a:r>
                  <a:rPr sz="1687" dirty="0"/>
                  <a:t>Focus of field studies </a:t>
                </a:r>
                <a:br>
                  <a:rPr sz="1687" dirty="0"/>
                </a:br>
                <a:r>
                  <a:rPr sz="1687" dirty="0"/>
                  <a:t>and replications</a:t>
                </a:r>
              </a:p>
            </p:txBody>
          </p:sp>
          <p:pic>
            <p:nvPicPr>
              <p:cNvPr id="19" name="Connection Line" descr="Connection Line">
                <a:extLst>
                  <a:ext uri="{FF2B5EF4-FFF2-40B4-BE49-F238E27FC236}">
                    <a16:creationId xmlns:a16="http://schemas.microsoft.com/office/drawing/2014/main" id="{51F87243-1A70-6C4E-949F-2EDFC5ADEC6E}"/>
                  </a:ext>
                </a:extLst>
              </p:cNvPr>
              <p:cNvPicPr>
                <a:picLocks/>
              </p:cNvPicPr>
              <p:nvPr/>
            </p:nvPicPr>
            <p:blipFill>
              <a:blip r:embed="rId5"/>
              <a:stretch>
                <a:fillRect/>
              </a:stretch>
            </p:blipFill>
            <p:spPr>
              <a:xfrm>
                <a:off x="136695" y="-168943"/>
                <a:ext cx="1726220" cy="675840"/>
              </a:xfrm>
              <a:prstGeom prst="rect">
                <a:avLst/>
              </a:prstGeom>
              <a:effectLst/>
            </p:spPr>
          </p:pic>
        </p:grpSp>
      </p:grpSp>
      <p:sp>
        <p:nvSpPr>
          <p:cNvPr id="22" name="Scaling up to practice">
            <a:extLst>
              <a:ext uri="{FF2B5EF4-FFF2-40B4-BE49-F238E27FC236}">
                <a16:creationId xmlns:a16="http://schemas.microsoft.com/office/drawing/2014/main" id="{28CCB294-B2C0-DF4B-BA09-5E3447232B9F}"/>
              </a:ext>
            </a:extLst>
          </p:cNvPr>
          <p:cNvSpPr txBox="1"/>
          <p:nvPr/>
        </p:nvSpPr>
        <p:spPr>
          <a:xfrm rot="19572999">
            <a:off x="5306466" y="3831629"/>
            <a:ext cx="2189703"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b="1">
                <a:latin typeface="Palatino"/>
                <a:ea typeface="Palatino"/>
                <a:cs typeface="Palatino"/>
                <a:sym typeface="Palatino"/>
              </a:defRPr>
            </a:lvl1pPr>
          </a:lstStyle>
          <a:p>
            <a:r>
              <a:rPr sz="1687"/>
              <a:t>Scaling up to practice</a:t>
            </a:r>
          </a:p>
        </p:txBody>
      </p:sp>
      <p:grpSp>
        <p:nvGrpSpPr>
          <p:cNvPr id="23" name="Group">
            <a:extLst>
              <a:ext uri="{FF2B5EF4-FFF2-40B4-BE49-F238E27FC236}">
                <a16:creationId xmlns:a16="http://schemas.microsoft.com/office/drawing/2014/main" id="{6CB8C307-81F3-DF4F-B2CF-13AB10379B14}"/>
              </a:ext>
            </a:extLst>
          </p:cNvPr>
          <p:cNvGrpSpPr/>
          <p:nvPr/>
        </p:nvGrpSpPr>
        <p:grpSpPr>
          <a:xfrm>
            <a:off x="1754129" y="4229295"/>
            <a:ext cx="2126288" cy="1123949"/>
            <a:chOff x="0" y="128696"/>
            <a:chExt cx="3024053" cy="1598503"/>
          </a:xfrm>
        </p:grpSpPr>
        <p:sp>
          <p:nvSpPr>
            <p:cNvPr id="24" name="Focus of  (lab) experiments">
              <a:extLst>
                <a:ext uri="{FF2B5EF4-FFF2-40B4-BE49-F238E27FC236}">
                  <a16:creationId xmlns:a16="http://schemas.microsoft.com/office/drawing/2014/main" id="{87CE4ADD-9742-AD4F-9F17-812052CAE3BA}"/>
                </a:ext>
              </a:extLst>
            </p:cNvPr>
            <p:cNvSpPr/>
            <p:nvPr/>
          </p:nvSpPr>
          <p:spPr>
            <a:xfrm>
              <a:off x="0" y="457200"/>
              <a:ext cx="1270000"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numCol="1" anchor="ctr">
              <a:spAutoFit/>
            </a:bodyPr>
            <a:lstStyle/>
            <a:p>
              <a:pPr>
                <a:defRPr sz="2400">
                  <a:latin typeface="Palatino"/>
                  <a:ea typeface="Palatino"/>
                  <a:cs typeface="Palatino"/>
                  <a:sym typeface="Palatino"/>
                </a:defRPr>
              </a:pPr>
              <a:r>
                <a:rPr sz="1687"/>
                <a:t>Focus of </a:t>
              </a:r>
              <a:br>
                <a:rPr sz="1687"/>
              </a:br>
              <a:r>
                <a:rPr sz="1687"/>
                <a:t>(lab) experiments</a:t>
              </a:r>
            </a:p>
          </p:txBody>
        </p:sp>
        <p:pic>
          <p:nvPicPr>
            <p:cNvPr id="25" name="Connection Line" descr="Connection Line">
              <a:extLst>
                <a:ext uri="{FF2B5EF4-FFF2-40B4-BE49-F238E27FC236}">
                  <a16:creationId xmlns:a16="http://schemas.microsoft.com/office/drawing/2014/main" id="{BF3D5599-583A-9440-992B-9DB406033CDF}"/>
                </a:ext>
              </a:extLst>
            </p:cNvPr>
            <p:cNvPicPr>
              <a:picLocks/>
            </p:cNvPicPr>
            <p:nvPr/>
          </p:nvPicPr>
          <p:blipFill>
            <a:blip r:embed="rId6"/>
            <a:stretch>
              <a:fillRect/>
            </a:stretch>
          </p:blipFill>
          <p:spPr>
            <a:xfrm>
              <a:off x="2118799" y="128696"/>
              <a:ext cx="905255" cy="1158254"/>
            </a:xfrm>
            <a:prstGeom prst="rect">
              <a:avLst/>
            </a:prstGeom>
            <a:effectLst/>
          </p:spPr>
        </p:pic>
      </p:grpSp>
      <p:sp>
        <p:nvSpPr>
          <p:cNvPr id="26" name="Similarity to  population units">
            <a:extLst>
              <a:ext uri="{FF2B5EF4-FFF2-40B4-BE49-F238E27FC236}">
                <a16:creationId xmlns:a16="http://schemas.microsoft.com/office/drawing/2014/main" id="{740C360C-2F6E-CE47-9913-479D95C14C18}"/>
              </a:ext>
            </a:extLst>
          </p:cNvPr>
          <p:cNvSpPr txBox="1"/>
          <p:nvPr/>
        </p:nvSpPr>
        <p:spPr>
          <a:xfrm>
            <a:off x="4264723" y="2390848"/>
            <a:ext cx="1264770" cy="461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defRPr sz="1800">
                <a:latin typeface="Palatino"/>
                <a:ea typeface="Palatino"/>
                <a:cs typeface="Palatino"/>
                <a:sym typeface="Palatino"/>
              </a:defRPr>
            </a:pPr>
            <a:r>
              <a:rPr sz="1266"/>
              <a:t>Similarity to </a:t>
            </a:r>
            <a:br>
              <a:rPr sz="1266"/>
            </a:br>
            <a:r>
              <a:rPr sz="1266"/>
              <a:t>population units</a:t>
            </a:r>
          </a:p>
        </p:txBody>
      </p:sp>
      <p:sp>
        <p:nvSpPr>
          <p:cNvPr id="27" name="Sample size">
            <a:extLst>
              <a:ext uri="{FF2B5EF4-FFF2-40B4-BE49-F238E27FC236}">
                <a16:creationId xmlns:a16="http://schemas.microsoft.com/office/drawing/2014/main" id="{7947CE70-1033-3947-8762-DA5C23318BA4}"/>
              </a:ext>
            </a:extLst>
          </p:cNvPr>
          <p:cNvSpPr txBox="1"/>
          <p:nvPr/>
        </p:nvSpPr>
        <p:spPr>
          <a:xfrm>
            <a:off x="8040959" y="5417420"/>
            <a:ext cx="920125" cy="266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800">
                <a:latin typeface="Palatino"/>
                <a:ea typeface="Palatino"/>
                <a:cs typeface="Palatino"/>
                <a:sym typeface="Palatino"/>
              </a:defRPr>
            </a:lvl1pPr>
          </a:lstStyle>
          <a:p>
            <a:r>
              <a:rPr sz="1266"/>
              <a:t>Sample size</a:t>
            </a:r>
          </a:p>
        </p:txBody>
      </p:sp>
    </p:spTree>
    <p:extLst>
      <p:ext uri="{BB962C8B-B14F-4D97-AF65-F5344CB8AC3E}">
        <p14:creationId xmlns:p14="http://schemas.microsoft.com/office/powerpoint/2010/main" val="354393244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5"/>
                                        </p:tgtEl>
                                        <p:attrNameLst>
                                          <p:attrName>style.visibility</p:attrName>
                                        </p:attrNameLst>
                                      </p:cBhvr>
                                      <p:to>
                                        <p:strVal val="visible"/>
                                      </p:to>
                                    </p:set>
                                    <p:animEffect transition="in" filter="dissolve">
                                      <p:cBhvr>
                                        <p:cTn id="7" dur="300"/>
                                        <p:tgtEl>
                                          <p:spTgt spid="15"/>
                                        </p:tgtEl>
                                      </p:cBhvr>
                                    </p:animEffect>
                                  </p:childTnLst>
                                </p:cTn>
                              </p:par>
                            </p:childTnLst>
                          </p:cTn>
                        </p:par>
                        <p:par>
                          <p:cTn id="8" fill="hold">
                            <p:stCondLst>
                              <p:cond delay="300"/>
                            </p:stCondLst>
                            <p:childTnLst>
                              <p:par>
                                <p:cTn id="9" presetID="9" presetClass="entr" fill="hold" grpId="0" nodeType="afterEffect">
                                  <p:stCondLst>
                                    <p:cond delay="0"/>
                                  </p:stCondLst>
                                  <p:iterate>
                                    <p:tmAbs val="0"/>
                                  </p:iterate>
                                  <p:childTnLst>
                                    <p:set>
                                      <p:cBhvr>
                                        <p:cTn id="10" fill="hold"/>
                                        <p:tgtEl>
                                          <p:spTgt spid="23"/>
                                        </p:tgtEl>
                                        <p:attrNameLst>
                                          <p:attrName>style.visibility</p:attrName>
                                        </p:attrNameLst>
                                      </p:cBhvr>
                                      <p:to>
                                        <p:strVal val="visible"/>
                                      </p:to>
                                    </p:set>
                                    <p:animEffect transition="in" filter="dissolve">
                                      <p:cBhvr>
                                        <p:cTn id="11" dur="3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P spid="23" grpId="0"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DB60D-95AA-5F46-A258-E8E80075B1C6}"/>
              </a:ext>
            </a:extLst>
          </p:cNvPr>
          <p:cNvSpPr>
            <a:spLocks noGrp="1"/>
          </p:cNvSpPr>
          <p:nvPr>
            <p:ph type="title"/>
          </p:nvPr>
        </p:nvSpPr>
        <p:spPr/>
        <p:txBody>
          <a:bodyPr/>
          <a:lstStyle/>
          <a:p>
            <a:r>
              <a:rPr lang="en-GB" dirty="0"/>
              <a:t>The essence</a:t>
            </a:r>
          </a:p>
        </p:txBody>
      </p:sp>
      <p:pic>
        <p:nvPicPr>
          <p:cNvPr id="4" name="Qualitative studies focus primarily on the kind of evidence that will enable you to understand the meaning [and purpose, reasoning, etc] of what is going on. Qualitative studies focus primarily on the kind of evidence that will enable you to understand the meaning [and purpose, reasoning, etc] of what is going on." descr="Qualitative studies focus primarily on the kind of evidence that will enable you to understand the meaning [and purpose, reasoning, etc] of what is going on. Qualitative studies focus primarily on the kind of evidence that will enable you to understand the meaning [and purpose, reasoning, etc] of what is going on.">
            <a:extLst>
              <a:ext uri="{FF2B5EF4-FFF2-40B4-BE49-F238E27FC236}">
                <a16:creationId xmlns:a16="http://schemas.microsoft.com/office/drawing/2014/main" id="{E4FB7D84-2E93-FD4E-BE7C-D389782C08BD}"/>
              </a:ext>
            </a:extLst>
          </p:cNvPr>
          <p:cNvPicPr>
            <a:picLocks/>
          </p:cNvPicPr>
          <p:nvPr/>
        </p:nvPicPr>
        <p:blipFill>
          <a:blip r:embed="rId2"/>
          <a:stretch>
            <a:fillRect/>
          </a:stretch>
        </p:blipFill>
        <p:spPr>
          <a:xfrm>
            <a:off x="2224108" y="2950498"/>
            <a:ext cx="7743784" cy="1681200"/>
          </a:xfrm>
          <a:prstGeom prst="rect">
            <a:avLst/>
          </a:prstGeom>
          <a:effectLst>
            <a:outerShdw blurRad="63500" dist="25400" dir="5400000" rotWithShape="0">
              <a:srgbClr val="000000">
                <a:alpha val="50000"/>
              </a:srgbClr>
            </a:outerShdw>
          </a:effectLst>
        </p:spPr>
      </p:pic>
      <p:pic>
        <p:nvPicPr>
          <p:cNvPr id="5" name="Quantitative studies focus primarily on the kind of evidence that will enable you to understand what is going on. Quantitative studies focus primarily on the kind of evidence that will enable you to understand what is going on." descr="Quantitative studies focus primarily on the kind of evidence that will enable you to understand what is going on. Quantitative studies focus primarily on the kind of evidence that will enable you to understand what is going on.">
            <a:extLst>
              <a:ext uri="{FF2B5EF4-FFF2-40B4-BE49-F238E27FC236}">
                <a16:creationId xmlns:a16="http://schemas.microsoft.com/office/drawing/2014/main" id="{4E8E4311-C5F8-0542-A4D2-693C68F81261}"/>
              </a:ext>
            </a:extLst>
          </p:cNvPr>
          <p:cNvPicPr>
            <a:picLocks/>
          </p:cNvPicPr>
          <p:nvPr/>
        </p:nvPicPr>
        <p:blipFill>
          <a:blip r:embed="rId3"/>
          <a:stretch>
            <a:fillRect/>
          </a:stretch>
        </p:blipFill>
        <p:spPr>
          <a:xfrm>
            <a:off x="2224108" y="1167019"/>
            <a:ext cx="7743784" cy="1684084"/>
          </a:xfrm>
          <a:prstGeom prst="rect">
            <a:avLst/>
          </a:prstGeom>
          <a:effectLst>
            <a:outerShdw blurRad="63500" dist="25400" dir="5400000" rotWithShape="0">
              <a:srgbClr val="000000">
                <a:alpha val="50000"/>
              </a:srgbClr>
            </a:outerShdw>
          </a:effectLst>
        </p:spPr>
      </p:pic>
      <p:pic>
        <p:nvPicPr>
          <p:cNvPr id="6" name="Qualitative and quantitative methods have complementary purposes, strengths, and limitations in theory building. Qualitative and quantitative methods have complementary purposes, strengths, and limitations in theory building." descr="Qualitative and quantitative methods have complementary purposes, strengths, and limitations in theory building. Qualitative and quantitative methods have complementary purposes, strengths, and limitations in theory building.">
            <a:extLst>
              <a:ext uri="{FF2B5EF4-FFF2-40B4-BE49-F238E27FC236}">
                <a16:creationId xmlns:a16="http://schemas.microsoft.com/office/drawing/2014/main" id="{E48AD0F6-AE5B-A14F-83BE-F533472F5BAF}"/>
              </a:ext>
            </a:extLst>
          </p:cNvPr>
          <p:cNvPicPr>
            <a:picLocks/>
          </p:cNvPicPr>
          <p:nvPr/>
        </p:nvPicPr>
        <p:blipFill>
          <a:blip r:embed="rId4"/>
          <a:stretch>
            <a:fillRect/>
          </a:stretch>
        </p:blipFill>
        <p:spPr>
          <a:xfrm>
            <a:off x="2224108" y="4833373"/>
            <a:ext cx="7743784" cy="1684084"/>
          </a:xfrm>
          <a:prstGeom prst="rect">
            <a:avLst/>
          </a:prstGeom>
          <a:effectLst>
            <a:outerShdw blurRad="63500" dist="25400" dir="5400000" rotWithShape="0">
              <a:srgbClr val="000000">
                <a:alpha val="50000"/>
              </a:srgbClr>
            </a:outerShdw>
          </a:effectLst>
        </p:spPr>
      </p:pic>
    </p:spTree>
    <p:extLst>
      <p:ext uri="{BB962C8B-B14F-4D97-AF65-F5344CB8AC3E}">
        <p14:creationId xmlns:p14="http://schemas.microsoft.com/office/powerpoint/2010/main" val="13879622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6037B-BA22-7E42-BC84-C8A655EEFAEC}"/>
              </a:ext>
            </a:extLst>
          </p:cNvPr>
          <p:cNvSpPr>
            <a:spLocks noGrp="1"/>
          </p:cNvSpPr>
          <p:nvPr>
            <p:ph type="title"/>
          </p:nvPr>
        </p:nvSpPr>
        <p:spPr/>
        <p:txBody>
          <a:bodyPr/>
          <a:lstStyle/>
          <a:p>
            <a:r>
              <a:rPr lang="en-GB" dirty="0"/>
              <a:t>Two complementary approaches (+1)</a:t>
            </a:r>
          </a:p>
        </p:txBody>
      </p:sp>
      <p:sp>
        <p:nvSpPr>
          <p:cNvPr id="3" name="Content Placeholder 2">
            <a:extLst>
              <a:ext uri="{FF2B5EF4-FFF2-40B4-BE49-F238E27FC236}">
                <a16:creationId xmlns:a16="http://schemas.microsoft.com/office/drawing/2014/main" id="{71BE4BC2-95B0-9142-BE8C-895674E67A99}"/>
              </a:ext>
            </a:extLst>
          </p:cNvPr>
          <p:cNvSpPr>
            <a:spLocks noGrp="1"/>
          </p:cNvSpPr>
          <p:nvPr>
            <p:ph idx="1"/>
          </p:nvPr>
        </p:nvSpPr>
        <p:spPr>
          <a:xfrm>
            <a:off x="838200" y="1825625"/>
            <a:ext cx="11083724" cy="4351338"/>
          </a:xfrm>
        </p:spPr>
        <p:txBody>
          <a:bodyPr>
            <a:normAutofit fontScale="92500"/>
          </a:bodyPr>
          <a:lstStyle/>
          <a:p>
            <a:r>
              <a:rPr lang="en-GB" b="1" dirty="0"/>
              <a:t>Quantitative research:</a:t>
            </a:r>
            <a:r>
              <a:rPr lang="en-GB" dirty="0"/>
              <a:t> </a:t>
            </a:r>
            <a:r>
              <a:rPr lang="en-GB" dirty="0">
                <a:solidFill>
                  <a:schemeClr val="accent2"/>
                </a:solidFill>
              </a:rPr>
              <a:t>Describing events </a:t>
            </a:r>
            <a:r>
              <a:rPr lang="en-GB" dirty="0"/>
              <a:t>and finding causes to predict similar events in the future – “What?”-questions</a:t>
            </a:r>
          </a:p>
          <a:p>
            <a:pPr lvl="1"/>
            <a:r>
              <a:rPr lang="en-GB" dirty="0"/>
              <a:t>(Typically) focus on what, how much, or how many</a:t>
            </a:r>
          </a:p>
          <a:p>
            <a:pPr lvl="1"/>
            <a:r>
              <a:rPr lang="en-GB" dirty="0"/>
              <a:t>(Typically) in numerical forms</a:t>
            </a:r>
          </a:p>
          <a:p>
            <a:pPr lvl="1"/>
            <a:r>
              <a:rPr lang="en-GB" dirty="0"/>
              <a:t>(Typically) descriptive purpose</a:t>
            </a:r>
          </a:p>
          <a:p>
            <a:r>
              <a:rPr lang="en-GB" b="1" dirty="0"/>
              <a:t>Qualitative research: </a:t>
            </a:r>
            <a:r>
              <a:rPr lang="en-GB" dirty="0">
                <a:solidFill>
                  <a:schemeClr val="accent2"/>
                </a:solidFill>
              </a:rPr>
              <a:t>Understanding meaning</a:t>
            </a:r>
            <a:r>
              <a:rPr lang="en-GB" dirty="0"/>
              <a:t> [and purpose, reasoning, etc.] of a phenomenon for those involved – “So what?”-questions</a:t>
            </a:r>
          </a:p>
          <a:p>
            <a:pPr lvl="1"/>
            <a:r>
              <a:rPr lang="en-GB" dirty="0"/>
              <a:t>(Typically) focus on why/meaning, and how people interpret their experiences</a:t>
            </a:r>
          </a:p>
          <a:p>
            <a:pPr lvl="1"/>
            <a:r>
              <a:rPr lang="en-GB" dirty="0"/>
              <a:t>(Typically) in variety of non-numerical forms, like texts, diagrams, etc.</a:t>
            </a:r>
          </a:p>
          <a:p>
            <a:pPr lvl="1"/>
            <a:r>
              <a:rPr lang="en-GB" dirty="0"/>
              <a:t>(Typically) exploratory or explanatory purpose</a:t>
            </a:r>
          </a:p>
          <a:p>
            <a:r>
              <a:rPr lang="en-GB" dirty="0"/>
              <a:t>(Mix-method research)</a:t>
            </a:r>
          </a:p>
        </p:txBody>
      </p:sp>
      <p:cxnSp>
        <p:nvCxnSpPr>
          <p:cNvPr id="4" name="Straight Connector 3">
            <a:extLst>
              <a:ext uri="{FF2B5EF4-FFF2-40B4-BE49-F238E27FC236}">
                <a16:creationId xmlns:a16="http://schemas.microsoft.com/office/drawing/2014/main" id="{73E16B98-D836-2748-BC01-69EAC7818139}"/>
              </a:ext>
            </a:extLst>
          </p:cNvPr>
          <p:cNvCxnSpPr>
            <a:cxnSpLocks/>
          </p:cNvCxnSpPr>
          <p:nvPr/>
        </p:nvCxnSpPr>
        <p:spPr>
          <a:xfrm>
            <a:off x="207331" y="6442345"/>
            <a:ext cx="4642461"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47B21C76-35C1-334C-A84E-715AFF3D1593}"/>
              </a:ext>
            </a:extLst>
          </p:cNvPr>
          <p:cNvSpPr/>
          <p:nvPr/>
        </p:nvSpPr>
        <p:spPr>
          <a:xfrm>
            <a:off x="207331" y="6456545"/>
            <a:ext cx="7273145" cy="246221"/>
          </a:xfrm>
          <a:prstGeom prst="rect">
            <a:avLst/>
          </a:prstGeom>
          <a:noFill/>
        </p:spPr>
        <p:txBody>
          <a:bodyPr wrap="none" rtlCol="0">
            <a:spAutoFit/>
          </a:bodyPr>
          <a:lstStyle/>
          <a:p>
            <a:pPr>
              <a:defRPr sz="1400">
                <a:solidFill>
                  <a:srgbClr val="53585F"/>
                </a:solidFill>
                <a:latin typeface="Palatino"/>
                <a:ea typeface="Palatino"/>
                <a:cs typeface="Palatino"/>
                <a:sym typeface="Palatino"/>
              </a:defRPr>
            </a:pPr>
            <a:r>
              <a:rPr lang="en-GB" sz="1000" b="1" dirty="0"/>
              <a:t>Adopted from:</a:t>
            </a:r>
            <a:r>
              <a:rPr lang="en-GB" sz="1000" dirty="0"/>
              <a:t> Da Silva. Tutorial given at the </a:t>
            </a:r>
            <a:r>
              <a:rPr lang="en-GB" sz="1000" dirty="0" err="1"/>
              <a:t>Ibero</a:t>
            </a:r>
            <a:r>
              <a:rPr lang="en-GB" sz="1000" dirty="0"/>
              <a:t>-American Conference on Software Engineering, 2018 (Bogota, Colombia)</a:t>
            </a:r>
          </a:p>
        </p:txBody>
      </p:sp>
    </p:spTree>
    <p:extLst>
      <p:ext uri="{BB962C8B-B14F-4D97-AF65-F5344CB8AC3E}">
        <p14:creationId xmlns:p14="http://schemas.microsoft.com/office/powerpoint/2010/main" val="3742112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9565-E6E0-8848-9CDF-FC5424A35211}"/>
              </a:ext>
            </a:extLst>
          </p:cNvPr>
          <p:cNvSpPr>
            <a:spLocks noGrp="1"/>
          </p:cNvSpPr>
          <p:nvPr>
            <p:ph type="title"/>
          </p:nvPr>
        </p:nvSpPr>
        <p:spPr/>
        <p:txBody>
          <a:bodyPr/>
          <a:lstStyle/>
          <a:p>
            <a:r>
              <a:rPr lang="en-GB" dirty="0"/>
              <a:t>Two complementary approaches</a:t>
            </a:r>
          </a:p>
        </p:txBody>
      </p:sp>
      <p:sp>
        <p:nvSpPr>
          <p:cNvPr id="4" name="Quantitative data">
            <a:extLst>
              <a:ext uri="{FF2B5EF4-FFF2-40B4-BE49-F238E27FC236}">
                <a16:creationId xmlns:a16="http://schemas.microsoft.com/office/drawing/2014/main" id="{D0FBA284-ECD6-C64C-A153-FA3E4CA1C055}"/>
              </a:ext>
            </a:extLst>
          </p:cNvPr>
          <p:cNvSpPr txBox="1"/>
          <p:nvPr/>
        </p:nvSpPr>
        <p:spPr>
          <a:xfrm>
            <a:off x="1939750" y="2661812"/>
            <a:ext cx="2016579" cy="364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700" b="1">
                <a:solidFill>
                  <a:srgbClr val="004690"/>
                </a:solidFill>
                <a:latin typeface="Palatino"/>
                <a:ea typeface="Palatino"/>
                <a:cs typeface="Palatino"/>
                <a:sym typeface="Palatino"/>
              </a:defRPr>
            </a:lvl1pPr>
          </a:lstStyle>
          <a:p>
            <a:r>
              <a:rPr sz="1898"/>
              <a:t>Quantitative data</a:t>
            </a:r>
          </a:p>
        </p:txBody>
      </p:sp>
      <p:sp>
        <p:nvSpPr>
          <p:cNvPr id="5" name="Qualitative data">
            <a:extLst>
              <a:ext uri="{FF2B5EF4-FFF2-40B4-BE49-F238E27FC236}">
                <a16:creationId xmlns:a16="http://schemas.microsoft.com/office/drawing/2014/main" id="{2DBFD796-D6E7-E343-BB32-B78B5E4FA8FD}"/>
              </a:ext>
            </a:extLst>
          </p:cNvPr>
          <p:cNvSpPr txBox="1"/>
          <p:nvPr/>
        </p:nvSpPr>
        <p:spPr>
          <a:xfrm>
            <a:off x="7740545" y="2623212"/>
            <a:ext cx="1867499" cy="364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700" b="1">
                <a:solidFill>
                  <a:srgbClr val="C16400"/>
                </a:solidFill>
                <a:latin typeface="Palatino"/>
                <a:ea typeface="Palatino"/>
                <a:cs typeface="Palatino"/>
                <a:sym typeface="Palatino"/>
              </a:defRPr>
            </a:lvl1pPr>
          </a:lstStyle>
          <a:p>
            <a:r>
              <a:rPr sz="1898"/>
              <a:t>Qualitative data</a:t>
            </a:r>
          </a:p>
        </p:txBody>
      </p:sp>
      <p:sp>
        <p:nvSpPr>
          <p:cNvPr id="6" name="Line">
            <a:extLst>
              <a:ext uri="{FF2B5EF4-FFF2-40B4-BE49-F238E27FC236}">
                <a16:creationId xmlns:a16="http://schemas.microsoft.com/office/drawing/2014/main" id="{16F4A13D-6154-C946-B098-FB02295ACACE}"/>
              </a:ext>
            </a:extLst>
          </p:cNvPr>
          <p:cNvSpPr/>
          <p:nvPr/>
        </p:nvSpPr>
        <p:spPr>
          <a:xfrm>
            <a:off x="5410006" y="3457837"/>
            <a:ext cx="4269529" cy="1"/>
          </a:xfrm>
          <a:prstGeom prst="line">
            <a:avLst/>
          </a:prstGeom>
          <a:ln w="25400">
            <a:solidFill>
              <a:srgbClr val="000000"/>
            </a:solidFill>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7" name="Circle">
            <a:extLst>
              <a:ext uri="{FF2B5EF4-FFF2-40B4-BE49-F238E27FC236}">
                <a16:creationId xmlns:a16="http://schemas.microsoft.com/office/drawing/2014/main" id="{1743DC1D-A2A4-C94E-97E6-880CE57F43E4}"/>
              </a:ext>
            </a:extLst>
          </p:cNvPr>
          <p:cNvSpPr/>
          <p:nvPr/>
        </p:nvSpPr>
        <p:spPr>
          <a:xfrm>
            <a:off x="9629642" y="3342577"/>
            <a:ext cx="205384" cy="205384"/>
          </a:xfrm>
          <a:prstGeom prst="ellipse">
            <a:avLst/>
          </a:prstGeom>
          <a:solidFill>
            <a:srgbClr val="CF5E01"/>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8" name="Circle">
            <a:extLst>
              <a:ext uri="{FF2B5EF4-FFF2-40B4-BE49-F238E27FC236}">
                <a16:creationId xmlns:a16="http://schemas.microsoft.com/office/drawing/2014/main" id="{6471CFFD-1228-5443-85D0-BD582867071D}"/>
              </a:ext>
            </a:extLst>
          </p:cNvPr>
          <p:cNvSpPr/>
          <p:nvPr/>
        </p:nvSpPr>
        <p:spPr>
          <a:xfrm>
            <a:off x="5261156" y="3355146"/>
            <a:ext cx="205384" cy="205384"/>
          </a:xfrm>
          <a:prstGeom prst="ellipse">
            <a:avLst/>
          </a:prstGeom>
          <a:solidFill>
            <a:srgbClr val="003E92"/>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9" name="Case study research">
            <a:extLst>
              <a:ext uri="{FF2B5EF4-FFF2-40B4-BE49-F238E27FC236}">
                <a16:creationId xmlns:a16="http://schemas.microsoft.com/office/drawing/2014/main" id="{A3FBE396-4C7F-A443-9652-83F9E04F67BA}"/>
              </a:ext>
            </a:extLst>
          </p:cNvPr>
          <p:cNvSpPr txBox="1"/>
          <p:nvPr/>
        </p:nvSpPr>
        <p:spPr>
          <a:xfrm>
            <a:off x="6200555" y="3120854"/>
            <a:ext cx="2028249"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400">
                <a:latin typeface="Palatino"/>
                <a:ea typeface="Palatino"/>
                <a:cs typeface="Palatino"/>
                <a:sym typeface="Palatino"/>
              </a:defRPr>
            </a:lvl1pPr>
          </a:lstStyle>
          <a:p>
            <a:r>
              <a:rPr sz="1687"/>
              <a:t>Case study research </a:t>
            </a:r>
          </a:p>
        </p:txBody>
      </p:sp>
      <p:sp>
        <p:nvSpPr>
          <p:cNvPr id="10" name="Line">
            <a:extLst>
              <a:ext uri="{FF2B5EF4-FFF2-40B4-BE49-F238E27FC236}">
                <a16:creationId xmlns:a16="http://schemas.microsoft.com/office/drawing/2014/main" id="{327EC901-D8FE-E949-B442-DF6FC4EF8202}"/>
              </a:ext>
            </a:extLst>
          </p:cNvPr>
          <p:cNvSpPr/>
          <p:nvPr/>
        </p:nvSpPr>
        <p:spPr>
          <a:xfrm>
            <a:off x="5390793" y="4030796"/>
            <a:ext cx="4307955" cy="1"/>
          </a:xfrm>
          <a:prstGeom prst="line">
            <a:avLst/>
          </a:prstGeom>
          <a:ln w="25400">
            <a:solidFill>
              <a:srgbClr val="000000"/>
            </a:solidFill>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11" name="Circle">
            <a:extLst>
              <a:ext uri="{FF2B5EF4-FFF2-40B4-BE49-F238E27FC236}">
                <a16:creationId xmlns:a16="http://schemas.microsoft.com/office/drawing/2014/main" id="{45618F1F-106A-7C4F-B570-27C33C219631}"/>
              </a:ext>
            </a:extLst>
          </p:cNvPr>
          <p:cNvSpPr/>
          <p:nvPr/>
        </p:nvSpPr>
        <p:spPr>
          <a:xfrm>
            <a:off x="9629642" y="3915536"/>
            <a:ext cx="205384" cy="205384"/>
          </a:xfrm>
          <a:prstGeom prst="ellipse">
            <a:avLst/>
          </a:prstGeom>
          <a:solidFill>
            <a:srgbClr val="CF5E01"/>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12" name="Circle">
            <a:extLst>
              <a:ext uri="{FF2B5EF4-FFF2-40B4-BE49-F238E27FC236}">
                <a16:creationId xmlns:a16="http://schemas.microsoft.com/office/drawing/2014/main" id="{63EA70D2-AC0F-1648-B146-7299B49C4565}"/>
              </a:ext>
            </a:extLst>
          </p:cNvPr>
          <p:cNvSpPr/>
          <p:nvPr/>
        </p:nvSpPr>
        <p:spPr>
          <a:xfrm>
            <a:off x="5261156" y="3918372"/>
            <a:ext cx="205384" cy="205384"/>
          </a:xfrm>
          <a:prstGeom prst="ellipse">
            <a:avLst/>
          </a:prstGeom>
          <a:solidFill>
            <a:srgbClr val="003E92"/>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13" name="Survey research">
            <a:extLst>
              <a:ext uri="{FF2B5EF4-FFF2-40B4-BE49-F238E27FC236}">
                <a16:creationId xmlns:a16="http://schemas.microsoft.com/office/drawing/2014/main" id="{A5B2DB76-EBE7-6244-AC04-3CC01AE49B75}"/>
              </a:ext>
            </a:extLst>
          </p:cNvPr>
          <p:cNvSpPr txBox="1"/>
          <p:nvPr/>
        </p:nvSpPr>
        <p:spPr>
          <a:xfrm>
            <a:off x="6500898" y="3673755"/>
            <a:ext cx="2087743"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lvl1pPr>
              <a:defRPr sz="2400">
                <a:latin typeface="Palatino"/>
                <a:ea typeface="Palatino"/>
                <a:cs typeface="Palatino"/>
                <a:sym typeface="Palatino"/>
              </a:defRPr>
            </a:lvl1pPr>
          </a:lstStyle>
          <a:p>
            <a:r>
              <a:rPr sz="1687"/>
              <a:t>Survey research</a:t>
            </a:r>
          </a:p>
        </p:txBody>
      </p:sp>
      <p:sp>
        <p:nvSpPr>
          <p:cNvPr id="14" name="Line">
            <a:extLst>
              <a:ext uri="{FF2B5EF4-FFF2-40B4-BE49-F238E27FC236}">
                <a16:creationId xmlns:a16="http://schemas.microsoft.com/office/drawing/2014/main" id="{6889FBCC-AB05-3148-9E35-328B37003171}"/>
              </a:ext>
            </a:extLst>
          </p:cNvPr>
          <p:cNvSpPr/>
          <p:nvPr/>
        </p:nvSpPr>
        <p:spPr>
          <a:xfrm>
            <a:off x="2025976" y="4787018"/>
            <a:ext cx="2251053" cy="1"/>
          </a:xfrm>
          <a:prstGeom prst="line">
            <a:avLst/>
          </a:prstGeom>
          <a:ln w="25400">
            <a:solidFill>
              <a:srgbClr val="000000"/>
            </a:solidFill>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15" name="Circle">
            <a:extLst>
              <a:ext uri="{FF2B5EF4-FFF2-40B4-BE49-F238E27FC236}">
                <a16:creationId xmlns:a16="http://schemas.microsoft.com/office/drawing/2014/main" id="{F0468198-5089-C744-B006-2F75DFD12AF2}"/>
              </a:ext>
            </a:extLst>
          </p:cNvPr>
          <p:cNvSpPr/>
          <p:nvPr/>
        </p:nvSpPr>
        <p:spPr>
          <a:xfrm>
            <a:off x="1902743" y="4684326"/>
            <a:ext cx="205384" cy="205384"/>
          </a:xfrm>
          <a:prstGeom prst="ellipse">
            <a:avLst/>
          </a:prstGeom>
          <a:solidFill>
            <a:srgbClr val="003E92"/>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16" name="(Quasi-) Controlled  experiments">
            <a:extLst>
              <a:ext uri="{FF2B5EF4-FFF2-40B4-BE49-F238E27FC236}">
                <a16:creationId xmlns:a16="http://schemas.microsoft.com/office/drawing/2014/main" id="{0F3B02E7-3812-2549-9158-5E20150BC462}"/>
              </a:ext>
            </a:extLst>
          </p:cNvPr>
          <p:cNvSpPr txBox="1"/>
          <p:nvPr/>
        </p:nvSpPr>
        <p:spPr>
          <a:xfrm>
            <a:off x="2136563" y="4486759"/>
            <a:ext cx="1988751" cy="59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a:defRPr sz="2400">
                <a:latin typeface="Palatino"/>
                <a:ea typeface="Palatino"/>
                <a:cs typeface="Palatino"/>
                <a:sym typeface="Palatino"/>
              </a:defRPr>
            </a:pPr>
            <a:r>
              <a:rPr sz="1687"/>
              <a:t>(Quasi-) Controlled </a:t>
            </a:r>
            <a:br>
              <a:rPr sz="1687"/>
            </a:br>
            <a:r>
              <a:rPr sz="1687"/>
              <a:t>experiments</a:t>
            </a:r>
          </a:p>
        </p:txBody>
      </p:sp>
      <p:sp>
        <p:nvSpPr>
          <p:cNvPr id="17" name="Line">
            <a:extLst>
              <a:ext uri="{FF2B5EF4-FFF2-40B4-BE49-F238E27FC236}">
                <a16:creationId xmlns:a16="http://schemas.microsoft.com/office/drawing/2014/main" id="{935FFE7A-4955-5D48-8796-C14BD1E8D93A}"/>
              </a:ext>
            </a:extLst>
          </p:cNvPr>
          <p:cNvSpPr/>
          <p:nvPr/>
        </p:nvSpPr>
        <p:spPr>
          <a:xfrm>
            <a:off x="7118736" y="4785208"/>
            <a:ext cx="2645284" cy="1"/>
          </a:xfrm>
          <a:prstGeom prst="line">
            <a:avLst/>
          </a:prstGeom>
          <a:ln w="25400">
            <a:solidFill>
              <a:srgbClr val="000000"/>
            </a:solidFill>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18" name="Circle">
            <a:extLst>
              <a:ext uri="{FF2B5EF4-FFF2-40B4-BE49-F238E27FC236}">
                <a16:creationId xmlns:a16="http://schemas.microsoft.com/office/drawing/2014/main" id="{494CFB55-860F-714F-A567-3CC2B6610E1B}"/>
              </a:ext>
            </a:extLst>
          </p:cNvPr>
          <p:cNvSpPr/>
          <p:nvPr/>
        </p:nvSpPr>
        <p:spPr>
          <a:xfrm>
            <a:off x="9632429" y="4682516"/>
            <a:ext cx="205384" cy="205384"/>
          </a:xfrm>
          <a:prstGeom prst="ellipse">
            <a:avLst/>
          </a:prstGeom>
          <a:solidFill>
            <a:srgbClr val="CF5E01"/>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19" name="Circle">
            <a:extLst>
              <a:ext uri="{FF2B5EF4-FFF2-40B4-BE49-F238E27FC236}">
                <a16:creationId xmlns:a16="http://schemas.microsoft.com/office/drawing/2014/main" id="{E10F5027-575E-B54A-978B-104B17EF29A0}"/>
              </a:ext>
            </a:extLst>
          </p:cNvPr>
          <p:cNvSpPr/>
          <p:nvPr/>
        </p:nvSpPr>
        <p:spPr>
          <a:xfrm>
            <a:off x="6893088" y="4679756"/>
            <a:ext cx="205384" cy="205384"/>
          </a:xfrm>
          <a:prstGeom prst="ellipse">
            <a:avLst/>
          </a:prstGeom>
          <a:solidFill>
            <a:srgbClr val="CF5E01"/>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20" name="Action  research">
            <a:extLst>
              <a:ext uri="{FF2B5EF4-FFF2-40B4-BE49-F238E27FC236}">
                <a16:creationId xmlns:a16="http://schemas.microsoft.com/office/drawing/2014/main" id="{57508FBE-06FA-9844-B679-8DFB24F8AACE}"/>
              </a:ext>
            </a:extLst>
          </p:cNvPr>
          <p:cNvSpPr txBox="1"/>
          <p:nvPr/>
        </p:nvSpPr>
        <p:spPr>
          <a:xfrm>
            <a:off x="8009144" y="4486759"/>
            <a:ext cx="864468" cy="59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a:defRPr sz="2400">
                <a:latin typeface="Palatino"/>
                <a:ea typeface="Palatino"/>
                <a:cs typeface="Palatino"/>
                <a:sym typeface="Palatino"/>
              </a:defRPr>
            </a:pPr>
            <a:r>
              <a:rPr sz="1687"/>
              <a:t>Action </a:t>
            </a:r>
            <a:br>
              <a:rPr sz="1687"/>
            </a:br>
            <a:r>
              <a:rPr sz="1687"/>
              <a:t>research</a:t>
            </a:r>
          </a:p>
        </p:txBody>
      </p:sp>
      <p:sp>
        <p:nvSpPr>
          <p:cNvPr id="21" name="Circle">
            <a:extLst>
              <a:ext uri="{FF2B5EF4-FFF2-40B4-BE49-F238E27FC236}">
                <a16:creationId xmlns:a16="http://schemas.microsoft.com/office/drawing/2014/main" id="{BB796C18-4B07-C64C-88F2-633378C90470}"/>
              </a:ext>
            </a:extLst>
          </p:cNvPr>
          <p:cNvSpPr/>
          <p:nvPr/>
        </p:nvSpPr>
        <p:spPr>
          <a:xfrm>
            <a:off x="4153748" y="4684119"/>
            <a:ext cx="205384" cy="205384"/>
          </a:xfrm>
          <a:prstGeom prst="ellipse">
            <a:avLst/>
          </a:prstGeom>
          <a:solidFill>
            <a:srgbClr val="003E92"/>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22" name="Line">
            <a:extLst>
              <a:ext uri="{FF2B5EF4-FFF2-40B4-BE49-F238E27FC236}">
                <a16:creationId xmlns:a16="http://schemas.microsoft.com/office/drawing/2014/main" id="{D69F6C11-DF07-8041-9FE5-E35DCC799DAD}"/>
              </a:ext>
            </a:extLst>
          </p:cNvPr>
          <p:cNvSpPr/>
          <p:nvPr/>
        </p:nvSpPr>
        <p:spPr>
          <a:xfrm>
            <a:off x="7090921" y="5557625"/>
            <a:ext cx="2700914" cy="1"/>
          </a:xfrm>
          <a:prstGeom prst="line">
            <a:avLst/>
          </a:prstGeom>
          <a:ln w="25400">
            <a:solidFill>
              <a:srgbClr val="000000"/>
            </a:solidFill>
          </a:ln>
        </p:spPr>
        <p:txBody>
          <a:bodyPr lIns="0" tIns="0" rIns="0" bIns="0"/>
          <a:lstStyle/>
          <a:p>
            <a:pPr marL="40638" marR="40638" defTabSz="910796">
              <a:defRPr sz="2400">
                <a:uFill>
                  <a:solidFill>
                    <a:srgbClr val="000000"/>
                  </a:solidFill>
                </a:uFill>
                <a:latin typeface="Arial"/>
                <a:ea typeface="Arial"/>
                <a:cs typeface="Arial"/>
                <a:sym typeface="Arial"/>
              </a:defRPr>
            </a:pPr>
            <a:endParaRPr sz="1687"/>
          </a:p>
        </p:txBody>
      </p:sp>
      <p:sp>
        <p:nvSpPr>
          <p:cNvPr id="23" name="Circle">
            <a:extLst>
              <a:ext uri="{FF2B5EF4-FFF2-40B4-BE49-F238E27FC236}">
                <a16:creationId xmlns:a16="http://schemas.microsoft.com/office/drawing/2014/main" id="{863CE9D2-D8DA-624C-8ACB-DC7EE473DF54}"/>
              </a:ext>
            </a:extLst>
          </p:cNvPr>
          <p:cNvSpPr/>
          <p:nvPr/>
        </p:nvSpPr>
        <p:spPr>
          <a:xfrm>
            <a:off x="9660244" y="5454934"/>
            <a:ext cx="205384" cy="205384"/>
          </a:xfrm>
          <a:prstGeom prst="ellipse">
            <a:avLst/>
          </a:prstGeom>
          <a:solidFill>
            <a:srgbClr val="CF5E01"/>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24" name="Circle">
            <a:extLst>
              <a:ext uri="{FF2B5EF4-FFF2-40B4-BE49-F238E27FC236}">
                <a16:creationId xmlns:a16="http://schemas.microsoft.com/office/drawing/2014/main" id="{68056E2C-15C0-7849-B3C6-9229C6D4E23D}"/>
              </a:ext>
            </a:extLst>
          </p:cNvPr>
          <p:cNvSpPr/>
          <p:nvPr/>
        </p:nvSpPr>
        <p:spPr>
          <a:xfrm>
            <a:off x="6893088" y="5446133"/>
            <a:ext cx="205384" cy="205384"/>
          </a:xfrm>
          <a:prstGeom prst="ellipse">
            <a:avLst/>
          </a:prstGeom>
          <a:solidFill>
            <a:srgbClr val="CF5E01"/>
          </a:solidFill>
          <a:ln w="12700">
            <a:miter lim="400000"/>
          </a:ln>
        </p:spPr>
        <p:txBody>
          <a:bodyPr lIns="35719" tIns="35719" rIns="35719" bIns="35719" anchor="ctr"/>
          <a:lstStyle/>
          <a:p>
            <a:pPr marL="40638" marR="40638" defTabSz="910796">
              <a:defRPr sz="2400">
                <a:uFill>
                  <a:solidFill>
                    <a:srgbClr val="000000"/>
                  </a:solidFill>
                </a:uFill>
                <a:latin typeface="Arial"/>
                <a:ea typeface="Arial"/>
                <a:cs typeface="Arial"/>
                <a:sym typeface="Arial"/>
              </a:defRPr>
            </a:pPr>
            <a:endParaRPr sz="1687"/>
          </a:p>
        </p:txBody>
      </p:sp>
      <p:sp>
        <p:nvSpPr>
          <p:cNvPr id="25" name="Ethnographic…">
            <a:extLst>
              <a:ext uri="{FF2B5EF4-FFF2-40B4-BE49-F238E27FC236}">
                <a16:creationId xmlns:a16="http://schemas.microsoft.com/office/drawing/2014/main" id="{AA2F5A6E-3968-7541-B883-1A1259E2AF17}"/>
              </a:ext>
            </a:extLst>
          </p:cNvPr>
          <p:cNvSpPr txBox="1"/>
          <p:nvPr/>
        </p:nvSpPr>
        <p:spPr>
          <a:xfrm>
            <a:off x="7727240" y="5253136"/>
            <a:ext cx="1428276" cy="59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a:defRPr sz="2400">
                <a:latin typeface="Palatino"/>
                <a:ea typeface="Palatino"/>
                <a:cs typeface="Palatino"/>
                <a:sym typeface="Palatino"/>
              </a:defRPr>
            </a:pPr>
            <a:r>
              <a:rPr sz="1687"/>
              <a:t>Ethnographic </a:t>
            </a:r>
          </a:p>
          <a:p>
            <a:pPr algn="ctr">
              <a:defRPr sz="2400">
                <a:latin typeface="Palatino"/>
                <a:ea typeface="Palatino"/>
                <a:cs typeface="Palatino"/>
                <a:sym typeface="Palatino"/>
              </a:defRPr>
            </a:pPr>
            <a:r>
              <a:rPr sz="1687"/>
              <a:t>studies</a:t>
            </a:r>
          </a:p>
        </p:txBody>
      </p:sp>
      <p:pic>
        <p:nvPicPr>
          <p:cNvPr id="26" name="Line Line" descr="Line Line">
            <a:extLst>
              <a:ext uri="{FF2B5EF4-FFF2-40B4-BE49-F238E27FC236}">
                <a16:creationId xmlns:a16="http://schemas.microsoft.com/office/drawing/2014/main" id="{D7B0E85B-652E-F143-88BE-0622694EE839}"/>
              </a:ext>
            </a:extLst>
          </p:cNvPr>
          <p:cNvPicPr>
            <a:picLocks/>
          </p:cNvPicPr>
          <p:nvPr/>
        </p:nvPicPr>
        <p:blipFill>
          <a:blip r:embed="rId2"/>
          <a:stretch>
            <a:fillRect/>
          </a:stretch>
        </p:blipFill>
        <p:spPr>
          <a:xfrm>
            <a:off x="1509162" y="2478468"/>
            <a:ext cx="8493308" cy="248017"/>
          </a:xfrm>
          <a:prstGeom prst="rect">
            <a:avLst/>
          </a:prstGeom>
        </p:spPr>
      </p:pic>
      <p:sp>
        <p:nvSpPr>
          <p:cNvPr id="27" name="“Why?”-Questions">
            <a:extLst>
              <a:ext uri="{FF2B5EF4-FFF2-40B4-BE49-F238E27FC236}">
                <a16:creationId xmlns:a16="http://schemas.microsoft.com/office/drawing/2014/main" id="{5C0A95B8-82E4-104F-ACB9-4695C7FEF313}"/>
              </a:ext>
            </a:extLst>
          </p:cNvPr>
          <p:cNvSpPr txBox="1"/>
          <p:nvPr/>
        </p:nvSpPr>
        <p:spPr>
          <a:xfrm>
            <a:off x="7216551" y="1957214"/>
            <a:ext cx="2539158" cy="364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700" b="1">
                <a:latin typeface="Palatino"/>
                <a:ea typeface="Palatino"/>
                <a:cs typeface="Palatino"/>
                <a:sym typeface="Palatino"/>
              </a:defRPr>
            </a:lvl1pPr>
          </a:lstStyle>
          <a:p>
            <a:r>
              <a:rPr sz="1898" dirty="0"/>
              <a:t>“</a:t>
            </a:r>
            <a:r>
              <a:rPr lang="de-DE" sz="1898" dirty="0"/>
              <a:t>So </a:t>
            </a:r>
            <a:r>
              <a:rPr lang="de-DE" sz="1898" dirty="0" err="1"/>
              <a:t>what</a:t>
            </a:r>
            <a:r>
              <a:rPr sz="1898" dirty="0"/>
              <a:t>?”-Questions</a:t>
            </a:r>
          </a:p>
        </p:txBody>
      </p:sp>
      <p:sp>
        <p:nvSpPr>
          <p:cNvPr id="28" name="“What?”-Questions">
            <a:extLst>
              <a:ext uri="{FF2B5EF4-FFF2-40B4-BE49-F238E27FC236}">
                <a16:creationId xmlns:a16="http://schemas.microsoft.com/office/drawing/2014/main" id="{BF532537-6B56-E344-A128-D3179AB779A8}"/>
              </a:ext>
            </a:extLst>
          </p:cNvPr>
          <p:cNvSpPr txBox="1"/>
          <p:nvPr/>
        </p:nvSpPr>
        <p:spPr>
          <a:xfrm>
            <a:off x="1829382" y="1945530"/>
            <a:ext cx="2236190" cy="364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700" b="1">
                <a:latin typeface="Palatino"/>
                <a:ea typeface="Palatino"/>
                <a:cs typeface="Palatino"/>
                <a:sym typeface="Palatino"/>
              </a:defRPr>
            </a:lvl1pPr>
          </a:lstStyle>
          <a:p>
            <a:r>
              <a:rPr sz="1898"/>
              <a:t>“What?”-Questions</a:t>
            </a:r>
          </a:p>
        </p:txBody>
      </p:sp>
      <p:pic>
        <p:nvPicPr>
          <p:cNvPr id="29" name="Line Line" descr="Line Line">
            <a:extLst>
              <a:ext uri="{FF2B5EF4-FFF2-40B4-BE49-F238E27FC236}">
                <a16:creationId xmlns:a16="http://schemas.microsoft.com/office/drawing/2014/main" id="{55F21FBB-0E59-B64A-831C-DC188B88DE96}"/>
              </a:ext>
            </a:extLst>
          </p:cNvPr>
          <p:cNvPicPr>
            <a:picLocks/>
          </p:cNvPicPr>
          <p:nvPr/>
        </p:nvPicPr>
        <p:blipFill>
          <a:blip r:embed="rId2"/>
          <a:stretch>
            <a:fillRect/>
          </a:stretch>
        </p:blipFill>
        <p:spPr>
          <a:xfrm>
            <a:off x="1509162" y="2472370"/>
            <a:ext cx="8493308" cy="248017"/>
          </a:xfrm>
          <a:prstGeom prst="rect">
            <a:avLst/>
          </a:prstGeom>
        </p:spPr>
      </p:pic>
      <p:sp>
        <p:nvSpPr>
          <p:cNvPr id="30" name="Descriptive &amp; predictive purposes">
            <a:extLst>
              <a:ext uri="{FF2B5EF4-FFF2-40B4-BE49-F238E27FC236}">
                <a16:creationId xmlns:a16="http://schemas.microsoft.com/office/drawing/2014/main" id="{0792D8DE-34BD-2240-8C2C-A1DECA151FBC}"/>
              </a:ext>
            </a:extLst>
          </p:cNvPr>
          <p:cNvSpPr txBox="1"/>
          <p:nvPr/>
        </p:nvSpPr>
        <p:spPr>
          <a:xfrm>
            <a:off x="1928101" y="2274645"/>
            <a:ext cx="2806923"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000">
                <a:latin typeface="Palatino"/>
                <a:ea typeface="Palatino"/>
                <a:cs typeface="Palatino"/>
                <a:sym typeface="Palatino"/>
              </a:defRPr>
            </a:lvl1pPr>
          </a:lstStyle>
          <a:p>
            <a:r>
              <a:rPr sz="1406"/>
              <a:t>Descriptive &amp; predictive purposes</a:t>
            </a:r>
          </a:p>
        </p:txBody>
      </p:sp>
      <p:sp>
        <p:nvSpPr>
          <p:cNvPr id="31" name="Explanatory &amp; exploratory purposes">
            <a:extLst>
              <a:ext uri="{FF2B5EF4-FFF2-40B4-BE49-F238E27FC236}">
                <a16:creationId xmlns:a16="http://schemas.microsoft.com/office/drawing/2014/main" id="{5D32B013-0842-9D41-A57A-C02721102A20}"/>
              </a:ext>
            </a:extLst>
          </p:cNvPr>
          <p:cNvSpPr txBox="1"/>
          <p:nvPr/>
        </p:nvSpPr>
        <p:spPr>
          <a:xfrm>
            <a:off x="6760466" y="2272433"/>
            <a:ext cx="2987998" cy="288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000">
                <a:latin typeface="Palatino"/>
                <a:ea typeface="Palatino"/>
                <a:cs typeface="Palatino"/>
                <a:sym typeface="Palatino"/>
              </a:defRPr>
            </a:lvl1pPr>
          </a:lstStyle>
          <a:p>
            <a:r>
              <a:rPr sz="1406"/>
              <a:t>Explanatory &amp; exploratory purposes</a:t>
            </a:r>
          </a:p>
        </p:txBody>
      </p:sp>
    </p:spTree>
    <p:extLst>
      <p:ext uri="{BB962C8B-B14F-4D97-AF65-F5344CB8AC3E}">
        <p14:creationId xmlns:p14="http://schemas.microsoft.com/office/powerpoint/2010/main" val="1806921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path" presetSubtype="0" accel="50000" decel="50000" fill="hold" nodeType="clickEffect">
                                  <p:stCondLst>
                                    <p:cond delay="0"/>
                                  </p:stCondLst>
                                  <p:childTnLst>
                                    <p:animMotion origin="layout" path="M 1.66667E-6 2.22222E-6 L 0.00286 0.56504 " pathEditMode="relative" rAng="0" ptsTypes="AA">
                                      <p:cBhvr>
                                        <p:cTn id="6" dur="300" fill="hold"/>
                                        <p:tgtEl>
                                          <p:spTgt spid="5"/>
                                        </p:tgtEl>
                                        <p:attrNameLst>
                                          <p:attrName>ppt_x</p:attrName>
                                          <p:attrName>ppt_y</p:attrName>
                                        </p:attrNameLst>
                                      </p:cBhvr>
                                      <p:rCtr x="143" y="28241"/>
                                    </p:animMotion>
                                  </p:childTnLst>
                                </p:cTn>
                              </p:par>
                              <p:par>
                                <p:cTn id="7" presetID="-1" presetClass="path" presetSubtype="0" accel="50000" decel="50000" fill="hold" nodeType="withEffect">
                                  <p:stCondLst>
                                    <p:cond delay="0"/>
                                  </p:stCondLst>
                                  <p:childTnLst>
                                    <p:animMotion origin="layout" path="M 3.125E-6 -3.33333E-6 L -0.00157 0.56204 " pathEditMode="relative" rAng="0" ptsTypes="AA">
                                      <p:cBhvr>
                                        <p:cTn id="8" dur="300" fill="hold"/>
                                        <p:tgtEl>
                                          <p:spTgt spid="4"/>
                                        </p:tgtEl>
                                        <p:attrNameLst>
                                          <p:attrName>ppt_x</p:attrName>
                                          <p:attrName>ppt_y</p:attrName>
                                        </p:attrNameLst>
                                      </p:cBhvr>
                                      <p:rCtr x="-78" y="28102"/>
                                    </p:animMotion>
                                  </p:childTnLst>
                                </p:cTn>
                              </p:par>
                              <p:par>
                                <p:cTn id="9" presetID="-1" presetClass="path" presetSubtype="0" accel="50000" decel="50000" fill="hold" nodeType="withEffect">
                                  <p:stCondLst>
                                    <p:cond delay="0"/>
                                  </p:stCondLst>
                                  <p:childTnLst>
                                    <p:animMotion origin="layout" path="M 4.58333E-6 -2.22222E-6 L -0.00248 0.57454 " pathEditMode="relative" rAng="0" ptsTypes="AA">
                                      <p:cBhvr>
                                        <p:cTn id="10" dur="300" fill="hold"/>
                                        <p:tgtEl>
                                          <p:spTgt spid="29"/>
                                        </p:tgtEl>
                                        <p:attrNameLst>
                                          <p:attrName>ppt_x</p:attrName>
                                          <p:attrName>ppt_y</p:attrName>
                                        </p:attrNameLst>
                                      </p:cBhvr>
                                      <p:rCtr x="-130" y="28727"/>
                                    </p:animMotion>
                                  </p:childTnLst>
                                </p:cTn>
                              </p:par>
                            </p:childTnLst>
                          </p:cTn>
                        </p:par>
                        <p:par>
                          <p:cTn id="11" fill="hold">
                            <p:stCondLst>
                              <p:cond delay="300"/>
                            </p:stCondLst>
                            <p:childTnLst>
                              <p:par>
                                <p:cTn id="12" presetID="1" presetClass="entr" presetSubtype="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3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300"/>
                            </p:stCondLst>
                            <p:childTnLst>
                              <p:par>
                                <p:cTn id="18" presetID="1"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300"/>
                            </p:stCondLst>
                            <p:childTnLst>
                              <p:par>
                                <p:cTn id="21" presetID="1"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par>
                          <p:cTn id="23" fill="hold">
                            <p:stCondLst>
                              <p:cond delay="300"/>
                            </p:stCondLst>
                            <p:childTnLst>
                              <p:par>
                                <p:cTn id="24" presetID="1"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300"/>
                            </p:stCondLst>
                            <p:childTnLst>
                              <p:par>
                                <p:cTn id="27" presetID="1" presetClass="entr" presetSubtype="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par>
                          <p:cTn id="29" fill="hold">
                            <p:stCondLst>
                              <p:cond delay="300"/>
                            </p:stCondLst>
                            <p:childTnLst>
                              <p:par>
                                <p:cTn id="30" presetID="1"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par>
                          <p:cTn id="32" fill="hold">
                            <p:stCondLst>
                              <p:cond delay="300"/>
                            </p:stCondLst>
                            <p:childTnLst>
                              <p:par>
                                <p:cTn id="33" presetID="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par>
                          <p:cTn id="35" fill="hold">
                            <p:stCondLst>
                              <p:cond delay="300"/>
                            </p:stCondLst>
                            <p:childTnLst>
                              <p:par>
                                <p:cTn id="36" presetID="1" presetClass="entr" presetSubtype="0"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childTnLst>
                                </p:cTn>
                              </p:par>
                            </p:childTnLst>
                          </p:cTn>
                        </p:par>
                        <p:par>
                          <p:cTn id="38" fill="hold">
                            <p:stCondLst>
                              <p:cond delay="300"/>
                            </p:stCondLst>
                            <p:childTnLst>
                              <p:par>
                                <p:cTn id="39" presetID="1" presetClass="entr" presetSubtype="0"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par>
                          <p:cTn id="41" fill="hold">
                            <p:stCondLst>
                              <p:cond delay="300"/>
                            </p:stCondLst>
                            <p:childTnLst>
                              <p:par>
                                <p:cTn id="42" presetID="1" presetClass="entr" presetSubtype="0"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childTnLst>
                                </p:cTn>
                              </p:par>
                            </p:childTnLst>
                          </p:cTn>
                        </p:par>
                        <p:par>
                          <p:cTn id="44" fill="hold">
                            <p:stCondLst>
                              <p:cond delay="300"/>
                            </p:stCondLst>
                            <p:childTnLst>
                              <p:par>
                                <p:cTn id="45" presetID="1" presetClass="entr" presetSubtype="0" fill="hold" grpId="0" nodeType="after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par>
                          <p:cTn id="47" fill="hold">
                            <p:stCondLst>
                              <p:cond delay="300"/>
                            </p:stCondLst>
                            <p:childTnLst>
                              <p:par>
                                <p:cTn id="48" presetID="1" presetClass="entr" presetSubtype="0"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childTnLst>
                                </p:cTn>
                              </p:par>
                            </p:childTnLst>
                          </p:cTn>
                        </p:par>
                        <p:par>
                          <p:cTn id="50" fill="hold">
                            <p:stCondLst>
                              <p:cond delay="300"/>
                            </p:stCondLst>
                            <p:childTnLst>
                              <p:par>
                                <p:cTn id="51" presetID="1" presetClass="entr" presetSubtype="0"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par>
                          <p:cTn id="53" fill="hold">
                            <p:stCondLst>
                              <p:cond delay="300"/>
                            </p:stCondLst>
                            <p:childTnLst>
                              <p:par>
                                <p:cTn id="54" presetID="1" presetClass="entr" presetSubtype="0" fill="hold" grpId="0" nodeType="after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par>
                          <p:cTn id="56" fill="hold">
                            <p:stCondLst>
                              <p:cond delay="300"/>
                            </p:stCondLst>
                            <p:childTnLst>
                              <p:par>
                                <p:cTn id="57" presetID="1"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par>
                          <p:cTn id="59" fill="hold">
                            <p:stCondLst>
                              <p:cond delay="300"/>
                            </p:stCondLst>
                            <p:childTnLst>
                              <p:par>
                                <p:cTn id="60" presetID="1" presetClass="entr" presetSubtype="0"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childTnLst>
                                </p:cTn>
                              </p:par>
                            </p:childTnLst>
                          </p:cTn>
                        </p:par>
                        <p:par>
                          <p:cTn id="62" fill="hold">
                            <p:stCondLst>
                              <p:cond delay="300"/>
                            </p:stCondLst>
                            <p:childTnLst>
                              <p:par>
                                <p:cTn id="63" presetID="1"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childTnLst>
                                </p:cTn>
                              </p:par>
                            </p:childTnLst>
                          </p:cTn>
                        </p:par>
                        <p:par>
                          <p:cTn id="65" fill="hold">
                            <p:stCondLst>
                              <p:cond delay="300"/>
                            </p:stCondLst>
                            <p:childTnLst>
                              <p:par>
                                <p:cTn id="66" presetID="1" presetClass="entr" presetSubtype="0" fill="hold" grpId="0" nodeType="afterEffect">
                                  <p:stCondLst>
                                    <p:cond delay="0"/>
                                  </p:stCondLst>
                                  <p:childTnLst>
                                    <p:set>
                                      <p:cBhvr>
                                        <p:cTn id="67" dur="1" fill="hold">
                                          <p:stCondLst>
                                            <p:cond delay="0"/>
                                          </p:stCondLst>
                                        </p:cTn>
                                        <p:tgtEl>
                                          <p:spTgt spid="22"/>
                                        </p:tgtEl>
                                        <p:attrNameLst>
                                          <p:attrName>style.visibility</p:attrName>
                                        </p:attrNameLst>
                                      </p:cBhvr>
                                      <p:to>
                                        <p:strVal val="visible"/>
                                      </p:to>
                                    </p:set>
                                  </p:childTnLst>
                                </p:cTn>
                              </p:par>
                            </p:childTnLst>
                          </p:cTn>
                        </p:par>
                        <p:par>
                          <p:cTn id="68" fill="hold">
                            <p:stCondLst>
                              <p:cond delay="300"/>
                            </p:stCondLst>
                            <p:childTnLst>
                              <p:par>
                                <p:cTn id="69" presetID="1"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P spid="10" grpId="0" animBg="1" advAuto="0"/>
      <p:bldP spid="11" grpId="0" animBg="1" advAuto="0"/>
      <p:bldP spid="12" grpId="0" animBg="1" advAuto="0"/>
      <p:bldP spid="13" grpId="0" animBg="1" advAuto="0"/>
      <p:bldP spid="14" grpId="0" animBg="1" advAuto="0"/>
      <p:bldP spid="15" grpId="0" animBg="1" advAuto="0"/>
      <p:bldP spid="16" grpId="0" animBg="1" advAuto="0"/>
      <p:bldP spid="17" grpId="0" animBg="1" advAuto="0"/>
      <p:bldP spid="18" grpId="0" animBg="1" advAuto="0"/>
      <p:bldP spid="19" grpId="0" animBg="1" advAuto="0"/>
      <p:bldP spid="20" grpId="0" animBg="1" advAuto="0"/>
      <p:bldP spid="21" grpId="0" animBg="1" advAuto="0"/>
      <p:bldP spid="22" grpId="0" animBg="1" advAuto="0"/>
      <p:bldP spid="23" grpId="0" animBg="1" advAuto="0"/>
      <p:bldP spid="24" grpId="0" animBg="1" advAuto="0"/>
      <p:bldP spid="25" grpId="0"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F64C1-118C-7446-BC12-83144FD0B831}"/>
              </a:ext>
            </a:extLst>
          </p:cNvPr>
          <p:cNvSpPr>
            <a:spLocks noGrp="1"/>
          </p:cNvSpPr>
          <p:nvPr>
            <p:ph type="title"/>
          </p:nvPr>
        </p:nvSpPr>
        <p:spPr/>
        <p:txBody>
          <a:bodyPr/>
          <a:lstStyle/>
          <a:p>
            <a:r>
              <a:rPr lang="en-GB" dirty="0"/>
              <a:t>Qualitative “vs” quantitative research</a:t>
            </a:r>
          </a:p>
        </p:txBody>
      </p:sp>
      <p:graphicFrame>
        <p:nvGraphicFramePr>
          <p:cNvPr id="4" name="Content Placeholder 3">
            <a:extLst>
              <a:ext uri="{FF2B5EF4-FFF2-40B4-BE49-F238E27FC236}">
                <a16:creationId xmlns:a16="http://schemas.microsoft.com/office/drawing/2014/main" id="{94C3DC90-222C-A643-85A1-254C21EA5166}"/>
              </a:ext>
            </a:extLst>
          </p:cNvPr>
          <p:cNvGraphicFramePr>
            <a:graphicFrameLocks noGrp="1"/>
          </p:cNvGraphicFramePr>
          <p:nvPr>
            <p:ph idx="1"/>
            <p:extLst>
              <p:ext uri="{D42A27DB-BD31-4B8C-83A1-F6EECF244321}">
                <p14:modId xmlns:p14="http://schemas.microsoft.com/office/powerpoint/2010/main" val="1521808258"/>
              </p:ext>
            </p:extLst>
          </p:nvPr>
        </p:nvGraphicFramePr>
        <p:xfrm>
          <a:off x="664576" y="1814051"/>
          <a:ext cx="10863804" cy="4428053"/>
        </p:xfrm>
        <a:graphic>
          <a:graphicData uri="http://schemas.openxmlformats.org/drawingml/2006/table">
            <a:tbl>
              <a:tblPr firstRow="1" bandRow="1">
                <a:tableStyleId>{21E4AEA4-8DFA-4A89-87EB-49C32662AFE0}</a:tableStyleId>
              </a:tblPr>
              <a:tblGrid>
                <a:gridCol w="2761543">
                  <a:extLst>
                    <a:ext uri="{9D8B030D-6E8A-4147-A177-3AD203B41FA5}">
                      <a16:colId xmlns:a16="http://schemas.microsoft.com/office/drawing/2014/main" val="971946457"/>
                    </a:ext>
                  </a:extLst>
                </a:gridCol>
                <a:gridCol w="4145173">
                  <a:extLst>
                    <a:ext uri="{9D8B030D-6E8A-4147-A177-3AD203B41FA5}">
                      <a16:colId xmlns:a16="http://schemas.microsoft.com/office/drawing/2014/main" val="1011803160"/>
                    </a:ext>
                  </a:extLst>
                </a:gridCol>
                <a:gridCol w="3957088">
                  <a:extLst>
                    <a:ext uri="{9D8B030D-6E8A-4147-A177-3AD203B41FA5}">
                      <a16:colId xmlns:a16="http://schemas.microsoft.com/office/drawing/2014/main" val="2955971292"/>
                    </a:ext>
                  </a:extLst>
                </a:gridCol>
              </a:tblGrid>
              <a:tr h="558043">
                <a:tc>
                  <a:txBody>
                    <a:bodyPr/>
                    <a:lstStyle/>
                    <a:p>
                      <a:endParaRPr lang="en-GB" dirty="0"/>
                    </a:p>
                  </a:txBody>
                  <a:tcPr/>
                </a:tc>
                <a:tc>
                  <a:txBody>
                    <a:bodyPr/>
                    <a:lstStyle/>
                    <a:p>
                      <a:r>
                        <a:rPr lang="en-GB" dirty="0"/>
                        <a:t>Quantitative research</a:t>
                      </a:r>
                    </a:p>
                  </a:txBody>
                  <a:tcPr/>
                </a:tc>
                <a:tc>
                  <a:txBody>
                    <a:bodyPr/>
                    <a:lstStyle/>
                    <a:p>
                      <a:r>
                        <a:rPr lang="en-GB" dirty="0"/>
                        <a:t>Qualitative  research</a:t>
                      </a:r>
                    </a:p>
                  </a:txBody>
                  <a:tcPr/>
                </a:tc>
                <a:extLst>
                  <a:ext uri="{0D108BD9-81ED-4DB2-BD59-A6C34878D82A}">
                    <a16:rowId xmlns:a16="http://schemas.microsoft.com/office/drawing/2014/main" val="3216577983"/>
                  </a:ext>
                </a:extLst>
              </a:tr>
              <a:tr h="558043">
                <a:tc>
                  <a:txBody>
                    <a:bodyPr/>
                    <a:lstStyle/>
                    <a:p>
                      <a:r>
                        <a:rPr lang="en-GB" b="1" dirty="0"/>
                        <a:t>Goals</a:t>
                      </a:r>
                    </a:p>
                  </a:txBody>
                  <a:tcPr/>
                </a:tc>
                <a:tc>
                  <a:txBody>
                    <a:bodyPr/>
                    <a:lstStyle/>
                    <a:p>
                      <a:pPr marL="217143" indent="-217143" algn="l" defTabSz="1300480">
                        <a:buSzPct val="100000"/>
                        <a:buChar char="•"/>
                        <a:defRPr sz="1900">
                          <a:uFillTx/>
                          <a:latin typeface="Palatino"/>
                          <a:ea typeface="Palatino"/>
                          <a:cs typeface="Palatino"/>
                          <a:sym typeface="Palatino"/>
                        </a:defRPr>
                      </a:pPr>
                      <a:r>
                        <a:rPr lang="en-GB" sz="1600" dirty="0"/>
                        <a:t>Description, control, prediction</a:t>
                      </a:r>
                    </a:p>
                    <a:p>
                      <a:pPr marL="217143" indent="-217143" algn="l" defTabSz="1300480">
                        <a:buSzPct val="100000"/>
                        <a:buChar char="•"/>
                        <a:defRPr sz="1900">
                          <a:uFillTx/>
                          <a:latin typeface="Palatino"/>
                          <a:ea typeface="Palatino"/>
                          <a:cs typeface="Palatino"/>
                          <a:sym typeface="Palatino"/>
                        </a:defRPr>
                      </a:pPr>
                      <a:r>
                        <a:rPr lang="en-GB" sz="1600" dirty="0"/>
                        <a:t>Hypothesis testing (typically)</a:t>
                      </a:r>
                      <a:endParaRPr lang="de-DE" sz="1600" dirty="0"/>
                    </a:p>
                  </a:txBody>
                  <a:tcPr marL="35719" marR="35719" marT="35719" marB="35719" horzOverflow="overflow"/>
                </a:tc>
                <a:tc>
                  <a:txBody>
                    <a:bodyPr/>
                    <a:lstStyle/>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Understanding, reasoning, explanations, descriptions, meaning (to subjects), discovery</a:t>
                      </a:r>
                    </a:p>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Hypothesis generation (typically)</a:t>
                      </a:r>
                    </a:p>
                  </a:txBody>
                  <a:tcPr marL="35719" marR="35719" marT="35719" marB="35719" horzOverflow="overflow"/>
                </a:tc>
                <a:extLst>
                  <a:ext uri="{0D108BD9-81ED-4DB2-BD59-A6C34878D82A}">
                    <a16:rowId xmlns:a16="http://schemas.microsoft.com/office/drawing/2014/main" val="2301217366"/>
                  </a:ext>
                </a:extLst>
              </a:tr>
              <a:tr h="558043">
                <a:tc>
                  <a:txBody>
                    <a:bodyPr/>
                    <a:lstStyle/>
                    <a:p>
                      <a:r>
                        <a:rPr lang="en-GB" b="1" dirty="0"/>
                        <a:t>Design characteristics</a:t>
                      </a:r>
                    </a:p>
                  </a:txBody>
                  <a:tcPr/>
                </a:tc>
                <a:tc>
                  <a:txBody>
                    <a:bodyPr/>
                    <a:lstStyle/>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Predetermined, structured / fixed</a:t>
                      </a:r>
                    </a:p>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Deductive, statistical</a:t>
                      </a:r>
                    </a:p>
                  </a:txBody>
                  <a:tcPr marL="35719" marR="35719" marT="35719" marB="35719" horzOverflow="overflow"/>
                </a:tc>
                <a:tc>
                  <a:txBody>
                    <a:bodyPr/>
                    <a:lstStyle/>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Flexible, evolving, emergent</a:t>
                      </a:r>
                    </a:p>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Inductive, constant comparative</a:t>
                      </a:r>
                    </a:p>
                  </a:txBody>
                  <a:tcPr marL="35719" marR="35719" marT="35719" marB="35719" horzOverflow="overflow"/>
                </a:tc>
                <a:extLst>
                  <a:ext uri="{0D108BD9-81ED-4DB2-BD59-A6C34878D82A}">
                    <a16:rowId xmlns:a16="http://schemas.microsoft.com/office/drawing/2014/main" val="338038970"/>
                  </a:ext>
                </a:extLst>
              </a:tr>
              <a:tr h="558043">
                <a:tc>
                  <a:txBody>
                    <a:bodyPr/>
                    <a:lstStyle/>
                    <a:p>
                      <a:r>
                        <a:rPr lang="en-GB" b="1" dirty="0"/>
                        <a:t>Samples</a:t>
                      </a:r>
                    </a:p>
                  </a:txBody>
                  <a:tcPr/>
                </a:tc>
                <a:tc>
                  <a:txBody>
                    <a:bodyPr/>
                    <a:lstStyle/>
                    <a:p>
                      <a:pPr marL="312102" marR="57799" lvl="0" indent="-271462" algn="l" defTabSz="1295400" rtl="0" eaLnBrk="1" fontAlgn="auto" latinLnBrk="0" hangingPunct="1">
                        <a:lnSpc>
                          <a:spcPct val="100000"/>
                        </a:lnSpc>
                        <a:spcBef>
                          <a:spcPts val="900"/>
                        </a:spcBef>
                        <a:spcAft>
                          <a:spcPts val="0"/>
                        </a:spcAft>
                        <a:buClrTx/>
                        <a:buSzPct val="100000"/>
                        <a:buFontTx/>
                        <a:buChar char="•"/>
                        <a:tabLst>
                          <a:tab pos="800100" algn="l"/>
                        </a:tabLst>
                        <a:defRPr sz="1900">
                          <a:latin typeface="Palatino"/>
                          <a:ea typeface="Palatino"/>
                          <a:cs typeface="Palatino"/>
                          <a:sym typeface="Palatino"/>
                        </a:defRPr>
                      </a:pPr>
                      <a:r>
                        <a:rPr lang="en-GB" sz="1600" dirty="0"/>
                        <a:t>Large(r), random, representative</a:t>
                      </a:r>
                      <a:endParaRPr lang="de-DE" sz="1600" dirty="0"/>
                    </a:p>
                  </a:txBody>
                  <a:tcPr marL="35719" marR="35719" marT="35719" marB="35719" horzOverflow="overflow"/>
                </a:tc>
                <a:tc>
                  <a:txBody>
                    <a:bodyPr/>
                    <a:lstStyle/>
                    <a:p>
                      <a:pPr marL="312102" marR="57799" lvl="0" indent="-271462" algn="l" defTabSz="1295400" rtl="0" eaLnBrk="1" fontAlgn="auto" latinLnBrk="0" hangingPunct="1">
                        <a:lnSpc>
                          <a:spcPct val="100000"/>
                        </a:lnSpc>
                        <a:spcBef>
                          <a:spcPts val="900"/>
                        </a:spcBef>
                        <a:spcAft>
                          <a:spcPts val="0"/>
                        </a:spcAft>
                        <a:buClrTx/>
                        <a:buSzPct val="100000"/>
                        <a:buFontTx/>
                        <a:buChar char="•"/>
                        <a:tabLst>
                          <a:tab pos="800100" algn="l"/>
                        </a:tabLst>
                        <a:defRPr sz="1900">
                          <a:latin typeface="Palatino"/>
                          <a:ea typeface="Palatino"/>
                          <a:cs typeface="Palatino"/>
                          <a:sym typeface="Palatino"/>
                        </a:defRPr>
                      </a:pPr>
                      <a:r>
                        <a:rPr lang="en-GB" sz="1600" dirty="0"/>
                        <a:t>Small, non-random (sometimes even opportunistic), purposeful, theoretical</a:t>
                      </a:r>
                    </a:p>
                  </a:txBody>
                  <a:tcPr marL="35719" marR="35719" marT="35719" marB="35719" horzOverflow="overflow"/>
                </a:tc>
                <a:extLst>
                  <a:ext uri="{0D108BD9-81ED-4DB2-BD59-A6C34878D82A}">
                    <a16:rowId xmlns:a16="http://schemas.microsoft.com/office/drawing/2014/main" val="82105382"/>
                  </a:ext>
                </a:extLst>
              </a:tr>
              <a:tr h="558043">
                <a:tc>
                  <a:txBody>
                    <a:bodyPr/>
                    <a:lstStyle/>
                    <a:p>
                      <a:r>
                        <a:rPr lang="en-GB" b="1" dirty="0"/>
                        <a:t>Data collection</a:t>
                      </a:r>
                    </a:p>
                  </a:txBody>
                  <a:tcPr/>
                </a:tc>
                <a:tc>
                  <a:txBody>
                    <a:bodyPr/>
                    <a:lstStyle/>
                    <a:p>
                      <a:pPr marL="312102" marR="57799" lvl="0" indent="-271462" algn="l" defTabSz="1295400" rtl="0" eaLnBrk="1" fontAlgn="auto" latinLnBrk="0" hangingPunct="1">
                        <a:lnSpc>
                          <a:spcPct val="100000"/>
                        </a:lnSpc>
                        <a:spcBef>
                          <a:spcPts val="900"/>
                        </a:spcBef>
                        <a:spcAft>
                          <a:spcPts val="0"/>
                        </a:spcAft>
                        <a:buClrTx/>
                        <a:buSzPct val="100000"/>
                        <a:buFontTx/>
                        <a:buChar char="•"/>
                        <a:tabLst>
                          <a:tab pos="800100" algn="l"/>
                        </a:tabLst>
                        <a:defRPr sz="1900">
                          <a:latin typeface="Palatino"/>
                          <a:ea typeface="Palatino"/>
                          <a:cs typeface="Palatino"/>
                          <a:sym typeface="Palatino"/>
                        </a:defRPr>
                      </a:pPr>
                      <a:r>
                        <a:rPr lang="en-GB" sz="1600" dirty="0"/>
                        <a:t>Inanimate instruments (tests, surveys, questionnaires, etc.)</a:t>
                      </a:r>
                      <a:endParaRPr lang="de-DE" sz="1600" dirty="0"/>
                    </a:p>
                  </a:txBody>
                  <a:tcPr marL="35719" marR="35719" marT="35719" marB="35719" horzOverflow="overflow"/>
                </a:tc>
                <a:tc>
                  <a:txBody>
                    <a:bodyPr/>
                    <a:lstStyle/>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Researcher often primary instrument</a:t>
                      </a:r>
                    </a:p>
                    <a:p>
                      <a:pPr marL="312102" marR="57799" indent="-271462" algn="l" defTabSz="1295400">
                        <a:spcBef>
                          <a:spcPts val="900"/>
                        </a:spcBef>
                        <a:buSzPct val="100000"/>
                        <a:buChar char="•"/>
                        <a:tabLst>
                          <a:tab pos="800100" algn="l"/>
                        </a:tabLst>
                        <a:defRPr sz="1900">
                          <a:latin typeface="Palatino"/>
                          <a:ea typeface="Palatino"/>
                          <a:cs typeface="Palatino"/>
                          <a:sym typeface="Palatino"/>
                        </a:defRPr>
                      </a:pPr>
                      <a:r>
                        <a:rPr lang="en-GB" sz="1600" dirty="0"/>
                        <a:t>Interviews, observations, document analysis,  …</a:t>
                      </a:r>
                    </a:p>
                  </a:txBody>
                  <a:tcPr marL="35719" marR="35719" marT="35719" marB="35719" horzOverflow="overflow"/>
                </a:tc>
                <a:extLst>
                  <a:ext uri="{0D108BD9-81ED-4DB2-BD59-A6C34878D82A}">
                    <a16:rowId xmlns:a16="http://schemas.microsoft.com/office/drawing/2014/main" val="1081264722"/>
                  </a:ext>
                </a:extLst>
              </a:tr>
              <a:tr h="558043">
                <a:tc>
                  <a:txBody>
                    <a:bodyPr/>
                    <a:lstStyle/>
                    <a:p>
                      <a:r>
                        <a:rPr lang="en-GB" b="1" dirty="0"/>
                        <a:t>Findings</a:t>
                      </a:r>
                    </a:p>
                  </a:txBody>
                  <a:tcPr/>
                </a:tc>
                <a:tc>
                  <a:txBody>
                    <a:bodyPr/>
                    <a:lstStyle/>
                    <a:p>
                      <a:pPr marL="312102" marR="57799" lvl="0" indent="-271462" algn="l" defTabSz="1295400" rtl="0" eaLnBrk="1" fontAlgn="auto" latinLnBrk="0" hangingPunct="1">
                        <a:lnSpc>
                          <a:spcPct val="100000"/>
                        </a:lnSpc>
                        <a:spcBef>
                          <a:spcPts val="900"/>
                        </a:spcBef>
                        <a:spcAft>
                          <a:spcPts val="0"/>
                        </a:spcAft>
                        <a:buClrTx/>
                        <a:buSzPct val="100000"/>
                        <a:buFontTx/>
                        <a:buChar char="•"/>
                        <a:tabLst>
                          <a:tab pos="800100" algn="l"/>
                        </a:tabLst>
                        <a:defRPr sz="1900">
                          <a:latin typeface="Palatino"/>
                          <a:ea typeface="Palatino"/>
                          <a:cs typeface="Palatino"/>
                          <a:sym typeface="Palatino"/>
                        </a:defRPr>
                      </a:pPr>
                      <a:r>
                        <a:rPr lang="en-GB" sz="1600" dirty="0"/>
                        <a:t>Precise and statistical</a:t>
                      </a:r>
                      <a:endParaRPr lang="de-DE" sz="1600" dirty="0"/>
                    </a:p>
                  </a:txBody>
                  <a:tcPr marL="35719" marR="35719" marT="35719" marB="35719" horzOverflow="overflow"/>
                </a:tc>
                <a:tc>
                  <a:txBody>
                    <a:bodyPr/>
                    <a:lstStyle/>
                    <a:p>
                      <a:pPr marL="312102" marR="57799" lvl="0" indent="-271462" algn="l" defTabSz="1295400" rtl="0" eaLnBrk="1" fontAlgn="auto" latinLnBrk="0" hangingPunct="1">
                        <a:lnSpc>
                          <a:spcPct val="100000"/>
                        </a:lnSpc>
                        <a:spcBef>
                          <a:spcPts val="900"/>
                        </a:spcBef>
                        <a:spcAft>
                          <a:spcPts val="0"/>
                        </a:spcAft>
                        <a:buClrTx/>
                        <a:buSzPct val="100000"/>
                        <a:buFontTx/>
                        <a:buChar char="•"/>
                        <a:tabLst>
                          <a:tab pos="800100" algn="l"/>
                        </a:tabLst>
                        <a:defRPr sz="1900">
                          <a:latin typeface="Palatino"/>
                          <a:ea typeface="Palatino"/>
                          <a:cs typeface="Palatino"/>
                          <a:sym typeface="Palatino"/>
                        </a:defRPr>
                      </a:pPr>
                      <a:r>
                        <a:rPr lang="en-GB" sz="1600" dirty="0"/>
                        <a:t>Comprehensive, holistic, rich descriptions</a:t>
                      </a:r>
                    </a:p>
                  </a:txBody>
                  <a:tcPr marL="35719" marR="35719" marT="35719" marB="35719" horzOverflow="overflow"/>
                </a:tc>
                <a:extLst>
                  <a:ext uri="{0D108BD9-81ED-4DB2-BD59-A6C34878D82A}">
                    <a16:rowId xmlns:a16="http://schemas.microsoft.com/office/drawing/2014/main" val="950281787"/>
                  </a:ext>
                </a:extLst>
              </a:tr>
            </a:tbl>
          </a:graphicData>
        </a:graphic>
      </p:graphicFrame>
      <p:cxnSp>
        <p:nvCxnSpPr>
          <p:cNvPr id="5" name="Straight Connector 4">
            <a:extLst>
              <a:ext uri="{FF2B5EF4-FFF2-40B4-BE49-F238E27FC236}">
                <a16:creationId xmlns:a16="http://schemas.microsoft.com/office/drawing/2014/main" id="{B4BC2C2D-B00F-C94B-A6E5-E8AC01D4699C}"/>
              </a:ext>
            </a:extLst>
          </p:cNvPr>
          <p:cNvCxnSpPr>
            <a:cxnSpLocks/>
          </p:cNvCxnSpPr>
          <p:nvPr/>
        </p:nvCxnSpPr>
        <p:spPr>
          <a:xfrm>
            <a:off x="207331" y="6442345"/>
            <a:ext cx="4642461" cy="0"/>
          </a:xfrm>
          <a:prstGeom prst="line">
            <a:avLst/>
          </a:prstGeom>
          <a:ln>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0D14F46-48A1-7E4A-846C-D6B9E1FC9F8A}"/>
              </a:ext>
            </a:extLst>
          </p:cNvPr>
          <p:cNvSpPr/>
          <p:nvPr/>
        </p:nvSpPr>
        <p:spPr>
          <a:xfrm>
            <a:off x="207331" y="6456545"/>
            <a:ext cx="7273145" cy="246221"/>
          </a:xfrm>
          <a:prstGeom prst="rect">
            <a:avLst/>
          </a:prstGeom>
          <a:noFill/>
        </p:spPr>
        <p:txBody>
          <a:bodyPr wrap="none" rtlCol="0">
            <a:spAutoFit/>
          </a:bodyPr>
          <a:lstStyle/>
          <a:p>
            <a:pPr>
              <a:defRPr sz="1400">
                <a:solidFill>
                  <a:srgbClr val="53585F"/>
                </a:solidFill>
                <a:latin typeface="Palatino"/>
                <a:ea typeface="Palatino"/>
                <a:cs typeface="Palatino"/>
                <a:sym typeface="Palatino"/>
              </a:defRPr>
            </a:pPr>
            <a:r>
              <a:rPr lang="en-GB" sz="1000" b="1" dirty="0"/>
              <a:t>Adopted from:</a:t>
            </a:r>
            <a:r>
              <a:rPr lang="en-GB" sz="1000" dirty="0"/>
              <a:t> Da Silva. Tutorial given at the </a:t>
            </a:r>
            <a:r>
              <a:rPr lang="en-GB" sz="1000" dirty="0" err="1"/>
              <a:t>Ibero</a:t>
            </a:r>
            <a:r>
              <a:rPr lang="en-GB" sz="1000" dirty="0"/>
              <a:t>-American Conference on Software Engineering, 2018 (Bogota, Colombia)</a:t>
            </a:r>
          </a:p>
        </p:txBody>
      </p:sp>
      <p:sp>
        <p:nvSpPr>
          <p:cNvPr id="7" name="* For all, you can add a “in tendency”">
            <a:extLst>
              <a:ext uri="{FF2B5EF4-FFF2-40B4-BE49-F238E27FC236}">
                <a16:creationId xmlns:a16="http://schemas.microsoft.com/office/drawing/2014/main" id="{5AF16B56-D7BD-B749-A255-3933AFFA3D8E}"/>
              </a:ext>
            </a:extLst>
          </p:cNvPr>
          <p:cNvSpPr txBox="1"/>
          <p:nvPr/>
        </p:nvSpPr>
        <p:spPr>
          <a:xfrm>
            <a:off x="8829115" y="1562287"/>
            <a:ext cx="2627322" cy="2568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1500">
                <a:latin typeface="Palatino"/>
                <a:ea typeface="Palatino"/>
                <a:cs typeface="Palatino"/>
                <a:sym typeface="Palatino"/>
              </a:defRPr>
            </a:lvl1pPr>
          </a:lstStyle>
          <a:p>
            <a:r>
              <a:rPr sz="1200" dirty="0"/>
              <a:t>* For all, you can add a “in tendency”</a:t>
            </a:r>
          </a:p>
        </p:txBody>
      </p:sp>
    </p:spTree>
    <p:extLst>
      <p:ext uri="{BB962C8B-B14F-4D97-AF65-F5344CB8AC3E}">
        <p14:creationId xmlns:p14="http://schemas.microsoft.com/office/powerpoint/2010/main" val="1920324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FF8A3-58A5-AD46-B2E4-7E0E1B2F3085}"/>
              </a:ext>
            </a:extLst>
          </p:cNvPr>
          <p:cNvSpPr>
            <a:spLocks noGrp="1"/>
          </p:cNvSpPr>
          <p:nvPr>
            <p:ph type="title"/>
          </p:nvPr>
        </p:nvSpPr>
        <p:spPr/>
        <p:txBody>
          <a:bodyPr/>
          <a:lstStyle/>
          <a:p>
            <a:r>
              <a:rPr lang="en-GB" dirty="0"/>
              <a:t>Further reading: Selected papers</a:t>
            </a:r>
          </a:p>
        </p:txBody>
      </p:sp>
      <p:sp>
        <p:nvSpPr>
          <p:cNvPr id="6" name="Good starting point">
            <a:extLst>
              <a:ext uri="{FF2B5EF4-FFF2-40B4-BE49-F238E27FC236}">
                <a16:creationId xmlns:a16="http://schemas.microsoft.com/office/drawing/2014/main" id="{7FF67CCD-61E7-C547-B9A9-C45AB90003CF}"/>
              </a:ext>
            </a:extLst>
          </p:cNvPr>
          <p:cNvSpPr txBox="1"/>
          <p:nvPr/>
        </p:nvSpPr>
        <p:spPr>
          <a:xfrm>
            <a:off x="838200" y="5606807"/>
            <a:ext cx="2983189" cy="342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2500">
                <a:latin typeface="Palatino"/>
                <a:ea typeface="Palatino"/>
                <a:cs typeface="Palatino"/>
                <a:sym typeface="Palatino"/>
              </a:defRPr>
            </a:lvl1pPr>
          </a:lstStyle>
          <a:p>
            <a:r>
              <a:rPr lang="de-DE" sz="1758" dirty="0"/>
              <a:t>Recommended</a:t>
            </a:r>
            <a:r>
              <a:rPr sz="1758" dirty="0"/>
              <a:t> starting point</a:t>
            </a:r>
          </a:p>
        </p:txBody>
      </p:sp>
      <p:sp>
        <p:nvSpPr>
          <p:cNvPr id="7" name="Terminological demarcation…">
            <a:extLst>
              <a:ext uri="{FF2B5EF4-FFF2-40B4-BE49-F238E27FC236}">
                <a16:creationId xmlns:a16="http://schemas.microsoft.com/office/drawing/2014/main" id="{A4855B34-656B-114F-B5DE-7D1909492E97}"/>
              </a:ext>
            </a:extLst>
          </p:cNvPr>
          <p:cNvSpPr txBox="1"/>
          <p:nvPr/>
        </p:nvSpPr>
        <p:spPr>
          <a:xfrm>
            <a:off x="5783484" y="5606807"/>
            <a:ext cx="5386086" cy="613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defRPr sz="2500">
                <a:latin typeface="Palatino"/>
                <a:ea typeface="Palatino"/>
                <a:cs typeface="Palatino"/>
                <a:sym typeface="Palatino"/>
              </a:defRPr>
            </a:pPr>
            <a:r>
              <a:rPr lang="de-DE" sz="1758" dirty="0"/>
              <a:t>Further </a:t>
            </a:r>
            <a:r>
              <a:rPr lang="de-DE" sz="1758" dirty="0" err="1"/>
              <a:t>reading</a:t>
            </a:r>
            <a:r>
              <a:rPr lang="de-DE" sz="1758" dirty="0"/>
              <a:t> on t</a:t>
            </a:r>
            <a:r>
              <a:rPr sz="1758" dirty="0" err="1"/>
              <a:t>erminological</a:t>
            </a:r>
            <a:r>
              <a:rPr sz="1758" dirty="0"/>
              <a:t> demarcation</a:t>
            </a:r>
            <a:r>
              <a:rPr lang="de-DE" sz="1758" dirty="0"/>
              <a:t> </a:t>
            </a:r>
            <a:r>
              <a:rPr sz="1758" dirty="0"/>
              <a:t>and key characteristics of methods</a:t>
            </a:r>
          </a:p>
        </p:txBody>
      </p:sp>
      <p:pic>
        <p:nvPicPr>
          <p:cNvPr id="11" name="Picture 10" descr="A screenshot of a social media post&#10;&#10;Description automatically generated">
            <a:extLst>
              <a:ext uri="{FF2B5EF4-FFF2-40B4-BE49-F238E27FC236}">
                <a16:creationId xmlns:a16="http://schemas.microsoft.com/office/drawing/2014/main" id="{998FEE67-0D87-B543-847A-5CAFFB6B9578}"/>
              </a:ext>
            </a:extLst>
          </p:cNvPr>
          <p:cNvPicPr>
            <a:picLocks noChangeAspect="1"/>
          </p:cNvPicPr>
          <p:nvPr/>
        </p:nvPicPr>
        <p:blipFill>
          <a:blip r:embed="rId2"/>
          <a:stretch>
            <a:fillRect/>
          </a:stretch>
        </p:blipFill>
        <p:spPr>
          <a:xfrm>
            <a:off x="824652" y="1490634"/>
            <a:ext cx="2832069" cy="3860233"/>
          </a:xfrm>
          <a:prstGeom prst="rect">
            <a:avLst/>
          </a:prstGeom>
          <a:ln>
            <a:noFill/>
          </a:ln>
          <a:effectLst>
            <a:outerShdw blurRad="292100" dist="139700" dir="2700000" algn="tl" rotWithShape="0">
              <a:srgbClr val="333333">
                <a:alpha val="65000"/>
              </a:srgbClr>
            </a:outerShdw>
          </a:effectLst>
        </p:spPr>
      </p:pic>
      <p:pic>
        <p:nvPicPr>
          <p:cNvPr id="13" name="Picture 12" descr="A screenshot of a cell phone&#10;&#10;Description automatically generated">
            <a:extLst>
              <a:ext uri="{FF2B5EF4-FFF2-40B4-BE49-F238E27FC236}">
                <a16:creationId xmlns:a16="http://schemas.microsoft.com/office/drawing/2014/main" id="{94676BA4-2DAC-4D48-ABF8-CF689F1C79BA}"/>
              </a:ext>
            </a:extLst>
          </p:cNvPr>
          <p:cNvPicPr>
            <a:picLocks noChangeAspect="1"/>
          </p:cNvPicPr>
          <p:nvPr/>
        </p:nvPicPr>
        <p:blipFill>
          <a:blip r:embed="rId3"/>
          <a:stretch>
            <a:fillRect/>
          </a:stretch>
        </p:blipFill>
        <p:spPr>
          <a:xfrm>
            <a:off x="5100597" y="1491725"/>
            <a:ext cx="2959354" cy="3874550"/>
          </a:xfrm>
          <a:prstGeom prst="rect">
            <a:avLst/>
          </a:prstGeom>
          <a:ln>
            <a:noFill/>
          </a:ln>
          <a:effectLst>
            <a:outerShdw blurRad="292100" dist="139700" dir="2700000" algn="tl" rotWithShape="0">
              <a:srgbClr val="333333">
                <a:alpha val="65000"/>
              </a:srgbClr>
            </a:outerShdw>
          </a:effectLst>
        </p:spPr>
      </p:pic>
      <p:pic>
        <p:nvPicPr>
          <p:cNvPr id="15" name="Picture 14" descr="A close up of a newspaper&#10;&#10;Description automatically generated">
            <a:extLst>
              <a:ext uri="{FF2B5EF4-FFF2-40B4-BE49-F238E27FC236}">
                <a16:creationId xmlns:a16="http://schemas.microsoft.com/office/drawing/2014/main" id="{A166D80C-BDCE-DB42-8B69-0B5A4A7E6815}"/>
              </a:ext>
            </a:extLst>
          </p:cNvPr>
          <p:cNvPicPr>
            <a:picLocks noChangeAspect="1"/>
          </p:cNvPicPr>
          <p:nvPr/>
        </p:nvPicPr>
        <p:blipFill>
          <a:blip r:embed="rId4"/>
          <a:stretch>
            <a:fillRect/>
          </a:stretch>
        </p:blipFill>
        <p:spPr>
          <a:xfrm>
            <a:off x="8383896" y="1395141"/>
            <a:ext cx="3006628" cy="39700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2936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Key Takeaways</a:t>
            </a:r>
          </a:p>
        </p:txBody>
      </p:sp>
      <p:grpSp>
        <p:nvGrpSpPr>
          <p:cNvPr id="3" name="Group 2">
            <a:extLst>
              <a:ext uri="{FF2B5EF4-FFF2-40B4-BE49-F238E27FC236}">
                <a16:creationId xmlns:a16="http://schemas.microsoft.com/office/drawing/2014/main" id="{84CDF4A5-3AC2-1E4D-8D3E-45EDBD108537}"/>
              </a:ext>
            </a:extLst>
          </p:cNvPr>
          <p:cNvGrpSpPr/>
          <p:nvPr/>
        </p:nvGrpSpPr>
        <p:grpSpPr>
          <a:xfrm>
            <a:off x="957124" y="1412049"/>
            <a:ext cx="10144879" cy="1145954"/>
            <a:chOff x="957124" y="1412049"/>
            <a:chExt cx="10144879" cy="1145954"/>
          </a:xfrm>
        </p:grpSpPr>
        <p:pic>
          <p:nvPicPr>
            <p:cNvPr id="7" name="Picture 6">
              <a:extLst>
                <a:ext uri="{FF2B5EF4-FFF2-40B4-BE49-F238E27FC236}">
                  <a16:creationId xmlns:a16="http://schemas.microsoft.com/office/drawing/2014/main" id="{EC327BB2-0D3D-CC44-A56B-F93C74095182}"/>
                </a:ext>
              </a:extLst>
            </p:cNvPr>
            <p:cNvPicPr>
              <a:picLocks noChangeAspect="1"/>
            </p:cNvPicPr>
            <p:nvPr/>
          </p:nvPicPr>
          <p:blipFill>
            <a:blip r:embed="rId2"/>
            <a:stretch>
              <a:fillRect/>
            </a:stretch>
          </p:blipFill>
          <p:spPr>
            <a:xfrm>
              <a:off x="957124" y="1412049"/>
              <a:ext cx="2038831" cy="1145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AC4ED2C6-CE3E-564E-9821-68ABF3A8FE7B}"/>
                </a:ext>
              </a:extLst>
            </p:cNvPr>
            <p:cNvSpPr/>
            <p:nvPr/>
          </p:nvSpPr>
          <p:spPr>
            <a:xfrm>
              <a:off x="3446143" y="1531123"/>
              <a:ext cx="7655860" cy="954107"/>
            </a:xfrm>
            <a:prstGeom prst="rect">
              <a:avLst/>
            </a:prstGeom>
          </p:spPr>
          <p:txBody>
            <a:bodyPr wrap="square">
              <a:spAutoFit/>
            </a:bodyPr>
            <a:lstStyle/>
            <a:p>
              <a:r>
                <a:rPr lang="en-GB" sz="2800" dirty="0">
                  <a:latin typeface="Palatino" pitchFamily="2" charset="77"/>
                  <a:ea typeface="Palatino" pitchFamily="2" charset="77"/>
                </a:rPr>
                <a:t>Empirical research is the backbone of every scientific discipline.</a:t>
              </a:r>
            </a:p>
          </p:txBody>
        </p:sp>
      </p:grpSp>
      <p:grpSp>
        <p:nvGrpSpPr>
          <p:cNvPr id="5" name="Group 4">
            <a:extLst>
              <a:ext uri="{FF2B5EF4-FFF2-40B4-BE49-F238E27FC236}">
                <a16:creationId xmlns:a16="http://schemas.microsoft.com/office/drawing/2014/main" id="{BB351DF5-9CBD-7D47-A4D7-01918F585BC8}"/>
              </a:ext>
            </a:extLst>
          </p:cNvPr>
          <p:cNvGrpSpPr/>
          <p:nvPr/>
        </p:nvGrpSpPr>
        <p:grpSpPr>
          <a:xfrm>
            <a:off x="957124" y="4083053"/>
            <a:ext cx="10098578" cy="1148577"/>
            <a:chOff x="957124" y="4083053"/>
            <a:chExt cx="10098578" cy="1148577"/>
          </a:xfrm>
        </p:grpSpPr>
        <p:sp>
          <p:nvSpPr>
            <p:cNvPr id="9" name="Rectangle 8">
              <a:extLst>
                <a:ext uri="{FF2B5EF4-FFF2-40B4-BE49-F238E27FC236}">
                  <a16:creationId xmlns:a16="http://schemas.microsoft.com/office/drawing/2014/main" id="{323EC8D9-27C9-6B4F-B68C-715535CBE5E5}"/>
                </a:ext>
              </a:extLst>
            </p:cNvPr>
            <p:cNvSpPr/>
            <p:nvPr/>
          </p:nvSpPr>
          <p:spPr>
            <a:xfrm>
              <a:off x="3399843" y="4252550"/>
              <a:ext cx="7655859" cy="954107"/>
            </a:xfrm>
            <a:prstGeom prst="rect">
              <a:avLst/>
            </a:prstGeom>
          </p:spPr>
          <p:txBody>
            <a:bodyPr wrap="square">
              <a:spAutoFit/>
            </a:bodyPr>
            <a:lstStyle/>
            <a:p>
              <a:r>
                <a:rPr lang="en-GB" sz="2800" dirty="0">
                  <a:latin typeface="Palatino" pitchFamily="2" charset="77"/>
                  <a:ea typeface="Palatino" pitchFamily="2" charset="77"/>
                </a:rPr>
                <a:t>Every research method has its place in a larger picture.</a:t>
              </a:r>
            </a:p>
          </p:txBody>
        </p:sp>
        <p:pic>
          <p:nvPicPr>
            <p:cNvPr id="10" name="Picture 9">
              <a:extLst>
                <a:ext uri="{FF2B5EF4-FFF2-40B4-BE49-F238E27FC236}">
                  <a16:creationId xmlns:a16="http://schemas.microsoft.com/office/drawing/2014/main" id="{119B8B64-1C0A-AF43-96BF-4B35D5A11D7C}"/>
                </a:ext>
              </a:extLst>
            </p:cNvPr>
            <p:cNvPicPr>
              <a:picLocks noChangeAspect="1"/>
            </p:cNvPicPr>
            <p:nvPr/>
          </p:nvPicPr>
          <p:blipFill>
            <a:blip r:embed="rId3"/>
            <a:srcRect/>
            <a:stretch/>
          </p:blipFill>
          <p:spPr>
            <a:xfrm>
              <a:off x="957124" y="4083053"/>
              <a:ext cx="2047464" cy="1148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 name="Group 3">
            <a:extLst>
              <a:ext uri="{FF2B5EF4-FFF2-40B4-BE49-F238E27FC236}">
                <a16:creationId xmlns:a16="http://schemas.microsoft.com/office/drawing/2014/main" id="{FF354C43-68A4-1C46-8AA1-DE14C9AAA102}"/>
              </a:ext>
            </a:extLst>
          </p:cNvPr>
          <p:cNvGrpSpPr/>
          <p:nvPr/>
        </p:nvGrpSpPr>
        <p:grpSpPr>
          <a:xfrm>
            <a:off x="957124" y="2688541"/>
            <a:ext cx="10098578" cy="1384995"/>
            <a:chOff x="957124" y="2688541"/>
            <a:chExt cx="10098578" cy="1384995"/>
          </a:xfrm>
        </p:grpSpPr>
        <p:pic>
          <p:nvPicPr>
            <p:cNvPr id="11" name="Picture 10">
              <a:extLst>
                <a:ext uri="{FF2B5EF4-FFF2-40B4-BE49-F238E27FC236}">
                  <a16:creationId xmlns:a16="http://schemas.microsoft.com/office/drawing/2014/main" id="{77325F99-1650-4C48-9E86-686F1686C18C}"/>
                </a:ext>
              </a:extLst>
            </p:cNvPr>
            <p:cNvPicPr>
              <a:picLocks noChangeAspect="1"/>
            </p:cNvPicPr>
            <p:nvPr/>
          </p:nvPicPr>
          <p:blipFill rotWithShape="1">
            <a:blip r:embed="rId4"/>
            <a:srcRect t="6040" b="4419"/>
            <a:stretch/>
          </p:blipFill>
          <p:spPr>
            <a:xfrm>
              <a:off x="957124" y="2757938"/>
              <a:ext cx="2021248" cy="1131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14B6794E-E692-0B42-9CF9-6D14022032BF}"/>
                </a:ext>
              </a:extLst>
            </p:cNvPr>
            <p:cNvSpPr/>
            <p:nvPr/>
          </p:nvSpPr>
          <p:spPr>
            <a:xfrm>
              <a:off x="3399842" y="2688541"/>
              <a:ext cx="7655860" cy="1384995"/>
            </a:xfrm>
            <a:prstGeom prst="rect">
              <a:avLst/>
            </a:prstGeom>
          </p:spPr>
          <p:txBody>
            <a:bodyPr wrap="square">
              <a:spAutoFit/>
            </a:bodyPr>
            <a:lstStyle/>
            <a:p>
              <a:r>
                <a:rPr lang="en-GB" sz="2800" dirty="0">
                  <a:latin typeface="Palatino" pitchFamily="2" charset="77"/>
                  <a:ea typeface="Palatino" pitchFamily="2" charset="77"/>
                </a:rPr>
                <a:t>Theory building and evaluation allow us to move forward from paradigmatic stage of an engineering discipline to a scientific one.</a:t>
              </a:r>
            </a:p>
          </p:txBody>
        </p:sp>
      </p:grpSp>
      <p:grpSp>
        <p:nvGrpSpPr>
          <p:cNvPr id="6" name="Group 5">
            <a:extLst>
              <a:ext uri="{FF2B5EF4-FFF2-40B4-BE49-F238E27FC236}">
                <a16:creationId xmlns:a16="http://schemas.microsoft.com/office/drawing/2014/main" id="{20088495-3B7C-B34D-8140-15832840A5EC}"/>
              </a:ext>
            </a:extLst>
          </p:cNvPr>
          <p:cNvGrpSpPr/>
          <p:nvPr/>
        </p:nvGrpSpPr>
        <p:grpSpPr>
          <a:xfrm>
            <a:off x="957124" y="5354084"/>
            <a:ext cx="10098578" cy="1384995"/>
            <a:chOff x="957124" y="5354084"/>
            <a:chExt cx="10098578" cy="1384995"/>
          </a:xfrm>
        </p:grpSpPr>
        <p:pic>
          <p:nvPicPr>
            <p:cNvPr id="13" name="Picture 12">
              <a:extLst>
                <a:ext uri="{FF2B5EF4-FFF2-40B4-BE49-F238E27FC236}">
                  <a16:creationId xmlns:a16="http://schemas.microsoft.com/office/drawing/2014/main" id="{9445C680-D798-0A4C-80C9-0652CE0DA73E}"/>
                </a:ext>
              </a:extLst>
            </p:cNvPr>
            <p:cNvPicPr>
              <a:picLocks noChangeAspect="1"/>
            </p:cNvPicPr>
            <p:nvPr/>
          </p:nvPicPr>
          <p:blipFill>
            <a:blip r:embed="rId5"/>
            <a:srcRect/>
            <a:stretch/>
          </p:blipFill>
          <p:spPr>
            <a:xfrm>
              <a:off x="957124" y="5469037"/>
              <a:ext cx="2047464" cy="1155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C1201CBB-A215-654C-9A23-5933C90FB4D0}"/>
                </a:ext>
              </a:extLst>
            </p:cNvPr>
            <p:cNvSpPr/>
            <p:nvPr/>
          </p:nvSpPr>
          <p:spPr>
            <a:xfrm>
              <a:off x="3399843" y="5354084"/>
              <a:ext cx="7655859" cy="1384995"/>
            </a:xfrm>
            <a:prstGeom prst="rect">
              <a:avLst/>
            </a:prstGeom>
          </p:spPr>
          <p:txBody>
            <a:bodyPr wrap="square">
              <a:spAutoFit/>
            </a:bodyPr>
            <a:lstStyle/>
            <a:p>
              <a:r>
                <a:rPr lang="en-GB" sz="2800" dirty="0">
                  <a:latin typeface="Palatino" pitchFamily="2" charset="77"/>
                  <a:ea typeface="Palatino" pitchFamily="2" charset="77"/>
                </a:rPr>
                <a:t>Qualitative and quantitative research have complementary purposes, strengths, and limitations in building and evaluating theories.</a:t>
              </a:r>
            </a:p>
          </p:txBody>
        </p:sp>
      </p:grpSp>
    </p:spTree>
    <p:extLst>
      <p:ext uri="{BB962C8B-B14F-4D97-AF65-F5344CB8AC3E}">
        <p14:creationId xmlns:p14="http://schemas.microsoft.com/office/powerpoint/2010/main" val="405290392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Theory Building in Software Engineering</a:t>
            </a:r>
          </a:p>
        </p:txBody>
      </p:sp>
      <p:sp>
        <p:nvSpPr>
          <p:cNvPr id="3" name="Text Placeholder 2">
            <a:extLst>
              <a:ext uri="{FF2B5EF4-FFF2-40B4-BE49-F238E27FC236}">
                <a16:creationId xmlns:a16="http://schemas.microsoft.com/office/drawing/2014/main" id="{5EC27BE4-E316-7C46-8677-533440A19254}"/>
              </a:ext>
            </a:extLst>
          </p:cNvPr>
          <p:cNvSpPr>
            <a:spLocks noGrp="1"/>
          </p:cNvSpPr>
          <p:nvPr>
            <p:ph type="body" idx="1"/>
          </p:nvPr>
        </p:nvSpPr>
        <p:spPr>
          <a:xfrm>
            <a:off x="838200" y="1825625"/>
            <a:ext cx="10875380" cy="4351338"/>
          </a:xfrm>
        </p:spPr>
        <p:txBody>
          <a:bodyPr>
            <a:normAutofit fontScale="92500"/>
          </a:bodyPr>
          <a:lstStyle/>
          <a:p>
            <a:pPr marL="160729" indent="-160729" defTabSz="321457">
              <a:spcBef>
                <a:spcPts val="0"/>
              </a:spcBef>
              <a:buFont typeface="Arial"/>
              <a:buChar char="‣"/>
              <a:defRPr>
                <a:uFillTx/>
              </a:defRPr>
            </a:pPr>
            <a:r>
              <a:rPr lang="en-GB">
                <a:solidFill>
                  <a:schemeClr val="bg2">
                    <a:lumMod val="75000"/>
                  </a:schemeClr>
                </a:solidFill>
              </a:rPr>
              <a:t>Science and Theories </a:t>
            </a:r>
            <a:r>
              <a:rPr lang="en-GB" dirty="0">
                <a:solidFill>
                  <a:schemeClr val="bg2">
                    <a:lumMod val="75000"/>
                  </a:schemeClr>
                </a:solidFill>
              </a:rPr>
              <a:t>in a Nutshell</a:t>
            </a:r>
          </a:p>
          <a:p>
            <a:pPr marL="0" indent="0" defTabSz="321457">
              <a:spcBef>
                <a:spcPts val="0"/>
              </a:spcBef>
              <a:buFont typeface="Arial"/>
              <a:buNone/>
              <a:defRPr>
                <a:uFillTx/>
              </a:defRPr>
            </a:pPr>
            <a:r>
              <a:rPr lang="en-GB" dirty="0">
                <a:solidFill>
                  <a:schemeClr val="bg2">
                    <a:lumMod val="75000"/>
                  </a:schemeClr>
                </a:solidFill>
              </a:rPr>
              <a:t>… where we will briefly talk about the general notion of theories</a:t>
            </a:r>
          </a:p>
          <a:p>
            <a:pPr marL="160729" indent="-160729" defTabSz="321457">
              <a:spcBef>
                <a:spcPts val="0"/>
              </a:spcBef>
              <a:buFont typeface="Arial"/>
              <a:buChar char="‣"/>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dirty="0">
                <a:solidFill>
                  <a:schemeClr val="bg2">
                    <a:lumMod val="75000"/>
                  </a:schemeClr>
                </a:solidFill>
              </a:rPr>
              <a:t>State of Evidence in Software Engineering</a:t>
            </a:r>
          </a:p>
          <a:p>
            <a:pPr marL="0" indent="0" defTabSz="321457">
              <a:spcBef>
                <a:spcPts val="0"/>
              </a:spcBef>
              <a:buFont typeface="Arial"/>
              <a:buNone/>
              <a:defRPr>
                <a:uFillTx/>
              </a:defRPr>
            </a:pPr>
            <a:r>
              <a:rPr lang="en-GB" dirty="0">
                <a:solidFill>
                  <a:schemeClr val="bg2">
                    <a:lumMod val="75000"/>
                  </a:schemeClr>
                </a:solidFill>
              </a:rPr>
              <a:t>… where we will see why theory building is so important to our field</a:t>
            </a:r>
          </a:p>
          <a:p>
            <a:pPr marL="160729" indent="-160729" defTabSz="321457">
              <a:spcBef>
                <a:spcPts val="0"/>
              </a:spcBef>
              <a:buChar char="‣"/>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dirty="0">
                <a:solidFill>
                  <a:schemeClr val="bg2">
                    <a:lumMod val="75000"/>
                  </a:schemeClr>
                </a:solidFill>
              </a:rPr>
              <a:t>Research Methods in Software Engineering</a:t>
            </a:r>
          </a:p>
          <a:p>
            <a:pPr marL="0" indent="0" defTabSz="321457">
              <a:spcBef>
                <a:spcPts val="0"/>
              </a:spcBef>
              <a:buFont typeface="Arial"/>
              <a:buNone/>
              <a:defRPr>
                <a:uFillTx/>
              </a:defRPr>
            </a:pPr>
            <a:r>
              <a:rPr lang="en-GB" dirty="0">
                <a:solidFill>
                  <a:schemeClr val="bg2">
                    <a:lumMod val="75000"/>
                  </a:schemeClr>
                </a:solidFill>
              </a:rPr>
              <a:t>… where we will put research methods in a larger (philosophical) picture</a:t>
            </a:r>
          </a:p>
          <a:p>
            <a:pPr marL="0" indent="0" defTabSz="321457">
              <a:spcBef>
                <a:spcPts val="0"/>
              </a:spcBef>
              <a:buNone/>
              <a:defRPr>
                <a:uFillTx/>
              </a:defRPr>
            </a:pPr>
            <a:endParaRPr lang="en-GB" dirty="0">
              <a:solidFill>
                <a:schemeClr val="bg2">
                  <a:lumMod val="75000"/>
                </a:schemeClr>
              </a:solidFill>
            </a:endParaRPr>
          </a:p>
          <a:p>
            <a:pPr marL="160729" indent="-160729" defTabSz="321457">
              <a:spcBef>
                <a:spcPts val="0"/>
              </a:spcBef>
              <a:buFont typeface="Arial"/>
              <a:buChar char="‣"/>
              <a:defRPr>
                <a:uFillTx/>
              </a:defRPr>
            </a:pPr>
            <a:r>
              <a:rPr lang="en-GB" dirty="0">
                <a:solidFill>
                  <a:schemeClr val="bg2">
                    <a:lumMod val="75000"/>
                  </a:schemeClr>
                </a:solidFill>
              </a:rPr>
              <a:t>Qualitative “vs” quantitative research</a:t>
            </a:r>
          </a:p>
          <a:p>
            <a:pPr marL="0" indent="0" defTabSz="321457">
              <a:spcBef>
                <a:spcPts val="0"/>
              </a:spcBef>
              <a:buFont typeface="Arial"/>
              <a:buNone/>
              <a:defRPr>
                <a:uFillTx/>
              </a:defRPr>
            </a:pPr>
            <a:r>
              <a:rPr lang="en-GB" dirty="0">
                <a:solidFill>
                  <a:schemeClr val="bg2">
                    <a:lumMod val="75000"/>
                  </a:schemeClr>
                </a:solidFill>
              </a:rPr>
              <a:t>… where we will briefly discuss different research approaches</a:t>
            </a:r>
          </a:p>
          <a:p>
            <a:endParaRPr lang="en-GB" dirty="0"/>
          </a:p>
        </p:txBody>
      </p:sp>
      <p:pic>
        <p:nvPicPr>
          <p:cNvPr id="4" name="Bookmark Ribbon Filled-50.png" descr="Bookmark Ribbon Filled-50.png">
            <a:extLst>
              <a:ext uri="{FF2B5EF4-FFF2-40B4-BE49-F238E27FC236}">
                <a16:creationId xmlns:a16="http://schemas.microsoft.com/office/drawing/2014/main" id="{B098AF59-DB40-C34C-8B66-F66B5A94BAA8}"/>
              </a:ext>
            </a:extLst>
          </p:cNvPr>
          <p:cNvPicPr>
            <a:picLocks noChangeAspect="1"/>
          </p:cNvPicPr>
          <p:nvPr/>
        </p:nvPicPr>
        <p:blipFill>
          <a:blip r:embed="rId2"/>
          <a:stretch>
            <a:fillRect/>
          </a:stretch>
        </p:blipFill>
        <p:spPr>
          <a:xfrm>
            <a:off x="11499575" y="-74708"/>
            <a:ext cx="446485" cy="446485"/>
          </a:xfrm>
          <a:prstGeom prst="rect">
            <a:avLst/>
          </a:prstGeom>
          <a:ln w="12700"/>
        </p:spPr>
      </p:pic>
    </p:spTree>
    <p:extLst>
      <p:ext uri="{BB962C8B-B14F-4D97-AF65-F5344CB8AC3E}">
        <p14:creationId xmlns:p14="http://schemas.microsoft.com/office/powerpoint/2010/main" val="1496547349"/>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Key Takeaways</a:t>
            </a:r>
          </a:p>
        </p:txBody>
      </p:sp>
      <p:grpSp>
        <p:nvGrpSpPr>
          <p:cNvPr id="3" name="Group 2">
            <a:extLst>
              <a:ext uri="{FF2B5EF4-FFF2-40B4-BE49-F238E27FC236}">
                <a16:creationId xmlns:a16="http://schemas.microsoft.com/office/drawing/2014/main" id="{84CDF4A5-3AC2-1E4D-8D3E-45EDBD108537}"/>
              </a:ext>
            </a:extLst>
          </p:cNvPr>
          <p:cNvGrpSpPr/>
          <p:nvPr/>
        </p:nvGrpSpPr>
        <p:grpSpPr>
          <a:xfrm>
            <a:off x="957124" y="1412049"/>
            <a:ext cx="10144879" cy="1145954"/>
            <a:chOff x="957124" y="1412049"/>
            <a:chExt cx="10144879" cy="1145954"/>
          </a:xfrm>
        </p:grpSpPr>
        <p:pic>
          <p:nvPicPr>
            <p:cNvPr id="7" name="Picture 6">
              <a:extLst>
                <a:ext uri="{FF2B5EF4-FFF2-40B4-BE49-F238E27FC236}">
                  <a16:creationId xmlns:a16="http://schemas.microsoft.com/office/drawing/2014/main" id="{EC327BB2-0D3D-CC44-A56B-F93C74095182}"/>
                </a:ext>
              </a:extLst>
            </p:cNvPr>
            <p:cNvPicPr>
              <a:picLocks noChangeAspect="1"/>
            </p:cNvPicPr>
            <p:nvPr/>
          </p:nvPicPr>
          <p:blipFill>
            <a:blip r:embed="rId2"/>
            <a:stretch>
              <a:fillRect/>
            </a:stretch>
          </p:blipFill>
          <p:spPr>
            <a:xfrm>
              <a:off x="957124" y="1412049"/>
              <a:ext cx="2038831" cy="11459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Rectangle 7">
              <a:extLst>
                <a:ext uri="{FF2B5EF4-FFF2-40B4-BE49-F238E27FC236}">
                  <a16:creationId xmlns:a16="http://schemas.microsoft.com/office/drawing/2014/main" id="{AC4ED2C6-CE3E-564E-9821-68ABF3A8FE7B}"/>
                </a:ext>
              </a:extLst>
            </p:cNvPr>
            <p:cNvSpPr/>
            <p:nvPr/>
          </p:nvSpPr>
          <p:spPr>
            <a:xfrm>
              <a:off x="3446143" y="1531123"/>
              <a:ext cx="7655860" cy="954107"/>
            </a:xfrm>
            <a:prstGeom prst="rect">
              <a:avLst/>
            </a:prstGeom>
          </p:spPr>
          <p:txBody>
            <a:bodyPr wrap="square">
              <a:spAutoFit/>
            </a:bodyPr>
            <a:lstStyle/>
            <a:p>
              <a:r>
                <a:rPr lang="en-GB" sz="2800" dirty="0">
                  <a:latin typeface="Palatino" pitchFamily="2" charset="77"/>
                  <a:ea typeface="Palatino" pitchFamily="2" charset="77"/>
                </a:rPr>
                <a:t>Empirical research is the backbone of every scientific discipline.</a:t>
              </a:r>
            </a:p>
          </p:txBody>
        </p:sp>
      </p:grpSp>
      <p:grpSp>
        <p:nvGrpSpPr>
          <p:cNvPr id="5" name="Group 4">
            <a:extLst>
              <a:ext uri="{FF2B5EF4-FFF2-40B4-BE49-F238E27FC236}">
                <a16:creationId xmlns:a16="http://schemas.microsoft.com/office/drawing/2014/main" id="{BB351DF5-9CBD-7D47-A4D7-01918F585BC8}"/>
              </a:ext>
            </a:extLst>
          </p:cNvPr>
          <p:cNvGrpSpPr/>
          <p:nvPr/>
        </p:nvGrpSpPr>
        <p:grpSpPr>
          <a:xfrm>
            <a:off x="957124" y="4083053"/>
            <a:ext cx="10098578" cy="1148577"/>
            <a:chOff x="957124" y="4083053"/>
            <a:chExt cx="10098578" cy="1148577"/>
          </a:xfrm>
        </p:grpSpPr>
        <p:sp>
          <p:nvSpPr>
            <p:cNvPr id="9" name="Rectangle 8">
              <a:extLst>
                <a:ext uri="{FF2B5EF4-FFF2-40B4-BE49-F238E27FC236}">
                  <a16:creationId xmlns:a16="http://schemas.microsoft.com/office/drawing/2014/main" id="{323EC8D9-27C9-6B4F-B68C-715535CBE5E5}"/>
                </a:ext>
              </a:extLst>
            </p:cNvPr>
            <p:cNvSpPr/>
            <p:nvPr/>
          </p:nvSpPr>
          <p:spPr>
            <a:xfrm>
              <a:off x="3399843" y="4252550"/>
              <a:ext cx="7655859" cy="954107"/>
            </a:xfrm>
            <a:prstGeom prst="rect">
              <a:avLst/>
            </a:prstGeom>
          </p:spPr>
          <p:txBody>
            <a:bodyPr wrap="square">
              <a:spAutoFit/>
            </a:bodyPr>
            <a:lstStyle/>
            <a:p>
              <a:r>
                <a:rPr lang="en-GB" sz="2800" dirty="0">
                  <a:latin typeface="Palatino" pitchFamily="2" charset="77"/>
                  <a:ea typeface="Palatino" pitchFamily="2" charset="77"/>
                </a:rPr>
                <a:t>Every research method has its place in a larger picture.</a:t>
              </a:r>
            </a:p>
          </p:txBody>
        </p:sp>
        <p:pic>
          <p:nvPicPr>
            <p:cNvPr id="10" name="Picture 9">
              <a:extLst>
                <a:ext uri="{FF2B5EF4-FFF2-40B4-BE49-F238E27FC236}">
                  <a16:creationId xmlns:a16="http://schemas.microsoft.com/office/drawing/2014/main" id="{119B8B64-1C0A-AF43-96BF-4B35D5A11D7C}"/>
                </a:ext>
              </a:extLst>
            </p:cNvPr>
            <p:cNvPicPr>
              <a:picLocks noChangeAspect="1"/>
            </p:cNvPicPr>
            <p:nvPr/>
          </p:nvPicPr>
          <p:blipFill>
            <a:blip r:embed="rId3"/>
            <a:srcRect/>
            <a:stretch/>
          </p:blipFill>
          <p:spPr>
            <a:xfrm>
              <a:off x="957124" y="4083053"/>
              <a:ext cx="2047464" cy="11485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grpSp>
        <p:nvGrpSpPr>
          <p:cNvPr id="4" name="Group 3">
            <a:extLst>
              <a:ext uri="{FF2B5EF4-FFF2-40B4-BE49-F238E27FC236}">
                <a16:creationId xmlns:a16="http://schemas.microsoft.com/office/drawing/2014/main" id="{FF354C43-68A4-1C46-8AA1-DE14C9AAA102}"/>
              </a:ext>
            </a:extLst>
          </p:cNvPr>
          <p:cNvGrpSpPr/>
          <p:nvPr/>
        </p:nvGrpSpPr>
        <p:grpSpPr>
          <a:xfrm>
            <a:off x="957124" y="2688541"/>
            <a:ext cx="10098578" cy="1384995"/>
            <a:chOff x="957124" y="2688541"/>
            <a:chExt cx="10098578" cy="1384995"/>
          </a:xfrm>
        </p:grpSpPr>
        <p:pic>
          <p:nvPicPr>
            <p:cNvPr id="11" name="Picture 10">
              <a:extLst>
                <a:ext uri="{FF2B5EF4-FFF2-40B4-BE49-F238E27FC236}">
                  <a16:creationId xmlns:a16="http://schemas.microsoft.com/office/drawing/2014/main" id="{77325F99-1650-4C48-9E86-686F1686C18C}"/>
                </a:ext>
              </a:extLst>
            </p:cNvPr>
            <p:cNvPicPr>
              <a:picLocks noChangeAspect="1"/>
            </p:cNvPicPr>
            <p:nvPr/>
          </p:nvPicPr>
          <p:blipFill rotWithShape="1">
            <a:blip r:embed="rId4"/>
            <a:srcRect t="6040" b="4419"/>
            <a:stretch/>
          </p:blipFill>
          <p:spPr>
            <a:xfrm>
              <a:off x="957124" y="2757938"/>
              <a:ext cx="2021248" cy="1131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a:extLst>
                <a:ext uri="{FF2B5EF4-FFF2-40B4-BE49-F238E27FC236}">
                  <a16:creationId xmlns:a16="http://schemas.microsoft.com/office/drawing/2014/main" id="{14B6794E-E692-0B42-9CF9-6D14022032BF}"/>
                </a:ext>
              </a:extLst>
            </p:cNvPr>
            <p:cNvSpPr/>
            <p:nvPr/>
          </p:nvSpPr>
          <p:spPr>
            <a:xfrm>
              <a:off x="3399842" y="2688541"/>
              <a:ext cx="7655860" cy="1384995"/>
            </a:xfrm>
            <a:prstGeom prst="rect">
              <a:avLst/>
            </a:prstGeom>
          </p:spPr>
          <p:txBody>
            <a:bodyPr wrap="square">
              <a:spAutoFit/>
            </a:bodyPr>
            <a:lstStyle/>
            <a:p>
              <a:r>
                <a:rPr lang="en-GB" sz="2800" dirty="0">
                  <a:latin typeface="Palatino" pitchFamily="2" charset="77"/>
                  <a:ea typeface="Palatino" pitchFamily="2" charset="77"/>
                </a:rPr>
                <a:t>Theory building and evaluation allow us to move forward from paradigmatic stage of an engineering discipline to a scientific one.</a:t>
              </a:r>
            </a:p>
          </p:txBody>
        </p:sp>
      </p:grpSp>
      <p:grpSp>
        <p:nvGrpSpPr>
          <p:cNvPr id="6" name="Group 5">
            <a:extLst>
              <a:ext uri="{FF2B5EF4-FFF2-40B4-BE49-F238E27FC236}">
                <a16:creationId xmlns:a16="http://schemas.microsoft.com/office/drawing/2014/main" id="{20088495-3B7C-B34D-8140-15832840A5EC}"/>
              </a:ext>
            </a:extLst>
          </p:cNvPr>
          <p:cNvGrpSpPr/>
          <p:nvPr/>
        </p:nvGrpSpPr>
        <p:grpSpPr>
          <a:xfrm>
            <a:off x="957124" y="5354084"/>
            <a:ext cx="10098578" cy="1384995"/>
            <a:chOff x="957124" y="5354084"/>
            <a:chExt cx="10098578" cy="1384995"/>
          </a:xfrm>
        </p:grpSpPr>
        <p:pic>
          <p:nvPicPr>
            <p:cNvPr id="13" name="Picture 12">
              <a:extLst>
                <a:ext uri="{FF2B5EF4-FFF2-40B4-BE49-F238E27FC236}">
                  <a16:creationId xmlns:a16="http://schemas.microsoft.com/office/drawing/2014/main" id="{9445C680-D798-0A4C-80C9-0652CE0DA73E}"/>
                </a:ext>
              </a:extLst>
            </p:cNvPr>
            <p:cNvPicPr>
              <a:picLocks noChangeAspect="1"/>
            </p:cNvPicPr>
            <p:nvPr/>
          </p:nvPicPr>
          <p:blipFill>
            <a:blip r:embed="rId5"/>
            <a:srcRect/>
            <a:stretch/>
          </p:blipFill>
          <p:spPr>
            <a:xfrm>
              <a:off x="957124" y="5469037"/>
              <a:ext cx="2047464" cy="1155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C1201CBB-A215-654C-9A23-5933C90FB4D0}"/>
                </a:ext>
              </a:extLst>
            </p:cNvPr>
            <p:cNvSpPr/>
            <p:nvPr/>
          </p:nvSpPr>
          <p:spPr>
            <a:xfrm>
              <a:off x="3399843" y="5354084"/>
              <a:ext cx="7655859" cy="1384995"/>
            </a:xfrm>
            <a:prstGeom prst="rect">
              <a:avLst/>
            </a:prstGeom>
          </p:spPr>
          <p:txBody>
            <a:bodyPr wrap="square">
              <a:spAutoFit/>
            </a:bodyPr>
            <a:lstStyle/>
            <a:p>
              <a:r>
                <a:rPr lang="en-GB" sz="2800" dirty="0">
                  <a:latin typeface="Palatino" pitchFamily="2" charset="77"/>
                  <a:ea typeface="Palatino" pitchFamily="2" charset="77"/>
                </a:rPr>
                <a:t>Qualitative and quantitative research have complementary purposes, strengths, and limitations in building and evaluating theories.</a:t>
              </a:r>
            </a:p>
          </p:txBody>
        </p:sp>
      </p:grpSp>
      <p:grpSp>
        <p:nvGrpSpPr>
          <p:cNvPr id="15" name="Group">
            <a:extLst>
              <a:ext uri="{FF2B5EF4-FFF2-40B4-BE49-F238E27FC236}">
                <a16:creationId xmlns:a16="http://schemas.microsoft.com/office/drawing/2014/main" id="{08E78A81-B4E2-DC42-AE8A-636C16913C63}"/>
              </a:ext>
            </a:extLst>
          </p:cNvPr>
          <p:cNvGrpSpPr/>
          <p:nvPr/>
        </p:nvGrpSpPr>
        <p:grpSpPr>
          <a:xfrm>
            <a:off x="671332" y="1392212"/>
            <a:ext cx="10384370" cy="5381681"/>
            <a:chOff x="0" y="-169405"/>
            <a:chExt cx="12663988" cy="6563089"/>
          </a:xfrm>
        </p:grpSpPr>
        <p:grpSp>
          <p:nvGrpSpPr>
            <p:cNvPr id="16" name="Group">
              <a:extLst>
                <a:ext uri="{FF2B5EF4-FFF2-40B4-BE49-F238E27FC236}">
                  <a16:creationId xmlns:a16="http://schemas.microsoft.com/office/drawing/2014/main" id="{14A540A4-90AA-B048-A9AD-8F820B2E2A4C}"/>
                </a:ext>
              </a:extLst>
            </p:cNvPr>
            <p:cNvGrpSpPr/>
            <p:nvPr/>
          </p:nvGrpSpPr>
          <p:grpSpPr>
            <a:xfrm>
              <a:off x="0" y="-169405"/>
              <a:ext cx="12663988" cy="6563089"/>
              <a:chOff x="0" y="-169405"/>
              <a:chExt cx="12663987" cy="6563088"/>
            </a:xfrm>
          </p:grpSpPr>
          <p:sp>
            <p:nvSpPr>
              <p:cNvPr id="20" name="Last but not least…">
                <a:extLst>
                  <a:ext uri="{FF2B5EF4-FFF2-40B4-BE49-F238E27FC236}">
                    <a16:creationId xmlns:a16="http://schemas.microsoft.com/office/drawing/2014/main" id="{1E0B2C9C-1726-E44D-BFDA-530BFE89A0E6}"/>
                  </a:ext>
                </a:extLst>
              </p:cNvPr>
              <p:cNvSpPr/>
              <p:nvPr/>
            </p:nvSpPr>
            <p:spPr>
              <a:xfrm>
                <a:off x="0" y="-169405"/>
                <a:ext cx="12663987" cy="6563088"/>
              </a:xfrm>
              <a:prstGeom prst="rect">
                <a:avLst/>
              </a:prstGeom>
              <a:solidFill>
                <a:srgbClr val="FFFFFF"/>
              </a:solidFill>
              <a:ln w="12700" cap="flat">
                <a:solidFill>
                  <a:srgbClr val="000000"/>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t">
                <a:noAutofit/>
              </a:bodyPr>
              <a:lstStyle>
                <a:lvl1pPr marL="57799" marR="57799" defTabSz="1295400">
                  <a:defRPr sz="3100" b="1">
                    <a:solidFill>
                      <a:schemeClr val="accent5"/>
                    </a:solidFill>
                    <a:uFill>
                      <a:solidFill>
                        <a:srgbClr val="000000"/>
                      </a:solidFill>
                    </a:uFill>
                    <a:latin typeface="Chalkboard"/>
                    <a:ea typeface="Chalkboard"/>
                    <a:cs typeface="Chalkboard"/>
                    <a:sym typeface="Chalkboard"/>
                  </a:defRPr>
                </a:lvl1pPr>
              </a:lstStyle>
              <a:p>
                <a:r>
                  <a:rPr sz="3200" dirty="0">
                    <a:solidFill>
                      <a:schemeClr val="accent2"/>
                    </a:solidFill>
                  </a:rPr>
                  <a:t>Last but not least…</a:t>
                </a:r>
              </a:p>
            </p:txBody>
          </p:sp>
          <p:sp>
            <p:nvSpPr>
              <p:cNvPr id="21" name="Let’s use the breakout sessions to jointly discuss research strategies, methods, and their (case-based) application in detail.…">
                <a:extLst>
                  <a:ext uri="{FF2B5EF4-FFF2-40B4-BE49-F238E27FC236}">
                    <a16:creationId xmlns:a16="http://schemas.microsoft.com/office/drawing/2014/main" id="{71252D2F-0FBC-3C4E-8A42-735EF6966D53}"/>
                  </a:ext>
                </a:extLst>
              </p:cNvPr>
              <p:cNvSpPr txBox="1"/>
              <p:nvPr/>
            </p:nvSpPr>
            <p:spPr>
              <a:xfrm>
                <a:off x="962280" y="482188"/>
                <a:ext cx="9478532" cy="51333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p>
                <a:pPr>
                  <a:defRPr sz="3600">
                    <a:latin typeface="Palatino"/>
                    <a:ea typeface="Palatino"/>
                    <a:cs typeface="Palatino"/>
                    <a:sym typeface="Palatino"/>
                  </a:defRPr>
                </a:pPr>
                <a:r>
                  <a:rPr sz="2531" dirty="0"/>
                  <a:t>Let’s use the breakout sessions to jointly discuss research strategies, methods, and their (case-based) application in detail.</a:t>
                </a:r>
                <a:endParaRPr lang="de-DE" sz="2531" dirty="0"/>
              </a:p>
              <a:p>
                <a:pPr>
                  <a:defRPr sz="3600">
                    <a:latin typeface="Palatino"/>
                    <a:ea typeface="Palatino"/>
                    <a:cs typeface="Palatino"/>
                    <a:sym typeface="Palatino"/>
                  </a:defRPr>
                </a:pPr>
                <a:endParaRPr sz="2531" dirty="0"/>
              </a:p>
              <a:p>
                <a:pPr>
                  <a:defRPr sz="3600">
                    <a:latin typeface="Palatino"/>
                    <a:ea typeface="Palatino"/>
                    <a:cs typeface="Palatino"/>
                    <a:sym typeface="Palatino"/>
                  </a:defRPr>
                </a:pPr>
                <a:endParaRPr sz="2531" dirty="0"/>
              </a:p>
              <a:p>
                <a:pPr>
                  <a:defRPr sz="3600">
                    <a:latin typeface="Palatino"/>
                    <a:ea typeface="Palatino"/>
                    <a:cs typeface="Palatino"/>
                    <a:sym typeface="Palatino"/>
                  </a:defRPr>
                </a:pPr>
                <a:r>
                  <a:rPr sz="2531" dirty="0"/>
                  <a:t>I am </a:t>
                </a:r>
                <a:r>
                  <a:rPr lang="de-DE" sz="2531" dirty="0" err="1"/>
                  <a:t>organising</a:t>
                </a:r>
                <a:r>
                  <a:rPr lang="de-DE" sz="2531" dirty="0"/>
                  <a:t> a </a:t>
                </a:r>
                <a:r>
                  <a:rPr lang="de-DE" sz="2531" dirty="0" err="1"/>
                  <a:t>summer</a:t>
                </a:r>
                <a:r>
                  <a:rPr lang="de-DE" sz="2531" dirty="0"/>
                  <a:t> </a:t>
                </a:r>
                <a:r>
                  <a:rPr lang="de-DE" sz="2531" dirty="0" err="1"/>
                  <a:t>school</a:t>
                </a:r>
                <a:r>
                  <a:rPr lang="de-DE" sz="2531" dirty="0"/>
                  <a:t> on human </a:t>
                </a:r>
                <a:r>
                  <a:rPr lang="de-DE" sz="2531" dirty="0" err="1"/>
                  <a:t>factors</a:t>
                </a:r>
                <a:r>
                  <a:rPr lang="de-DE" sz="2531" dirty="0"/>
                  <a:t> in </a:t>
                </a:r>
                <a:r>
                  <a:rPr lang="de-DE" sz="2531" dirty="0" err="1"/>
                  <a:t>software</a:t>
                </a:r>
                <a:r>
                  <a:rPr lang="de-DE" sz="2531" dirty="0"/>
                  <a:t> </a:t>
                </a:r>
                <a:r>
                  <a:rPr lang="de-DE" sz="2531" dirty="0" err="1"/>
                  <a:t>engineering</a:t>
                </a:r>
                <a:r>
                  <a:rPr lang="de-DE" sz="2531" dirty="0"/>
                  <a:t> (</a:t>
                </a:r>
                <a:r>
                  <a:rPr lang="de-DE" sz="2531" dirty="0" err="1"/>
                  <a:t>hfse.school</a:t>
                </a:r>
                <a:r>
                  <a:rPr lang="de-DE" sz="2531" dirty="0"/>
                  <a:t>). </a:t>
                </a:r>
                <a:br>
                  <a:rPr sz="2531" dirty="0"/>
                </a:br>
                <a:r>
                  <a:rPr sz="2531" dirty="0"/>
                  <a:t>Interested? Approach me!</a:t>
                </a:r>
              </a:p>
            </p:txBody>
          </p:sp>
        </p:grpSp>
        <p:grpSp>
          <p:nvGrpSpPr>
            <p:cNvPr id="17" name="Group">
              <a:extLst>
                <a:ext uri="{FF2B5EF4-FFF2-40B4-BE49-F238E27FC236}">
                  <a16:creationId xmlns:a16="http://schemas.microsoft.com/office/drawing/2014/main" id="{1D39FD5E-3988-844F-9082-68881001D946}"/>
                </a:ext>
              </a:extLst>
            </p:cNvPr>
            <p:cNvGrpSpPr/>
            <p:nvPr/>
          </p:nvGrpSpPr>
          <p:grpSpPr>
            <a:xfrm>
              <a:off x="51286" y="1239669"/>
              <a:ext cx="859707" cy="3275117"/>
              <a:chOff x="0" y="0"/>
              <a:chExt cx="859706" cy="3275115"/>
            </a:xfrm>
          </p:grpSpPr>
          <p:sp>
            <p:nvSpPr>
              <p:cNvPr id="18" name="1">
                <a:extLst>
                  <a:ext uri="{FF2B5EF4-FFF2-40B4-BE49-F238E27FC236}">
                    <a16:creationId xmlns:a16="http://schemas.microsoft.com/office/drawing/2014/main" id="{921CF965-BFD9-624A-94F2-F086E90F091C}"/>
                  </a:ext>
                </a:extLst>
              </p:cNvPr>
              <p:cNvSpPr/>
              <p:nvPr/>
            </p:nvSpPr>
            <p:spPr>
              <a:xfrm>
                <a:off x="0" y="0"/>
                <a:ext cx="859707" cy="859707"/>
              </a:xfrm>
              <a:prstGeom prst="ellipse">
                <a:avLst/>
              </a:prstGeom>
              <a:solidFill>
                <a:schemeClr val="accent3"/>
              </a:solidFill>
              <a:ln w="635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3000" b="1">
                    <a:solidFill>
                      <a:srgbClr val="FFFFFF"/>
                    </a:solidFill>
                    <a:uFill>
                      <a:solidFill>
                        <a:srgbClr val="000000"/>
                      </a:solidFill>
                    </a:uFill>
                    <a:latin typeface="Palatino"/>
                    <a:ea typeface="Palatino"/>
                    <a:cs typeface="Palatino"/>
                    <a:sym typeface="Palatino"/>
                  </a:defRPr>
                </a:lvl1pPr>
              </a:lstStyle>
              <a:p>
                <a:r>
                  <a:rPr sz="2109"/>
                  <a:t>1</a:t>
                </a:r>
              </a:p>
            </p:txBody>
          </p:sp>
          <p:sp>
            <p:nvSpPr>
              <p:cNvPr id="19" name="2">
                <a:extLst>
                  <a:ext uri="{FF2B5EF4-FFF2-40B4-BE49-F238E27FC236}">
                    <a16:creationId xmlns:a16="http://schemas.microsoft.com/office/drawing/2014/main" id="{1D6A59AA-E4F4-CD4B-9203-8260A8979FA2}"/>
                  </a:ext>
                </a:extLst>
              </p:cNvPr>
              <p:cNvSpPr/>
              <p:nvPr/>
            </p:nvSpPr>
            <p:spPr>
              <a:xfrm>
                <a:off x="0" y="2415409"/>
                <a:ext cx="859707" cy="859707"/>
              </a:xfrm>
              <a:prstGeom prst="ellipse">
                <a:avLst/>
              </a:prstGeom>
              <a:solidFill>
                <a:schemeClr val="accent3"/>
              </a:solidFill>
              <a:ln w="63500" cap="flat">
                <a:solidFill>
                  <a:srgbClr val="FFFFFF"/>
                </a:solidFill>
                <a:prstDash val="solid"/>
                <a:round/>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noAutofit/>
              </a:bodyPr>
              <a:lstStyle>
                <a:lvl1pPr marL="57799" marR="57799" algn="ctr" defTabSz="1295400">
                  <a:defRPr sz="3000" b="1">
                    <a:solidFill>
                      <a:srgbClr val="FFFFFF"/>
                    </a:solidFill>
                    <a:uFill>
                      <a:solidFill>
                        <a:srgbClr val="000000"/>
                      </a:solidFill>
                    </a:uFill>
                    <a:latin typeface="Palatino"/>
                    <a:ea typeface="Palatino"/>
                    <a:cs typeface="Palatino"/>
                    <a:sym typeface="Palatino"/>
                  </a:defRPr>
                </a:lvl1pPr>
              </a:lstStyle>
              <a:p>
                <a:r>
                  <a:rPr sz="2109"/>
                  <a:t>2</a:t>
                </a:r>
              </a:p>
            </p:txBody>
          </p:sp>
        </p:grpSp>
      </p:grpSp>
      <p:sp>
        <p:nvSpPr>
          <p:cNvPr id="22" name="Thank you!">
            <a:extLst>
              <a:ext uri="{FF2B5EF4-FFF2-40B4-BE49-F238E27FC236}">
                <a16:creationId xmlns:a16="http://schemas.microsoft.com/office/drawing/2014/main" id="{BF44C56F-010B-DA46-9BDE-CCA4BABF8F58}"/>
              </a:ext>
            </a:extLst>
          </p:cNvPr>
          <p:cNvSpPr txBox="1"/>
          <p:nvPr/>
        </p:nvSpPr>
        <p:spPr>
          <a:xfrm>
            <a:off x="7985869" y="353748"/>
            <a:ext cx="3713453" cy="749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a:defRPr sz="4200">
                <a:solidFill>
                  <a:schemeClr val="accent1"/>
                </a:solidFill>
                <a:latin typeface="Chalkduster"/>
                <a:ea typeface="Chalkduster"/>
                <a:cs typeface="Chalkduster"/>
                <a:sym typeface="Chalkduster"/>
              </a:defRPr>
            </a:lvl1pPr>
          </a:lstStyle>
          <a:p>
            <a:r>
              <a:rPr sz="4400" dirty="0">
                <a:solidFill>
                  <a:schemeClr val="accent2"/>
                </a:solidFill>
              </a:rPr>
              <a:t>Thank you!</a:t>
            </a:r>
          </a:p>
        </p:txBody>
      </p:sp>
    </p:spTree>
    <p:extLst>
      <p:ext uri="{BB962C8B-B14F-4D97-AF65-F5344CB8AC3E}">
        <p14:creationId xmlns:p14="http://schemas.microsoft.com/office/powerpoint/2010/main" val="16422472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iterate>
                                    <p:tmAbs val="0"/>
                                  </p:iterate>
                                  <p:childTnLst>
                                    <p:set>
                                      <p:cBhvr>
                                        <p:cTn id="22" fill="hold"/>
                                        <p:tgtEl>
                                          <p:spTgt spid="15"/>
                                        </p:tgtEl>
                                        <p:attrNameLst>
                                          <p:attrName>style.visibility</p:attrName>
                                        </p:attrNameLst>
                                      </p:cBhvr>
                                      <p:to>
                                        <p:strVal val="visible"/>
                                      </p:to>
                                    </p:set>
                                    <p:anim calcmode="lin" valueType="num">
                                      <p:cBhvr>
                                        <p:cTn id="23" dur="300" fill="hold"/>
                                        <p:tgtEl>
                                          <p:spTgt spid="15"/>
                                        </p:tgtEl>
                                        <p:attrNameLst>
                                          <p:attrName>ppt_x</p:attrName>
                                        </p:attrNameLst>
                                      </p:cBhvr>
                                      <p:tavLst>
                                        <p:tav tm="0">
                                          <p:val>
                                            <p:strVal val="0-#ppt_w/2"/>
                                          </p:val>
                                        </p:tav>
                                        <p:tav tm="100000">
                                          <p:val>
                                            <p:strVal val="#ppt_x"/>
                                          </p:val>
                                        </p:tav>
                                      </p:tavLst>
                                    </p:anim>
                                    <p:anim calcmode="lin" valueType="num">
                                      <p:cBhvr>
                                        <p:cTn id="24" dur="3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xit" presetSubtype="2" fill="hold" grpId="1" nodeType="clickEffect">
                                  <p:stCondLst>
                                    <p:cond delay="0"/>
                                  </p:stCondLst>
                                  <p:iterate>
                                    <p:tmAbs val="0"/>
                                  </p:iterate>
                                  <p:childTnLst>
                                    <p:anim calcmode="lin" valueType="num">
                                      <p:cBhvr>
                                        <p:cTn id="28" dur="300" fill="hold"/>
                                        <p:tgtEl>
                                          <p:spTgt spid="15"/>
                                        </p:tgtEl>
                                        <p:attrNameLst>
                                          <p:attrName>ppt_x</p:attrName>
                                        </p:attrNameLst>
                                      </p:cBhvr>
                                      <p:tavLst>
                                        <p:tav tm="0">
                                          <p:val>
                                            <p:strVal val="ppt_x"/>
                                          </p:val>
                                        </p:tav>
                                        <p:tav tm="100000">
                                          <p:val>
                                            <p:strVal val="1+ppt_w/2"/>
                                          </p:val>
                                        </p:tav>
                                      </p:tavLst>
                                    </p:anim>
                                    <p:anim calcmode="lin" valueType="num">
                                      <p:cBhvr>
                                        <p:cTn id="29" dur="300" fill="hold"/>
                                        <p:tgtEl>
                                          <p:spTgt spid="15"/>
                                        </p:tgtEl>
                                        <p:attrNameLst>
                                          <p:attrName>ppt_y</p:attrName>
                                        </p:attrNameLst>
                                      </p:cBhvr>
                                      <p:tavLst>
                                        <p:tav tm="0">
                                          <p:val>
                                            <p:strVal val="ppt_y"/>
                                          </p:val>
                                        </p:tav>
                                        <p:tav tm="100000">
                                          <p:val>
                                            <p:strVal val="ppt_y"/>
                                          </p:val>
                                        </p:tav>
                                      </p:tavLst>
                                    </p:anim>
                                    <p:set>
                                      <p:cBhvr>
                                        <p:cTn id="30" fill="hold">
                                          <p:stCondLst>
                                            <p:cond delay="299"/>
                                          </p:stCondLst>
                                        </p:cTn>
                                        <p:tgtEl>
                                          <p:spTgt spid="15"/>
                                        </p:tgtEl>
                                        <p:attrNameLst>
                                          <p:attrName>style.visibility</p:attrName>
                                        </p:attrNameLst>
                                      </p:cBhvr>
                                      <p:to>
                                        <p:strVal val="hidden"/>
                                      </p:to>
                                    </p:set>
                                  </p:childTnLst>
                                </p:cTn>
                              </p:par>
                            </p:childTnLst>
                          </p:cTn>
                        </p:par>
                        <p:par>
                          <p:cTn id="31" fill="hold">
                            <p:stCondLst>
                              <p:cond delay="300"/>
                            </p:stCondLst>
                            <p:childTnLst>
                              <p:par>
                                <p:cTn id="32" presetID="22" presetClass="entr" presetSubtype="8" fill="hold" grpId="0" nodeType="afterEffect">
                                  <p:stCondLst>
                                    <p:cond delay="0"/>
                                  </p:stCondLst>
                                  <p:iterate>
                                    <p:tmAbs val="0"/>
                                  </p:iterate>
                                  <p:childTnLst>
                                    <p:set>
                                      <p:cBhvr>
                                        <p:cTn id="33" fill="hold"/>
                                        <p:tgtEl>
                                          <p:spTgt spid="22"/>
                                        </p:tgtEl>
                                        <p:attrNameLst>
                                          <p:attrName>style.visibility</p:attrName>
                                        </p:attrNameLst>
                                      </p:cBhvr>
                                      <p:to>
                                        <p:strVal val="visible"/>
                                      </p:to>
                                    </p:set>
                                    <p:animEffect transition="in" filter="wipe(left)">
                                      <p:cBhvr>
                                        <p:cTn id="34"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dvAuto="0"/>
      <p:bldP spid="15" grpId="1" animBg="1" advAuto="0"/>
      <p:bldP spid="22" grpId="0"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Theory Building in Software Engineering</a:t>
            </a:r>
          </a:p>
        </p:txBody>
      </p:sp>
      <p:sp>
        <p:nvSpPr>
          <p:cNvPr id="3" name="Text Placeholder 2">
            <a:extLst>
              <a:ext uri="{FF2B5EF4-FFF2-40B4-BE49-F238E27FC236}">
                <a16:creationId xmlns:a16="http://schemas.microsoft.com/office/drawing/2014/main" id="{5EC27BE4-E316-7C46-8677-533440A19254}"/>
              </a:ext>
            </a:extLst>
          </p:cNvPr>
          <p:cNvSpPr>
            <a:spLocks noGrp="1"/>
          </p:cNvSpPr>
          <p:nvPr>
            <p:ph type="body" idx="1"/>
          </p:nvPr>
        </p:nvSpPr>
        <p:spPr>
          <a:xfrm>
            <a:off x="838200" y="1825625"/>
            <a:ext cx="10875380" cy="4351338"/>
          </a:xfrm>
        </p:spPr>
        <p:txBody>
          <a:bodyPr>
            <a:normAutofit fontScale="92500"/>
          </a:bodyPr>
          <a:lstStyle/>
          <a:p>
            <a:pPr marL="160729" indent="-160729" defTabSz="321457">
              <a:spcBef>
                <a:spcPts val="0"/>
              </a:spcBef>
              <a:buChar char="‣"/>
              <a:defRPr>
                <a:uFillTx/>
              </a:defRPr>
            </a:pPr>
            <a:r>
              <a:rPr lang="en-GB" dirty="0"/>
              <a:t>Science and Theories in a Nutshell</a:t>
            </a:r>
          </a:p>
          <a:p>
            <a:pPr marL="0" indent="0" defTabSz="321457">
              <a:spcBef>
                <a:spcPts val="0"/>
              </a:spcBef>
              <a:buNone/>
              <a:defRPr>
                <a:uFillTx/>
              </a:defRPr>
            </a:pPr>
            <a:r>
              <a:rPr lang="en-GB" dirty="0">
                <a:solidFill>
                  <a:schemeClr val="accent1"/>
                </a:solidFill>
              </a:rPr>
              <a:t>… where we will briefly talk about the general notion of theories</a:t>
            </a:r>
          </a:p>
          <a:p>
            <a:pPr marL="160729" indent="-160729" defTabSz="321457">
              <a:spcBef>
                <a:spcPts val="0"/>
              </a:spcBef>
              <a:buChar char="‣"/>
              <a:defRPr>
                <a:uFillTx/>
              </a:defRPr>
            </a:pPr>
            <a:endParaRPr lang="en-GB" dirty="0">
              <a:solidFill>
                <a:schemeClr val="accent1"/>
              </a:solidFill>
            </a:endParaRPr>
          </a:p>
          <a:p>
            <a:pPr marL="160729" indent="-160729" defTabSz="321457">
              <a:spcBef>
                <a:spcPts val="0"/>
              </a:spcBef>
              <a:buChar char="‣"/>
              <a:defRPr>
                <a:uFillTx/>
              </a:defRPr>
            </a:pPr>
            <a:r>
              <a:rPr lang="en-GB" dirty="0"/>
              <a:t>State of Evidence in Software Engineering</a:t>
            </a:r>
          </a:p>
          <a:p>
            <a:pPr marL="0" indent="0" defTabSz="321457">
              <a:spcBef>
                <a:spcPts val="0"/>
              </a:spcBef>
              <a:buNone/>
              <a:defRPr>
                <a:uFillTx/>
              </a:defRPr>
            </a:pPr>
            <a:r>
              <a:rPr lang="en-GB" dirty="0">
                <a:solidFill>
                  <a:schemeClr val="accent1"/>
                </a:solidFill>
              </a:rPr>
              <a:t>… where we will see why theory building is so important to our field</a:t>
            </a:r>
          </a:p>
          <a:p>
            <a:pPr marL="160729" indent="-160729" defTabSz="321457">
              <a:spcBef>
                <a:spcPts val="0"/>
              </a:spcBef>
              <a:buChar char="‣"/>
              <a:defRPr>
                <a:uFillTx/>
              </a:defRPr>
            </a:pPr>
            <a:endParaRPr lang="en-GB" dirty="0">
              <a:solidFill>
                <a:schemeClr val="accent1"/>
              </a:solidFill>
            </a:endParaRPr>
          </a:p>
          <a:p>
            <a:pPr marL="160729" indent="-160729" defTabSz="321457">
              <a:spcBef>
                <a:spcPts val="0"/>
              </a:spcBef>
              <a:buChar char="‣"/>
              <a:defRPr>
                <a:uFillTx/>
              </a:defRPr>
            </a:pPr>
            <a:r>
              <a:rPr lang="en-GB" dirty="0"/>
              <a:t>Research Methods in Software Engineering</a:t>
            </a:r>
          </a:p>
          <a:p>
            <a:pPr marL="0" indent="0" defTabSz="321457">
              <a:spcBef>
                <a:spcPts val="0"/>
              </a:spcBef>
              <a:buNone/>
              <a:defRPr>
                <a:uFillTx/>
              </a:defRPr>
            </a:pPr>
            <a:r>
              <a:rPr lang="en-GB" dirty="0">
                <a:solidFill>
                  <a:schemeClr val="accent1"/>
                </a:solidFill>
              </a:rPr>
              <a:t>… where we will put research methods in a larger (philosophical) picture</a:t>
            </a:r>
          </a:p>
          <a:p>
            <a:pPr marL="0" indent="0" defTabSz="321457">
              <a:spcBef>
                <a:spcPts val="0"/>
              </a:spcBef>
              <a:buNone/>
              <a:defRPr>
                <a:uFillTx/>
              </a:defRPr>
            </a:pPr>
            <a:endParaRPr lang="en-GB" dirty="0">
              <a:solidFill>
                <a:schemeClr val="accent1"/>
              </a:solidFill>
            </a:endParaRPr>
          </a:p>
          <a:p>
            <a:pPr marL="160729" indent="-160729" defTabSz="321457">
              <a:spcBef>
                <a:spcPts val="0"/>
              </a:spcBef>
              <a:buChar char="‣"/>
              <a:defRPr>
                <a:uFillTx/>
              </a:defRPr>
            </a:pPr>
            <a:r>
              <a:rPr lang="en-GB" dirty="0"/>
              <a:t>Qualitative “vs” quantitative research</a:t>
            </a:r>
          </a:p>
          <a:p>
            <a:pPr marL="0" indent="0" defTabSz="321457">
              <a:spcBef>
                <a:spcPts val="0"/>
              </a:spcBef>
              <a:buNone/>
              <a:defRPr>
                <a:uFillTx/>
              </a:defRPr>
            </a:pPr>
            <a:r>
              <a:rPr lang="en-GB" dirty="0">
                <a:solidFill>
                  <a:schemeClr val="accent1"/>
                </a:solidFill>
              </a:rPr>
              <a:t>… where we will briefly discuss different research approaches</a:t>
            </a:r>
          </a:p>
          <a:p>
            <a:endParaRPr lang="en-GB" dirty="0"/>
          </a:p>
        </p:txBody>
      </p:sp>
      <p:pic>
        <p:nvPicPr>
          <p:cNvPr id="4" name="Bookmark Ribbon Filled-50.png" descr="Bookmark Ribbon Filled-50.png">
            <a:extLst>
              <a:ext uri="{FF2B5EF4-FFF2-40B4-BE49-F238E27FC236}">
                <a16:creationId xmlns:a16="http://schemas.microsoft.com/office/drawing/2014/main" id="{B098AF59-DB40-C34C-8B66-F66B5A94BAA8}"/>
              </a:ext>
            </a:extLst>
          </p:cNvPr>
          <p:cNvPicPr>
            <a:picLocks noChangeAspect="1"/>
          </p:cNvPicPr>
          <p:nvPr/>
        </p:nvPicPr>
        <p:blipFill>
          <a:blip r:embed="rId2"/>
          <a:stretch>
            <a:fillRect/>
          </a:stretch>
        </p:blipFill>
        <p:spPr>
          <a:xfrm>
            <a:off x="11499575" y="-74708"/>
            <a:ext cx="446485" cy="446485"/>
          </a:xfrm>
          <a:prstGeom prst="rect">
            <a:avLst/>
          </a:prstGeom>
          <a:ln w="12700"/>
        </p:spPr>
      </p:pic>
    </p:spTree>
    <p:extLst>
      <p:ext uri="{BB962C8B-B14F-4D97-AF65-F5344CB8AC3E}">
        <p14:creationId xmlns:p14="http://schemas.microsoft.com/office/powerpoint/2010/main" val="12567163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p:tmAbs val="0"/>
                                  </p:iterate>
                                  <p:childTnLst>
                                    <p:set>
                                      <p:cBhvr>
                                        <p:cTn id="6" fill="hold"/>
                                        <p:tgtEl>
                                          <p:spTgt spid="4"/>
                                        </p:tgtEl>
                                        <p:attrNameLst>
                                          <p:attrName>style.visibility</p:attrName>
                                        </p:attrNameLst>
                                      </p:cBhvr>
                                      <p:to>
                                        <p:strVal val="visible"/>
                                      </p:to>
                                    </p:set>
                                    <p:animEffect transition="in" filter="wipe(up)">
                                      <p:cBhvr>
                                        <p:cTn id="7"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8DEA-ED82-2B4F-ACB2-8A96C3BE98E9}"/>
              </a:ext>
            </a:extLst>
          </p:cNvPr>
          <p:cNvSpPr>
            <a:spLocks noGrp="1"/>
          </p:cNvSpPr>
          <p:nvPr>
            <p:ph type="title"/>
          </p:nvPr>
        </p:nvSpPr>
        <p:spPr/>
        <p:txBody>
          <a:bodyPr/>
          <a:lstStyle/>
          <a:p>
            <a:r>
              <a:rPr lang="en-GB" dirty="0"/>
              <a:t>Theory Building in Software Engineering</a:t>
            </a:r>
          </a:p>
        </p:txBody>
      </p:sp>
      <p:sp>
        <p:nvSpPr>
          <p:cNvPr id="3" name="Text Placeholder 2">
            <a:extLst>
              <a:ext uri="{FF2B5EF4-FFF2-40B4-BE49-F238E27FC236}">
                <a16:creationId xmlns:a16="http://schemas.microsoft.com/office/drawing/2014/main" id="{5EC27BE4-E316-7C46-8677-533440A19254}"/>
              </a:ext>
            </a:extLst>
          </p:cNvPr>
          <p:cNvSpPr>
            <a:spLocks noGrp="1"/>
          </p:cNvSpPr>
          <p:nvPr>
            <p:ph type="body" idx="1"/>
          </p:nvPr>
        </p:nvSpPr>
        <p:spPr>
          <a:xfrm>
            <a:off x="838200" y="1825625"/>
            <a:ext cx="10875380" cy="4351338"/>
          </a:xfrm>
        </p:spPr>
        <p:txBody>
          <a:bodyPr>
            <a:normAutofit fontScale="92500"/>
          </a:bodyPr>
          <a:lstStyle/>
          <a:p>
            <a:pPr marL="160729" indent="-160729" defTabSz="321457">
              <a:spcBef>
                <a:spcPts val="0"/>
              </a:spcBef>
              <a:buChar char="‣"/>
              <a:defRPr>
                <a:uFillTx/>
              </a:defRPr>
            </a:pPr>
            <a:r>
              <a:rPr lang="en-GB" b="1" dirty="0"/>
              <a:t>Science and Theories in a Nutshell</a:t>
            </a:r>
          </a:p>
          <a:p>
            <a:pPr marL="0" indent="0" defTabSz="321457">
              <a:spcBef>
                <a:spcPts val="0"/>
              </a:spcBef>
              <a:buNone/>
              <a:defRPr>
                <a:uFillTx/>
              </a:defRPr>
            </a:pPr>
            <a:r>
              <a:rPr lang="en-GB" dirty="0">
                <a:solidFill>
                  <a:schemeClr val="accent1"/>
                </a:solidFill>
              </a:rPr>
              <a:t>… where we will briefly talk about the general notion of theories</a:t>
            </a:r>
          </a:p>
          <a:p>
            <a:pPr marL="160729" indent="-160729" defTabSz="321457">
              <a:spcBef>
                <a:spcPts val="0"/>
              </a:spcBef>
              <a:buChar char="‣"/>
              <a:defRPr>
                <a:uFillTx/>
              </a:defRPr>
            </a:pPr>
            <a:endParaRPr lang="en-GB" dirty="0">
              <a:solidFill>
                <a:schemeClr val="accent1"/>
              </a:solidFill>
            </a:endParaRPr>
          </a:p>
          <a:p>
            <a:pPr marL="160729" indent="-160729" defTabSz="321457">
              <a:spcBef>
                <a:spcPts val="0"/>
              </a:spcBef>
              <a:buChar char="‣"/>
              <a:defRPr>
                <a:uFillTx/>
              </a:defRPr>
            </a:pPr>
            <a:r>
              <a:rPr lang="en-GB" dirty="0">
                <a:solidFill>
                  <a:schemeClr val="bg2">
                    <a:lumMod val="75000"/>
                  </a:schemeClr>
                </a:solidFill>
              </a:rPr>
              <a:t>State of Evidence in Software Engineering</a:t>
            </a:r>
          </a:p>
          <a:p>
            <a:pPr marL="0" indent="0" defTabSz="321457">
              <a:spcBef>
                <a:spcPts val="0"/>
              </a:spcBef>
              <a:buNone/>
              <a:defRPr>
                <a:uFillTx/>
              </a:defRPr>
            </a:pPr>
            <a:r>
              <a:rPr lang="en-GB" dirty="0">
                <a:solidFill>
                  <a:schemeClr val="bg2">
                    <a:lumMod val="75000"/>
                  </a:schemeClr>
                </a:solidFill>
              </a:rPr>
              <a:t>… where we will see why theory building is so important to our field</a:t>
            </a:r>
          </a:p>
          <a:p>
            <a:pPr marL="160729" indent="-160729" defTabSz="321457">
              <a:spcBef>
                <a:spcPts val="0"/>
              </a:spcBef>
              <a:buChar char="‣"/>
              <a:defRPr>
                <a:uFillTx/>
              </a:defRPr>
            </a:pPr>
            <a:endParaRPr lang="en-GB" dirty="0">
              <a:solidFill>
                <a:schemeClr val="bg2">
                  <a:lumMod val="75000"/>
                </a:schemeClr>
              </a:solidFill>
            </a:endParaRPr>
          </a:p>
          <a:p>
            <a:pPr marL="160729" indent="-160729" defTabSz="321457">
              <a:spcBef>
                <a:spcPts val="0"/>
              </a:spcBef>
              <a:buChar char="‣"/>
              <a:defRPr>
                <a:uFillTx/>
              </a:defRPr>
            </a:pPr>
            <a:r>
              <a:rPr lang="en-GB" dirty="0">
                <a:solidFill>
                  <a:schemeClr val="bg2">
                    <a:lumMod val="75000"/>
                  </a:schemeClr>
                </a:solidFill>
              </a:rPr>
              <a:t>Research Methods in Software Engineering</a:t>
            </a:r>
          </a:p>
          <a:p>
            <a:pPr marL="0" indent="0" defTabSz="321457">
              <a:spcBef>
                <a:spcPts val="0"/>
              </a:spcBef>
              <a:buNone/>
              <a:defRPr>
                <a:uFillTx/>
              </a:defRPr>
            </a:pPr>
            <a:r>
              <a:rPr lang="en-GB" dirty="0">
                <a:solidFill>
                  <a:schemeClr val="bg2">
                    <a:lumMod val="75000"/>
                  </a:schemeClr>
                </a:solidFill>
              </a:rPr>
              <a:t>… where we will put research methods in a larger (philosophical) picture</a:t>
            </a:r>
          </a:p>
          <a:p>
            <a:pPr marL="0" indent="0" defTabSz="321457">
              <a:spcBef>
                <a:spcPts val="0"/>
              </a:spcBef>
              <a:buNone/>
              <a:defRPr>
                <a:uFillTx/>
              </a:defRPr>
            </a:pPr>
            <a:endParaRPr lang="en-GB" dirty="0">
              <a:solidFill>
                <a:schemeClr val="bg2">
                  <a:lumMod val="75000"/>
                </a:schemeClr>
              </a:solidFill>
            </a:endParaRPr>
          </a:p>
          <a:p>
            <a:pPr marL="160729" indent="-160729" defTabSz="321457">
              <a:spcBef>
                <a:spcPts val="0"/>
              </a:spcBef>
              <a:buChar char="‣"/>
              <a:defRPr>
                <a:uFillTx/>
              </a:defRPr>
            </a:pPr>
            <a:r>
              <a:rPr lang="en-GB" dirty="0">
                <a:solidFill>
                  <a:schemeClr val="bg2">
                    <a:lumMod val="75000"/>
                  </a:schemeClr>
                </a:solidFill>
              </a:rPr>
              <a:t>Qualitative “vs” quantitative research</a:t>
            </a:r>
          </a:p>
          <a:p>
            <a:pPr marL="0" indent="0" defTabSz="321457">
              <a:spcBef>
                <a:spcPts val="0"/>
              </a:spcBef>
              <a:buNone/>
              <a:defRPr>
                <a:uFillTx/>
              </a:defRPr>
            </a:pPr>
            <a:r>
              <a:rPr lang="en-GB" dirty="0">
                <a:solidFill>
                  <a:schemeClr val="bg2">
                    <a:lumMod val="75000"/>
                  </a:schemeClr>
                </a:solidFill>
              </a:rPr>
              <a:t>… where we will briefly discuss different research approaches</a:t>
            </a:r>
          </a:p>
          <a:p>
            <a:endParaRPr lang="en-GB" dirty="0"/>
          </a:p>
        </p:txBody>
      </p:sp>
      <p:pic>
        <p:nvPicPr>
          <p:cNvPr id="4" name="Bookmark Ribbon Filled-50.png" descr="Bookmark Ribbon Filled-50.png">
            <a:extLst>
              <a:ext uri="{FF2B5EF4-FFF2-40B4-BE49-F238E27FC236}">
                <a16:creationId xmlns:a16="http://schemas.microsoft.com/office/drawing/2014/main" id="{B098AF59-DB40-C34C-8B66-F66B5A94BAA8}"/>
              </a:ext>
            </a:extLst>
          </p:cNvPr>
          <p:cNvPicPr>
            <a:picLocks noChangeAspect="1"/>
          </p:cNvPicPr>
          <p:nvPr/>
        </p:nvPicPr>
        <p:blipFill>
          <a:blip r:embed="rId2"/>
          <a:stretch>
            <a:fillRect/>
          </a:stretch>
        </p:blipFill>
        <p:spPr>
          <a:xfrm>
            <a:off x="11499575" y="-74708"/>
            <a:ext cx="446485" cy="446485"/>
          </a:xfrm>
          <a:prstGeom prst="rect">
            <a:avLst/>
          </a:prstGeom>
          <a:ln w="12700"/>
        </p:spPr>
      </p:pic>
    </p:spTree>
    <p:extLst>
      <p:ext uri="{BB962C8B-B14F-4D97-AF65-F5344CB8AC3E}">
        <p14:creationId xmlns:p14="http://schemas.microsoft.com/office/powerpoint/2010/main" val="227884158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80D47-A1B3-2C4C-9F03-54DCD7F2896F}"/>
              </a:ext>
            </a:extLst>
          </p:cNvPr>
          <p:cNvSpPr>
            <a:spLocks noGrp="1"/>
          </p:cNvSpPr>
          <p:nvPr>
            <p:ph type="title"/>
          </p:nvPr>
        </p:nvSpPr>
        <p:spPr/>
        <p:txBody>
          <a:bodyPr/>
          <a:lstStyle/>
          <a:p>
            <a:r>
              <a:rPr lang="en-GB" dirty="0"/>
              <a:t>Let’s start step by step….</a:t>
            </a:r>
          </a:p>
        </p:txBody>
      </p:sp>
      <p:sp>
        <p:nvSpPr>
          <p:cNvPr id="3" name="Content Placeholder 2">
            <a:extLst>
              <a:ext uri="{FF2B5EF4-FFF2-40B4-BE49-F238E27FC236}">
                <a16:creationId xmlns:a16="http://schemas.microsoft.com/office/drawing/2014/main" id="{5CC2E35B-09B8-D943-B939-5531C8DCAB6C}"/>
              </a:ext>
            </a:extLst>
          </p:cNvPr>
          <p:cNvSpPr>
            <a:spLocks noGrp="1"/>
          </p:cNvSpPr>
          <p:nvPr>
            <p:ph idx="1"/>
          </p:nvPr>
        </p:nvSpPr>
        <p:spPr/>
        <p:txBody>
          <a:bodyPr anchor="ctr">
            <a:normAutofit/>
          </a:bodyPr>
          <a:lstStyle/>
          <a:p>
            <a:pPr marL="0" indent="0" algn="ctr">
              <a:buNone/>
            </a:pPr>
            <a:r>
              <a:rPr lang="en-GB" sz="5400" dirty="0"/>
              <a:t>What is scientific practice?</a:t>
            </a:r>
          </a:p>
          <a:p>
            <a:pPr marL="0" indent="0" algn="ctr">
              <a:buNone/>
            </a:pPr>
            <a:r>
              <a:rPr lang="en-GB" dirty="0">
                <a:solidFill>
                  <a:schemeClr val="bg1">
                    <a:lumMod val="50000"/>
                  </a:schemeClr>
                </a:solidFill>
              </a:rPr>
              <a:t>-- What do you think? --</a:t>
            </a:r>
          </a:p>
        </p:txBody>
      </p:sp>
    </p:spTree>
    <p:extLst>
      <p:ext uri="{BB962C8B-B14F-4D97-AF65-F5344CB8AC3E}">
        <p14:creationId xmlns:p14="http://schemas.microsoft.com/office/powerpoint/2010/main" val="15647411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F72A9-5700-F74D-B633-D5D7100E7638}"/>
              </a:ext>
            </a:extLst>
          </p:cNvPr>
          <p:cNvSpPr>
            <a:spLocks noGrp="1"/>
          </p:cNvSpPr>
          <p:nvPr>
            <p:ph type="title"/>
          </p:nvPr>
        </p:nvSpPr>
        <p:spPr/>
        <p:txBody>
          <a:bodyPr/>
          <a:lstStyle/>
          <a:p>
            <a:r>
              <a:rPr lang="en-GB" dirty="0"/>
              <a:t>“Science” wasn’t built in a day…</a:t>
            </a:r>
          </a:p>
        </p:txBody>
      </p:sp>
      <p:sp>
        <p:nvSpPr>
          <p:cNvPr id="6" name="Rectangle 5">
            <a:extLst>
              <a:ext uri="{FF2B5EF4-FFF2-40B4-BE49-F238E27FC236}">
                <a16:creationId xmlns:a16="http://schemas.microsoft.com/office/drawing/2014/main" id="{A6342193-7705-B74B-8128-2840D285BC53}"/>
              </a:ext>
            </a:extLst>
          </p:cNvPr>
          <p:cNvSpPr/>
          <p:nvPr/>
        </p:nvSpPr>
        <p:spPr>
          <a:xfrm>
            <a:off x="447401" y="3916951"/>
            <a:ext cx="1316386" cy="369332"/>
          </a:xfrm>
          <a:prstGeom prst="rect">
            <a:avLst/>
          </a:prstGeom>
        </p:spPr>
        <p:txBody>
          <a:bodyPr wrap="none">
            <a:spAutoFit/>
          </a:bodyPr>
          <a:lstStyle/>
          <a:p>
            <a:r>
              <a:rPr lang="en-GB" dirty="0">
                <a:latin typeface="Palatino" pitchFamily="2" charset="77"/>
                <a:ea typeface="Palatino" pitchFamily="2" charset="77"/>
              </a:rPr>
              <a:t>384-322 BC</a:t>
            </a:r>
          </a:p>
        </p:txBody>
      </p:sp>
      <p:sp>
        <p:nvSpPr>
          <p:cNvPr id="7" name="Rectangle 6">
            <a:extLst>
              <a:ext uri="{FF2B5EF4-FFF2-40B4-BE49-F238E27FC236}">
                <a16:creationId xmlns:a16="http://schemas.microsoft.com/office/drawing/2014/main" id="{2AE30287-914E-EA45-9997-F1C4370CCC55}"/>
              </a:ext>
            </a:extLst>
          </p:cNvPr>
          <p:cNvSpPr/>
          <p:nvPr/>
        </p:nvSpPr>
        <p:spPr>
          <a:xfrm>
            <a:off x="2875862" y="3916951"/>
            <a:ext cx="1184940" cy="369332"/>
          </a:xfrm>
          <a:prstGeom prst="rect">
            <a:avLst/>
          </a:prstGeom>
        </p:spPr>
        <p:txBody>
          <a:bodyPr wrap="none">
            <a:spAutoFit/>
          </a:bodyPr>
          <a:lstStyle/>
          <a:p>
            <a:r>
              <a:rPr lang="en-GB" dirty="0">
                <a:latin typeface="Palatino" pitchFamily="2" charset="77"/>
                <a:ea typeface="Palatino" pitchFamily="2" charset="77"/>
              </a:rPr>
              <a:t>1561-1626</a:t>
            </a:r>
          </a:p>
        </p:txBody>
      </p:sp>
      <p:sp>
        <p:nvSpPr>
          <p:cNvPr id="8" name="Rectangle 7">
            <a:extLst>
              <a:ext uri="{FF2B5EF4-FFF2-40B4-BE49-F238E27FC236}">
                <a16:creationId xmlns:a16="http://schemas.microsoft.com/office/drawing/2014/main" id="{F5E1DE5B-C462-974A-8F71-437222E62DFD}"/>
              </a:ext>
            </a:extLst>
          </p:cNvPr>
          <p:cNvSpPr/>
          <p:nvPr/>
        </p:nvSpPr>
        <p:spPr>
          <a:xfrm>
            <a:off x="4817816" y="3916951"/>
            <a:ext cx="1184940" cy="369332"/>
          </a:xfrm>
          <a:prstGeom prst="rect">
            <a:avLst/>
          </a:prstGeom>
        </p:spPr>
        <p:txBody>
          <a:bodyPr wrap="none">
            <a:spAutoFit/>
          </a:bodyPr>
          <a:lstStyle/>
          <a:p>
            <a:r>
              <a:rPr lang="en-GB" dirty="0">
                <a:latin typeface="Palatino" pitchFamily="2" charset="77"/>
                <a:ea typeface="Palatino" pitchFamily="2" charset="77"/>
              </a:rPr>
              <a:t>1694-1778</a:t>
            </a:r>
          </a:p>
        </p:txBody>
      </p:sp>
      <p:sp>
        <p:nvSpPr>
          <p:cNvPr id="9" name="Rectangle 8">
            <a:extLst>
              <a:ext uri="{FF2B5EF4-FFF2-40B4-BE49-F238E27FC236}">
                <a16:creationId xmlns:a16="http://schemas.microsoft.com/office/drawing/2014/main" id="{42F30501-9ED5-7A4B-A265-2C8FBBD03614}"/>
              </a:ext>
            </a:extLst>
          </p:cNvPr>
          <p:cNvSpPr/>
          <p:nvPr/>
        </p:nvSpPr>
        <p:spPr>
          <a:xfrm>
            <a:off x="6165850" y="3916951"/>
            <a:ext cx="1184940" cy="369332"/>
          </a:xfrm>
          <a:prstGeom prst="rect">
            <a:avLst/>
          </a:prstGeom>
        </p:spPr>
        <p:txBody>
          <a:bodyPr wrap="none">
            <a:spAutoFit/>
          </a:bodyPr>
          <a:lstStyle/>
          <a:p>
            <a:r>
              <a:rPr lang="en-GB" dirty="0">
                <a:latin typeface="Palatino" pitchFamily="2" charset="77"/>
                <a:ea typeface="Palatino" pitchFamily="2" charset="77"/>
              </a:rPr>
              <a:t>1724-1804</a:t>
            </a:r>
          </a:p>
        </p:txBody>
      </p:sp>
      <p:sp>
        <p:nvSpPr>
          <p:cNvPr id="10" name="Rectangle 9">
            <a:extLst>
              <a:ext uri="{FF2B5EF4-FFF2-40B4-BE49-F238E27FC236}">
                <a16:creationId xmlns:a16="http://schemas.microsoft.com/office/drawing/2014/main" id="{573F8990-AE63-B946-9D55-25083596F4F4}"/>
              </a:ext>
            </a:extLst>
          </p:cNvPr>
          <p:cNvSpPr/>
          <p:nvPr/>
        </p:nvSpPr>
        <p:spPr>
          <a:xfrm>
            <a:off x="7711143" y="3916951"/>
            <a:ext cx="1184940" cy="369332"/>
          </a:xfrm>
          <a:prstGeom prst="rect">
            <a:avLst/>
          </a:prstGeom>
        </p:spPr>
        <p:txBody>
          <a:bodyPr wrap="none">
            <a:spAutoFit/>
          </a:bodyPr>
          <a:lstStyle/>
          <a:p>
            <a:r>
              <a:rPr lang="en-GB" dirty="0">
                <a:latin typeface="Palatino" pitchFamily="2" charset="77"/>
                <a:ea typeface="Palatino" pitchFamily="2" charset="77"/>
              </a:rPr>
              <a:t>1896-1980</a:t>
            </a:r>
          </a:p>
        </p:txBody>
      </p:sp>
      <p:sp>
        <p:nvSpPr>
          <p:cNvPr id="11" name="Rectangle 10">
            <a:extLst>
              <a:ext uri="{FF2B5EF4-FFF2-40B4-BE49-F238E27FC236}">
                <a16:creationId xmlns:a16="http://schemas.microsoft.com/office/drawing/2014/main" id="{8F057DFA-1799-B94A-B237-5BDBC3716A21}"/>
              </a:ext>
            </a:extLst>
          </p:cNvPr>
          <p:cNvSpPr/>
          <p:nvPr/>
        </p:nvSpPr>
        <p:spPr>
          <a:xfrm>
            <a:off x="9394111" y="3916951"/>
            <a:ext cx="1184940" cy="369332"/>
          </a:xfrm>
          <a:prstGeom prst="rect">
            <a:avLst/>
          </a:prstGeom>
        </p:spPr>
        <p:txBody>
          <a:bodyPr wrap="none">
            <a:spAutoFit/>
          </a:bodyPr>
          <a:lstStyle/>
          <a:p>
            <a:r>
              <a:rPr lang="en-GB" dirty="0">
                <a:latin typeface="Palatino" pitchFamily="2" charset="77"/>
                <a:ea typeface="Palatino" pitchFamily="2" charset="77"/>
              </a:rPr>
              <a:t>1902-1994</a:t>
            </a:r>
          </a:p>
        </p:txBody>
      </p:sp>
      <p:sp>
        <p:nvSpPr>
          <p:cNvPr id="12" name="Rectangle 11">
            <a:extLst>
              <a:ext uri="{FF2B5EF4-FFF2-40B4-BE49-F238E27FC236}">
                <a16:creationId xmlns:a16="http://schemas.microsoft.com/office/drawing/2014/main" id="{13FD8CFC-EFA9-F74E-A366-195808371F92}"/>
              </a:ext>
            </a:extLst>
          </p:cNvPr>
          <p:cNvSpPr/>
          <p:nvPr/>
        </p:nvSpPr>
        <p:spPr>
          <a:xfrm>
            <a:off x="2029354" y="3916951"/>
            <a:ext cx="415498" cy="369332"/>
          </a:xfrm>
          <a:prstGeom prst="rect">
            <a:avLst/>
          </a:prstGeom>
        </p:spPr>
        <p:txBody>
          <a:bodyPr wrap="none">
            <a:spAutoFit/>
          </a:bodyPr>
          <a:lstStyle/>
          <a:p>
            <a:r>
              <a:rPr lang="en-GB" dirty="0">
                <a:latin typeface="Palatino" pitchFamily="2" charset="77"/>
                <a:ea typeface="Palatino" pitchFamily="2" charset="77"/>
              </a:rPr>
              <a:t>…</a:t>
            </a:r>
          </a:p>
        </p:txBody>
      </p:sp>
      <p:sp>
        <p:nvSpPr>
          <p:cNvPr id="13" name="Rectangle 12">
            <a:extLst>
              <a:ext uri="{FF2B5EF4-FFF2-40B4-BE49-F238E27FC236}">
                <a16:creationId xmlns:a16="http://schemas.microsoft.com/office/drawing/2014/main" id="{3456CD98-F9E9-0D48-8E4C-24C32B46DE33}"/>
              </a:ext>
            </a:extLst>
          </p:cNvPr>
          <p:cNvSpPr/>
          <p:nvPr/>
        </p:nvSpPr>
        <p:spPr>
          <a:xfrm>
            <a:off x="4239224" y="3916951"/>
            <a:ext cx="415498" cy="369332"/>
          </a:xfrm>
          <a:prstGeom prst="rect">
            <a:avLst/>
          </a:prstGeom>
        </p:spPr>
        <p:txBody>
          <a:bodyPr wrap="none">
            <a:spAutoFit/>
          </a:bodyPr>
          <a:lstStyle/>
          <a:p>
            <a:r>
              <a:rPr lang="en-GB" dirty="0">
                <a:latin typeface="Palatino" pitchFamily="2" charset="77"/>
                <a:ea typeface="Palatino" pitchFamily="2" charset="77"/>
              </a:rPr>
              <a:t>…</a:t>
            </a:r>
          </a:p>
        </p:txBody>
      </p:sp>
      <p:sp>
        <p:nvSpPr>
          <p:cNvPr id="14" name="Rectangle 13">
            <a:extLst>
              <a:ext uri="{FF2B5EF4-FFF2-40B4-BE49-F238E27FC236}">
                <a16:creationId xmlns:a16="http://schemas.microsoft.com/office/drawing/2014/main" id="{F01600C1-4968-B946-986E-51325AAB469A}"/>
              </a:ext>
            </a:extLst>
          </p:cNvPr>
          <p:cNvSpPr/>
          <p:nvPr/>
        </p:nvSpPr>
        <p:spPr>
          <a:xfrm>
            <a:off x="7328324" y="3916951"/>
            <a:ext cx="415498" cy="369332"/>
          </a:xfrm>
          <a:prstGeom prst="rect">
            <a:avLst/>
          </a:prstGeom>
        </p:spPr>
        <p:txBody>
          <a:bodyPr wrap="none">
            <a:spAutoFit/>
          </a:bodyPr>
          <a:lstStyle/>
          <a:p>
            <a:r>
              <a:rPr lang="en-GB" dirty="0">
                <a:latin typeface="Palatino" pitchFamily="2" charset="77"/>
                <a:ea typeface="Palatino" pitchFamily="2" charset="77"/>
              </a:rPr>
              <a:t>…</a:t>
            </a:r>
          </a:p>
        </p:txBody>
      </p:sp>
      <p:sp>
        <p:nvSpPr>
          <p:cNvPr id="15" name="Rectangle 14">
            <a:extLst>
              <a:ext uri="{FF2B5EF4-FFF2-40B4-BE49-F238E27FC236}">
                <a16:creationId xmlns:a16="http://schemas.microsoft.com/office/drawing/2014/main" id="{A6EB9E39-E1E4-1A4E-B885-96B3D09CA1E4}"/>
              </a:ext>
            </a:extLst>
          </p:cNvPr>
          <p:cNvSpPr/>
          <p:nvPr/>
        </p:nvSpPr>
        <p:spPr>
          <a:xfrm>
            <a:off x="11153807" y="3916951"/>
            <a:ext cx="415498" cy="369332"/>
          </a:xfrm>
          <a:prstGeom prst="rect">
            <a:avLst/>
          </a:prstGeom>
        </p:spPr>
        <p:txBody>
          <a:bodyPr wrap="none">
            <a:spAutoFit/>
          </a:bodyPr>
          <a:lstStyle/>
          <a:p>
            <a:r>
              <a:rPr lang="en-GB" dirty="0">
                <a:latin typeface="Palatino" pitchFamily="2" charset="77"/>
                <a:ea typeface="Palatino" pitchFamily="2" charset="77"/>
              </a:rPr>
              <a:t>…</a:t>
            </a:r>
          </a:p>
        </p:txBody>
      </p:sp>
      <p:sp>
        <p:nvSpPr>
          <p:cNvPr id="16" name="Rectangle 15">
            <a:extLst>
              <a:ext uri="{FF2B5EF4-FFF2-40B4-BE49-F238E27FC236}">
                <a16:creationId xmlns:a16="http://schemas.microsoft.com/office/drawing/2014/main" id="{983432E6-478D-2C42-833E-F579BD842DF2}"/>
              </a:ext>
            </a:extLst>
          </p:cNvPr>
          <p:cNvSpPr/>
          <p:nvPr/>
        </p:nvSpPr>
        <p:spPr>
          <a:xfrm>
            <a:off x="844966" y="4533870"/>
            <a:ext cx="1326004" cy="369332"/>
          </a:xfrm>
          <a:prstGeom prst="rect">
            <a:avLst/>
          </a:prstGeom>
        </p:spPr>
        <p:txBody>
          <a:bodyPr wrap="none">
            <a:spAutoFit/>
          </a:bodyPr>
          <a:lstStyle/>
          <a:p>
            <a:r>
              <a:rPr lang="en-GB" b="1" dirty="0">
                <a:latin typeface="Palatino" pitchFamily="2" charset="77"/>
                <a:ea typeface="Palatino" pitchFamily="2" charset="77"/>
              </a:rPr>
              <a:t>Aristoteles</a:t>
            </a:r>
          </a:p>
        </p:txBody>
      </p:sp>
      <p:sp>
        <p:nvSpPr>
          <p:cNvPr id="17" name="Rectangle 16">
            <a:extLst>
              <a:ext uri="{FF2B5EF4-FFF2-40B4-BE49-F238E27FC236}">
                <a16:creationId xmlns:a16="http://schemas.microsoft.com/office/drawing/2014/main" id="{C2B3D6FD-F25E-B14C-B567-035ECEDB00F8}"/>
              </a:ext>
            </a:extLst>
          </p:cNvPr>
          <p:cNvSpPr/>
          <p:nvPr/>
        </p:nvSpPr>
        <p:spPr>
          <a:xfrm>
            <a:off x="3314292" y="4533870"/>
            <a:ext cx="825867" cy="369332"/>
          </a:xfrm>
          <a:prstGeom prst="rect">
            <a:avLst/>
          </a:prstGeom>
        </p:spPr>
        <p:txBody>
          <a:bodyPr wrap="none">
            <a:spAutoFit/>
          </a:bodyPr>
          <a:lstStyle/>
          <a:p>
            <a:r>
              <a:rPr lang="en-GB" b="1" dirty="0">
                <a:latin typeface="Palatino" pitchFamily="2" charset="77"/>
                <a:ea typeface="Palatino" pitchFamily="2" charset="77"/>
              </a:rPr>
              <a:t>Bacon</a:t>
            </a:r>
          </a:p>
        </p:txBody>
      </p:sp>
      <p:sp>
        <p:nvSpPr>
          <p:cNvPr id="18" name="Rectangle 17">
            <a:extLst>
              <a:ext uri="{FF2B5EF4-FFF2-40B4-BE49-F238E27FC236}">
                <a16:creationId xmlns:a16="http://schemas.microsoft.com/office/drawing/2014/main" id="{C4360D6F-F00A-9A4D-AC1D-FDA310C868D7}"/>
              </a:ext>
            </a:extLst>
          </p:cNvPr>
          <p:cNvSpPr/>
          <p:nvPr/>
        </p:nvSpPr>
        <p:spPr>
          <a:xfrm>
            <a:off x="5246311" y="4533870"/>
            <a:ext cx="1018292" cy="369332"/>
          </a:xfrm>
          <a:prstGeom prst="rect">
            <a:avLst/>
          </a:prstGeom>
        </p:spPr>
        <p:txBody>
          <a:bodyPr wrap="none">
            <a:spAutoFit/>
          </a:bodyPr>
          <a:lstStyle/>
          <a:p>
            <a:r>
              <a:rPr lang="en-GB" b="1" dirty="0">
                <a:latin typeface="Palatino" pitchFamily="2" charset="77"/>
                <a:ea typeface="Palatino" pitchFamily="2" charset="77"/>
              </a:rPr>
              <a:t>Voltaire</a:t>
            </a:r>
          </a:p>
        </p:txBody>
      </p:sp>
      <p:sp>
        <p:nvSpPr>
          <p:cNvPr id="19" name="Rectangle 18">
            <a:extLst>
              <a:ext uri="{FF2B5EF4-FFF2-40B4-BE49-F238E27FC236}">
                <a16:creationId xmlns:a16="http://schemas.microsoft.com/office/drawing/2014/main" id="{11DAA768-8382-994F-B47D-66FB29458ECC}"/>
              </a:ext>
            </a:extLst>
          </p:cNvPr>
          <p:cNvSpPr/>
          <p:nvPr/>
        </p:nvSpPr>
        <p:spPr>
          <a:xfrm>
            <a:off x="6653302" y="4533870"/>
            <a:ext cx="697627" cy="369332"/>
          </a:xfrm>
          <a:prstGeom prst="rect">
            <a:avLst/>
          </a:prstGeom>
        </p:spPr>
        <p:txBody>
          <a:bodyPr wrap="none">
            <a:spAutoFit/>
          </a:bodyPr>
          <a:lstStyle/>
          <a:p>
            <a:r>
              <a:rPr lang="en-GB" b="1" dirty="0">
                <a:latin typeface="Palatino" pitchFamily="2" charset="77"/>
                <a:ea typeface="Palatino" pitchFamily="2" charset="77"/>
              </a:rPr>
              <a:t>Kant</a:t>
            </a:r>
          </a:p>
        </p:txBody>
      </p:sp>
      <p:sp>
        <p:nvSpPr>
          <p:cNvPr id="20" name="Rectangle 19">
            <a:extLst>
              <a:ext uri="{FF2B5EF4-FFF2-40B4-BE49-F238E27FC236}">
                <a16:creationId xmlns:a16="http://schemas.microsoft.com/office/drawing/2014/main" id="{A9A3DF1E-E6FB-3746-8A13-A565164BA153}"/>
              </a:ext>
            </a:extLst>
          </p:cNvPr>
          <p:cNvSpPr/>
          <p:nvPr/>
        </p:nvSpPr>
        <p:spPr>
          <a:xfrm>
            <a:off x="8168727" y="4533870"/>
            <a:ext cx="838691" cy="369332"/>
          </a:xfrm>
          <a:prstGeom prst="rect">
            <a:avLst/>
          </a:prstGeom>
        </p:spPr>
        <p:txBody>
          <a:bodyPr wrap="none">
            <a:spAutoFit/>
          </a:bodyPr>
          <a:lstStyle/>
          <a:p>
            <a:r>
              <a:rPr lang="en-GB" b="1" dirty="0">
                <a:latin typeface="Palatino" pitchFamily="2" charset="77"/>
                <a:ea typeface="Palatino" pitchFamily="2" charset="77"/>
              </a:rPr>
              <a:t>Piaget</a:t>
            </a:r>
          </a:p>
        </p:txBody>
      </p:sp>
      <p:sp>
        <p:nvSpPr>
          <p:cNvPr id="21" name="Rectangle 20">
            <a:extLst>
              <a:ext uri="{FF2B5EF4-FFF2-40B4-BE49-F238E27FC236}">
                <a16:creationId xmlns:a16="http://schemas.microsoft.com/office/drawing/2014/main" id="{B64F2195-2505-B94D-8B91-1E26ED620528}"/>
              </a:ext>
            </a:extLst>
          </p:cNvPr>
          <p:cNvSpPr/>
          <p:nvPr/>
        </p:nvSpPr>
        <p:spPr>
          <a:xfrm>
            <a:off x="9824563" y="4533870"/>
            <a:ext cx="941283" cy="369332"/>
          </a:xfrm>
          <a:prstGeom prst="rect">
            <a:avLst/>
          </a:prstGeom>
        </p:spPr>
        <p:txBody>
          <a:bodyPr wrap="none">
            <a:spAutoFit/>
          </a:bodyPr>
          <a:lstStyle/>
          <a:p>
            <a:r>
              <a:rPr lang="en-GB" b="1" dirty="0">
                <a:latin typeface="Palatino" pitchFamily="2" charset="77"/>
                <a:ea typeface="Palatino" pitchFamily="2" charset="77"/>
              </a:rPr>
              <a:t>Popper</a:t>
            </a:r>
          </a:p>
        </p:txBody>
      </p:sp>
      <p:sp>
        <p:nvSpPr>
          <p:cNvPr id="22" name="Rectangle 21">
            <a:extLst>
              <a:ext uri="{FF2B5EF4-FFF2-40B4-BE49-F238E27FC236}">
                <a16:creationId xmlns:a16="http://schemas.microsoft.com/office/drawing/2014/main" id="{6FBC93FC-A884-EA42-BB6D-D17B5C6D232D}"/>
              </a:ext>
            </a:extLst>
          </p:cNvPr>
          <p:cNvSpPr/>
          <p:nvPr/>
        </p:nvSpPr>
        <p:spPr>
          <a:xfrm>
            <a:off x="844966" y="4950920"/>
            <a:ext cx="2921964" cy="1077218"/>
          </a:xfrm>
          <a:prstGeom prst="rect">
            <a:avLst/>
          </a:prstGeom>
        </p:spPr>
        <p:txBody>
          <a:bodyPr wrap="square">
            <a:spAutoFit/>
          </a:bodyPr>
          <a:lstStyle/>
          <a:p>
            <a:pPr marL="285750" indent="-285750">
              <a:buFont typeface="Arial" panose="020B0604020202020204" pitchFamily="34" charset="0"/>
              <a:buChar char="•"/>
            </a:pPr>
            <a:r>
              <a:rPr lang="en-GB" sz="1600" dirty="0">
                <a:latin typeface="Palatino" pitchFamily="2" charset="77"/>
                <a:ea typeface="Palatino" pitchFamily="2" charset="77"/>
              </a:rPr>
              <a:t>Search for laws and reasoning for phenomena</a:t>
            </a:r>
          </a:p>
          <a:p>
            <a:pPr marL="285750" indent="-285750">
              <a:buFont typeface="Arial" panose="020B0604020202020204" pitchFamily="34" charset="0"/>
              <a:buChar char="•"/>
            </a:pPr>
            <a:r>
              <a:rPr lang="en-GB" sz="1600" dirty="0">
                <a:latin typeface="Palatino" pitchFamily="2" charset="77"/>
                <a:ea typeface="Palatino" pitchFamily="2" charset="77"/>
              </a:rPr>
              <a:t>Understanding the nature of phenomena</a:t>
            </a:r>
          </a:p>
        </p:txBody>
      </p:sp>
      <p:sp>
        <p:nvSpPr>
          <p:cNvPr id="23" name="Rectangle 22">
            <a:extLst>
              <a:ext uri="{FF2B5EF4-FFF2-40B4-BE49-F238E27FC236}">
                <a16:creationId xmlns:a16="http://schemas.microsoft.com/office/drawing/2014/main" id="{02CF745B-9A10-F643-96C9-4800BEB7861B}"/>
              </a:ext>
            </a:extLst>
          </p:cNvPr>
          <p:cNvSpPr/>
          <p:nvPr/>
        </p:nvSpPr>
        <p:spPr>
          <a:xfrm>
            <a:off x="3468332" y="5034454"/>
            <a:ext cx="2236729" cy="1323439"/>
          </a:xfrm>
          <a:prstGeom prst="rect">
            <a:avLst/>
          </a:prstGeom>
        </p:spPr>
        <p:txBody>
          <a:bodyPr wrap="square">
            <a:spAutoFit/>
          </a:bodyPr>
          <a:lstStyle/>
          <a:p>
            <a:pPr marL="285750" indent="-285750">
              <a:buFont typeface="Arial" panose="020B0604020202020204" pitchFamily="34" charset="0"/>
              <a:buChar char="•"/>
            </a:pPr>
            <a:r>
              <a:rPr lang="en-GB" sz="1600" dirty="0">
                <a:latin typeface="Palatino" pitchFamily="2" charset="77"/>
                <a:ea typeface="Palatino" pitchFamily="2" charset="77"/>
              </a:rPr>
              <a:t>Progress of knowledge of nature (reality)</a:t>
            </a:r>
          </a:p>
          <a:p>
            <a:pPr marL="285750" indent="-285750">
              <a:buFont typeface="Arial" panose="020B0604020202020204" pitchFamily="34" charset="0"/>
              <a:buChar char="•"/>
            </a:pPr>
            <a:r>
              <a:rPr lang="en-GB" sz="1600" dirty="0">
                <a:latin typeface="Palatino" pitchFamily="2" charset="77"/>
                <a:ea typeface="Palatino" pitchFamily="2" charset="77"/>
              </a:rPr>
              <a:t>Draw benefits from knowledge growth</a:t>
            </a:r>
          </a:p>
        </p:txBody>
      </p:sp>
      <p:sp>
        <p:nvSpPr>
          <p:cNvPr id="24" name="Rectangle 23">
            <a:extLst>
              <a:ext uri="{FF2B5EF4-FFF2-40B4-BE49-F238E27FC236}">
                <a16:creationId xmlns:a16="http://schemas.microsoft.com/office/drawing/2014/main" id="{B2E6E8FE-0575-BB45-A6B8-5C8B601CC43D}"/>
              </a:ext>
            </a:extLst>
          </p:cNvPr>
          <p:cNvSpPr/>
          <p:nvPr/>
        </p:nvSpPr>
        <p:spPr>
          <a:xfrm>
            <a:off x="5304321" y="4920223"/>
            <a:ext cx="2236729" cy="584775"/>
          </a:xfrm>
          <a:prstGeom prst="rect">
            <a:avLst/>
          </a:prstGeom>
        </p:spPr>
        <p:txBody>
          <a:bodyPr wrap="square">
            <a:spAutoFit/>
          </a:bodyPr>
          <a:lstStyle/>
          <a:p>
            <a:pPr marL="285750" indent="-285750">
              <a:buFont typeface="Arial" panose="020B0604020202020204" pitchFamily="34" charset="0"/>
              <a:buChar char="•"/>
            </a:pPr>
            <a:r>
              <a:rPr lang="en-GB" sz="1600" dirty="0">
                <a:latin typeface="Palatino" pitchFamily="2" charset="77"/>
                <a:ea typeface="Palatino" pitchFamily="2" charset="77"/>
              </a:rPr>
              <a:t>Emancipation from gods and beliefs</a:t>
            </a:r>
          </a:p>
        </p:txBody>
      </p:sp>
      <p:sp>
        <p:nvSpPr>
          <p:cNvPr id="25" name="Rectangle 24">
            <a:extLst>
              <a:ext uri="{FF2B5EF4-FFF2-40B4-BE49-F238E27FC236}">
                <a16:creationId xmlns:a16="http://schemas.microsoft.com/office/drawing/2014/main" id="{5DFBE868-14F5-6E4C-BD58-C90A3C73A09F}"/>
              </a:ext>
            </a:extLst>
          </p:cNvPr>
          <p:cNvSpPr/>
          <p:nvPr/>
        </p:nvSpPr>
        <p:spPr>
          <a:xfrm>
            <a:off x="6723595" y="5490696"/>
            <a:ext cx="2557818" cy="830997"/>
          </a:xfrm>
          <a:prstGeom prst="rect">
            <a:avLst/>
          </a:prstGeom>
        </p:spPr>
        <p:txBody>
          <a:bodyPr wrap="square">
            <a:spAutoFit/>
          </a:bodyPr>
          <a:lstStyle/>
          <a:p>
            <a:pPr marL="285750" indent="-285750">
              <a:buFont typeface="Arial" panose="020B0604020202020204" pitchFamily="34" charset="0"/>
              <a:buChar char="•"/>
            </a:pPr>
            <a:r>
              <a:rPr lang="en-GB" sz="1600" dirty="0">
                <a:latin typeface="Palatino" pitchFamily="2" charset="77"/>
                <a:ea typeface="Palatino" pitchFamily="2" charset="77"/>
              </a:rPr>
              <a:t>System of Epistemology (theory of knowledge) </a:t>
            </a:r>
          </a:p>
        </p:txBody>
      </p:sp>
      <p:sp>
        <p:nvSpPr>
          <p:cNvPr id="26" name="Rectangle 25">
            <a:extLst>
              <a:ext uri="{FF2B5EF4-FFF2-40B4-BE49-F238E27FC236}">
                <a16:creationId xmlns:a16="http://schemas.microsoft.com/office/drawing/2014/main" id="{457CC752-3907-E546-BA43-015D7BC42CC1}"/>
              </a:ext>
            </a:extLst>
          </p:cNvPr>
          <p:cNvSpPr/>
          <p:nvPr/>
        </p:nvSpPr>
        <p:spPr>
          <a:xfrm>
            <a:off x="8208777" y="4886453"/>
            <a:ext cx="2557818" cy="338554"/>
          </a:xfrm>
          <a:prstGeom prst="rect">
            <a:avLst/>
          </a:prstGeom>
        </p:spPr>
        <p:txBody>
          <a:bodyPr wrap="square">
            <a:spAutoFit/>
          </a:bodyPr>
          <a:lstStyle/>
          <a:p>
            <a:pPr marL="285750" indent="-285750">
              <a:buFont typeface="Arial" panose="020B0604020202020204" pitchFamily="34" charset="0"/>
              <a:buChar char="•"/>
            </a:pPr>
            <a:r>
              <a:rPr lang="en-GB" sz="1600" dirty="0">
                <a:latin typeface="Palatino" pitchFamily="2" charset="77"/>
                <a:ea typeface="Palatino" pitchFamily="2" charset="77"/>
              </a:rPr>
              <a:t>Era of constructivism</a:t>
            </a:r>
          </a:p>
        </p:txBody>
      </p:sp>
      <p:cxnSp>
        <p:nvCxnSpPr>
          <p:cNvPr id="28" name="Straight Connector 27">
            <a:extLst>
              <a:ext uri="{FF2B5EF4-FFF2-40B4-BE49-F238E27FC236}">
                <a16:creationId xmlns:a16="http://schemas.microsoft.com/office/drawing/2014/main" id="{F9829A15-4ED8-C04C-A502-BCEC70EF966F}"/>
              </a:ext>
            </a:extLst>
          </p:cNvPr>
          <p:cNvCxnSpPr/>
          <p:nvPr/>
        </p:nvCxnSpPr>
        <p:spPr>
          <a:xfrm>
            <a:off x="447401" y="4366968"/>
            <a:ext cx="111219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94CA1A2-327A-6B4B-92ED-9908FAFC9254}"/>
              </a:ext>
            </a:extLst>
          </p:cNvPr>
          <p:cNvSpPr/>
          <p:nvPr/>
        </p:nvSpPr>
        <p:spPr>
          <a:xfrm>
            <a:off x="864350" y="4228066"/>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720A96D1-9591-EB4E-98C5-FCBF4BB1C449}"/>
              </a:ext>
            </a:extLst>
          </p:cNvPr>
          <p:cNvSpPr/>
          <p:nvPr/>
        </p:nvSpPr>
        <p:spPr>
          <a:xfrm>
            <a:off x="3315224" y="4227408"/>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514E36DB-0AAA-BE4F-9681-2C0DF4991830}"/>
              </a:ext>
            </a:extLst>
          </p:cNvPr>
          <p:cNvSpPr/>
          <p:nvPr/>
        </p:nvSpPr>
        <p:spPr>
          <a:xfrm>
            <a:off x="5292802" y="4250598"/>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B2AAE3EF-43E9-024B-BFAC-265A18900A7E}"/>
              </a:ext>
            </a:extLst>
          </p:cNvPr>
          <p:cNvSpPr/>
          <p:nvPr/>
        </p:nvSpPr>
        <p:spPr>
          <a:xfrm>
            <a:off x="6613509" y="4227408"/>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EBCF7F6C-D73E-9E4E-9F91-F7D3C0B29DAB}"/>
              </a:ext>
            </a:extLst>
          </p:cNvPr>
          <p:cNvSpPr/>
          <p:nvPr/>
        </p:nvSpPr>
        <p:spPr>
          <a:xfrm>
            <a:off x="8164712" y="4228090"/>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96E8777C-E2A0-1544-B2FE-7F9E258B0EC9}"/>
              </a:ext>
            </a:extLst>
          </p:cNvPr>
          <p:cNvSpPr/>
          <p:nvPr/>
        </p:nvSpPr>
        <p:spPr>
          <a:xfrm>
            <a:off x="9862644" y="4240339"/>
            <a:ext cx="277803" cy="277803"/>
          </a:xfrm>
          <a:prstGeom prst="ellipse">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D7A5F02B-A9B6-BA4F-A5A7-10DBFAB13B26}"/>
              </a:ext>
            </a:extLst>
          </p:cNvPr>
          <p:cNvSpPr/>
          <p:nvPr/>
        </p:nvSpPr>
        <p:spPr>
          <a:xfrm>
            <a:off x="9890684" y="5149453"/>
            <a:ext cx="2557818" cy="1323439"/>
          </a:xfrm>
          <a:prstGeom prst="rect">
            <a:avLst/>
          </a:prstGeom>
        </p:spPr>
        <p:txBody>
          <a:bodyPr wrap="square">
            <a:spAutoFit/>
          </a:bodyPr>
          <a:lstStyle/>
          <a:p>
            <a:pPr marL="285750" indent="-285750">
              <a:buFont typeface="Arial" panose="020B0604020202020204" pitchFamily="34" charset="0"/>
              <a:buChar char="•"/>
            </a:pPr>
            <a:r>
              <a:rPr lang="en-GB" sz="1600" dirty="0">
                <a:latin typeface="Palatino" pitchFamily="2" charset="77"/>
                <a:ea typeface="Palatino" pitchFamily="2" charset="77"/>
              </a:rPr>
              <a:t>Falsification as </a:t>
            </a:r>
            <a:r>
              <a:rPr lang="en-GB" sz="1600">
                <a:latin typeface="Palatino" pitchFamily="2" charset="77"/>
                <a:ea typeface="Palatino" pitchFamily="2" charset="77"/>
              </a:rPr>
              <a:t>demarcation </a:t>
            </a:r>
            <a:br>
              <a:rPr lang="en-GB" sz="1600">
                <a:latin typeface="Palatino" pitchFamily="2" charset="77"/>
                <a:ea typeface="Palatino" pitchFamily="2" charset="77"/>
              </a:rPr>
            </a:br>
            <a:r>
              <a:rPr lang="en-GB" sz="1600">
                <a:latin typeface="Palatino" pitchFamily="2" charset="77"/>
                <a:ea typeface="Palatino" pitchFamily="2" charset="77"/>
              </a:rPr>
              <a:t>criterion</a:t>
            </a:r>
            <a:endParaRPr lang="en-GB" sz="1600" dirty="0">
              <a:latin typeface="Palatino" pitchFamily="2" charset="77"/>
              <a:ea typeface="Palatino" pitchFamily="2" charset="77"/>
            </a:endParaRPr>
          </a:p>
          <a:p>
            <a:pPr marL="285750" indent="-285750">
              <a:buFont typeface="Arial" panose="020B0604020202020204" pitchFamily="34" charset="0"/>
              <a:buChar char="•"/>
            </a:pPr>
            <a:r>
              <a:rPr lang="en-GB" sz="1600" dirty="0">
                <a:latin typeface="Palatino" pitchFamily="2" charset="77"/>
                <a:ea typeface="Palatino" pitchFamily="2" charset="77"/>
              </a:rPr>
              <a:t>Birth of null hypothesis testing</a:t>
            </a:r>
          </a:p>
        </p:txBody>
      </p:sp>
      <p:sp>
        <p:nvSpPr>
          <p:cNvPr id="36" name="Rectangle 35">
            <a:extLst>
              <a:ext uri="{FF2B5EF4-FFF2-40B4-BE49-F238E27FC236}">
                <a16:creationId xmlns:a16="http://schemas.microsoft.com/office/drawing/2014/main" id="{8A69C88E-DA08-4047-90E5-5D08A4358B09}"/>
              </a:ext>
            </a:extLst>
          </p:cNvPr>
          <p:cNvSpPr/>
          <p:nvPr/>
        </p:nvSpPr>
        <p:spPr>
          <a:xfrm>
            <a:off x="1056603" y="1406321"/>
            <a:ext cx="10896601" cy="954107"/>
          </a:xfrm>
          <a:prstGeom prst="rect">
            <a:avLst/>
          </a:prstGeom>
        </p:spPr>
        <p:txBody>
          <a:bodyPr wrap="square">
            <a:spAutoFit/>
          </a:bodyPr>
          <a:lstStyle/>
          <a:p>
            <a:r>
              <a:rPr lang="en-GB" sz="2800" dirty="0">
                <a:latin typeface="Palatino" pitchFamily="2" charset="77"/>
                <a:ea typeface="Palatino" pitchFamily="2" charset="77"/>
              </a:rPr>
              <a:t>Science is understood as the human undertaking for the search of knowledge (through systematic application of scientific methods)</a:t>
            </a:r>
          </a:p>
        </p:txBody>
      </p:sp>
      <p:cxnSp>
        <p:nvCxnSpPr>
          <p:cNvPr id="37" name="Straight Connector 36">
            <a:extLst>
              <a:ext uri="{FF2B5EF4-FFF2-40B4-BE49-F238E27FC236}">
                <a16:creationId xmlns:a16="http://schemas.microsoft.com/office/drawing/2014/main" id="{1227F65B-DA83-DD47-A9E3-57AADECD27C1}"/>
              </a:ext>
            </a:extLst>
          </p:cNvPr>
          <p:cNvCxnSpPr>
            <a:cxnSpLocks/>
          </p:cNvCxnSpPr>
          <p:nvPr/>
        </p:nvCxnSpPr>
        <p:spPr>
          <a:xfrm>
            <a:off x="1002174" y="1446768"/>
            <a:ext cx="0" cy="72927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CFCE68F2-3266-7949-8171-5987F48F8724}"/>
              </a:ext>
            </a:extLst>
          </p:cNvPr>
          <p:cNvSpPr/>
          <p:nvPr/>
        </p:nvSpPr>
        <p:spPr>
          <a:xfrm>
            <a:off x="770800" y="2525014"/>
            <a:ext cx="11166558" cy="830997"/>
          </a:xfrm>
          <a:prstGeom prst="rect">
            <a:avLst/>
          </a:prstGeom>
        </p:spPr>
        <p:txBody>
          <a:bodyPr wrap="square">
            <a:spAutoFit/>
          </a:bodyPr>
          <a:lstStyle/>
          <a:p>
            <a:pPr marL="342900" indent="-342900">
              <a:buFont typeface="Wingdings" pitchFamily="2" charset="2"/>
              <a:buChar char="à"/>
            </a:pPr>
            <a:r>
              <a:rPr lang="en-GB" sz="2400" dirty="0">
                <a:latin typeface="Palatino" pitchFamily="2" charset="77"/>
                <a:ea typeface="Palatino" pitchFamily="2" charset="77"/>
              </a:rPr>
              <a:t>Needs to be considered in a historical context</a:t>
            </a:r>
          </a:p>
          <a:p>
            <a:pPr marL="342900" indent="-342900">
              <a:buFont typeface="Wingdings" pitchFamily="2" charset="2"/>
              <a:buChar char="à"/>
            </a:pPr>
            <a:r>
              <a:rPr lang="en-GB" sz="2400" dirty="0">
                <a:latin typeface="Palatino" pitchFamily="2" charset="77"/>
                <a:ea typeface="Palatino" pitchFamily="2" charset="77"/>
              </a:rPr>
              <a:t>Increased understanding of scientific practice (and what science eventually is)</a:t>
            </a:r>
          </a:p>
        </p:txBody>
      </p:sp>
    </p:spTree>
    <p:extLst>
      <p:ext uri="{BB962C8B-B14F-4D97-AF65-F5344CB8AC3E}">
        <p14:creationId xmlns:p14="http://schemas.microsoft.com/office/powerpoint/2010/main" val="2017528620"/>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3" id="{E36E7648-151F-8648-9912-E21FE3C55C77}" vid="{BF459BCA-0228-2941-A7DB-EE48D2A0AF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0EEE0006AF253447B90AF5BF4DEB4171" ma:contentTypeVersion="1" ma:contentTypeDescription="Skapa ett nytt dokument." ma:contentTypeScope="" ma:versionID="995bc6985368cdd14bfd540a85213986">
  <xsd:schema xmlns:xsd="http://www.w3.org/2001/XMLSchema" xmlns:xs="http://www.w3.org/2001/XMLSchema" xmlns:p="http://schemas.microsoft.com/office/2006/metadata/properties" xmlns:ns1="http://schemas.microsoft.com/sharepoint/v3" targetNamespace="http://schemas.microsoft.com/office/2006/metadata/properties" ma:root="true" ma:fieldsID="c3bb40938d256bc12f87662b528d19e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malagt startdatum" ma:description="Schemalagt startdatum är en webbplatskolumn som skapas via publiceringsfunktionen. Den används för att ange datum och tid för när sidan ska visas för besökare på webbplatsen för första gången." ma:hidden="true" ma:internalName="PublishingStartDate">
      <xsd:simpleType>
        <xsd:restriction base="dms:Unknown"/>
      </xsd:simpleType>
    </xsd:element>
    <xsd:element name="PublishingExpirationDate" ma:index="9" nillable="true" ma:displayName="Schemalagt slutdatum" ma:description="Schemalagt slutdatum är en webbplatskolumn som skapas via publiceringsfunktionen. Den används för att ange datum och tid för när sidan inte längre ska visas för besökare på webbplatse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3CE2AC3-6339-4CDA-A3C7-21DCA2801931}">
  <ds:schemaRefs>
    <ds:schemaRef ds:uri="http://schemas.microsoft.com/sharepoint/v3/contenttype/forms"/>
  </ds:schemaRefs>
</ds:datastoreItem>
</file>

<file path=customXml/itemProps2.xml><?xml version="1.0" encoding="utf-8"?>
<ds:datastoreItem xmlns:ds="http://schemas.openxmlformats.org/officeDocument/2006/customXml" ds:itemID="{E4D20CC0-ABF0-4C51-95F4-852C13484122}">
  <ds:schemaRefs>
    <ds:schemaRef ds:uri="http://purl.org/dc/elements/1.1/"/>
    <ds:schemaRef ds:uri="http://purl.org/dc/terms/"/>
    <ds:schemaRef ds:uri="http://schemas.microsoft.com/office/2006/metadata/propertie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D2725C20-723B-4459-A219-352BAD49C2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3254</TotalTime>
  <Words>3589</Words>
  <Application>Microsoft Macintosh PowerPoint</Application>
  <PresentationFormat>Widescreen</PresentationFormat>
  <Paragraphs>475</Paragraphs>
  <Slides>51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51</vt:i4>
      </vt:variant>
    </vt:vector>
  </HeadingPairs>
  <TitlesOfParts>
    <vt:vector size="58" baseType="lpstr">
      <vt:lpstr>Arial</vt:lpstr>
      <vt:lpstr>Calibri</vt:lpstr>
      <vt:lpstr>Calibri Light</vt:lpstr>
      <vt:lpstr>Gill Sans</vt:lpstr>
      <vt:lpstr>Palatino</vt:lpstr>
      <vt:lpstr>Wingdings</vt:lpstr>
      <vt:lpstr>Office-tema</vt:lpstr>
      <vt:lpstr>Building and Evaluating Theories  in Software Engineering </vt:lpstr>
      <vt:lpstr>Ground rule</vt:lpstr>
      <vt:lpstr>Frequently encountered prejudice</vt:lpstr>
      <vt:lpstr>At the same time, we often see studies like this</vt:lpstr>
      <vt:lpstr>Key Takeaways</vt:lpstr>
      <vt:lpstr>Theory Building in Software Engineering</vt:lpstr>
      <vt:lpstr>Theory Building in Software Engineering</vt:lpstr>
      <vt:lpstr>Let’s start step by step….</vt:lpstr>
      <vt:lpstr>“Science” wasn’t built in a day…</vt:lpstr>
      <vt:lpstr>Scientific practices and research methods have changed over time, the role of empiricism* not</vt:lpstr>
      <vt:lpstr>Scientific knowledge and practice</vt:lpstr>
      <vt:lpstr>PowerPoint Presentation</vt:lpstr>
      <vt:lpstr>Theories (generally speaking)</vt:lpstr>
      <vt:lpstr>Scientific Theories</vt:lpstr>
      <vt:lpstr>PowerPoint Presentation</vt:lpstr>
      <vt:lpstr>Scientific Theories have… </vt:lpstr>
      <vt:lpstr>Exemplary framework for describing theories in Software Engineering</vt:lpstr>
      <vt:lpstr>Theories and hypotheses</vt:lpstr>
      <vt:lpstr>From real world phenomena to theories and back: The empirical life cycle</vt:lpstr>
      <vt:lpstr>Theory Building in Software Engineering</vt:lpstr>
      <vt:lpstr>PowerPoint Presentation</vt:lpstr>
      <vt:lpstr>Scientific Theories in Software Engineering</vt:lpstr>
      <vt:lpstr>Current state of evidence in Software Engineering</vt:lpstr>
      <vt:lpstr>Example: Goal-oriented RE</vt:lpstr>
      <vt:lpstr>Current state of evidence in SE</vt:lpstr>
      <vt:lpstr>Conventional Wisdom in SE</vt:lpstr>
      <vt:lpstr>Exemplary “leprechaun”:  Go To statements considered harmful</vt:lpstr>
      <vt:lpstr>Takeaway</vt:lpstr>
      <vt:lpstr>Theory Building in Software Engineering</vt:lpstr>
      <vt:lpstr>Recap: The empirical Lifecycle</vt:lpstr>
      <vt:lpstr>(Empirical) methods</vt:lpstr>
      <vt:lpstr>(Empirical) methods – where do they belong?</vt:lpstr>
      <vt:lpstr>PowerPoint Presentation</vt:lpstr>
      <vt:lpstr>There is no such thing as a universal way of scientific practice</vt:lpstr>
      <vt:lpstr>Method selection depends on many  non-trivial questions</vt:lpstr>
      <vt:lpstr>Not trivial, but possible: checklists</vt:lpstr>
      <vt:lpstr>PowerPoint Presentation</vt:lpstr>
      <vt:lpstr>Progress via multi-study approaches</vt:lpstr>
      <vt:lpstr>Theory Building in Software Engineering</vt:lpstr>
      <vt:lpstr>PowerPoint Presentation</vt:lpstr>
      <vt:lpstr>Warning: EmSE emerges from natural science, thus, qualitative methods are often confronted with prejudice</vt:lpstr>
      <vt:lpstr>Postulate I Every research approach has a specific scope of validity only</vt:lpstr>
      <vt:lpstr>Postulate II Scope of validity ≠ Degree of reality</vt:lpstr>
      <vt:lpstr>Postulate III Different research methods complement each other in scaling up to practice</vt:lpstr>
      <vt:lpstr>The essence</vt:lpstr>
      <vt:lpstr>Two complementary approaches (+1)</vt:lpstr>
      <vt:lpstr>Two complementary approaches</vt:lpstr>
      <vt:lpstr>Qualitative “vs” quantitative research</vt:lpstr>
      <vt:lpstr>Further reading: Selected papers</vt:lpstr>
      <vt:lpstr>Theory Building in Software Engineering</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Dennis Törnström</dc:creator>
  <cp:lastModifiedBy>Daniel Mendez Fernandez</cp:lastModifiedBy>
  <cp:revision>1228</cp:revision>
  <dcterms:created xsi:type="dcterms:W3CDTF">2017-01-03T10:32:01Z</dcterms:created>
  <dcterms:modified xsi:type="dcterms:W3CDTF">2024-07-23T08:21:48Z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0x0101000EEE0006AF253447B90AF5BF4DEB4171</vt:lpwstr>
  </property>
</Properties>
</file>