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4"/>
  </p:notesMasterIdLst>
  <p:sldIdLst>
    <p:sldId id="256" r:id="rId5"/>
    <p:sldId id="261" r:id="rId6"/>
    <p:sldId id="298" r:id="rId7"/>
    <p:sldId id="262" r:id="rId8"/>
    <p:sldId id="260" r:id="rId9"/>
    <p:sldId id="277" r:id="rId10"/>
    <p:sldId id="263" r:id="rId11"/>
    <p:sldId id="373" r:id="rId12"/>
    <p:sldId id="296" r:id="rId13"/>
    <p:sldId id="372" r:id="rId14"/>
    <p:sldId id="272" r:id="rId15"/>
    <p:sldId id="275" r:id="rId16"/>
    <p:sldId id="273" r:id="rId17"/>
    <p:sldId id="337" r:id="rId18"/>
    <p:sldId id="420" r:id="rId19"/>
    <p:sldId id="289" r:id="rId20"/>
    <p:sldId id="421" r:id="rId21"/>
    <p:sldId id="293" r:id="rId22"/>
    <p:sldId id="422" r:id="rId23"/>
    <p:sldId id="339" r:id="rId24"/>
    <p:sldId id="426" r:id="rId25"/>
    <p:sldId id="423" r:id="rId26"/>
    <p:sldId id="425" r:id="rId27"/>
    <p:sldId id="427" r:id="rId28"/>
    <p:sldId id="279" r:id="rId29"/>
    <p:sldId id="424" r:id="rId30"/>
    <p:sldId id="291" r:id="rId31"/>
    <p:sldId id="292" r:id="rId32"/>
    <p:sldId id="302" r:id="rId33"/>
    <p:sldId id="299" r:id="rId34"/>
    <p:sldId id="428" r:id="rId35"/>
    <p:sldId id="303" r:id="rId36"/>
    <p:sldId id="305" r:id="rId37"/>
    <p:sldId id="304" r:id="rId38"/>
    <p:sldId id="431" r:id="rId39"/>
    <p:sldId id="306" r:id="rId40"/>
    <p:sldId id="429" r:id="rId41"/>
    <p:sldId id="430" r:id="rId42"/>
    <p:sldId id="307" r:id="rId43"/>
    <p:sldId id="280" r:id="rId44"/>
    <p:sldId id="308" r:id="rId45"/>
    <p:sldId id="371" r:id="rId46"/>
    <p:sldId id="311" r:id="rId47"/>
    <p:sldId id="317" r:id="rId48"/>
    <p:sldId id="318" r:id="rId49"/>
    <p:sldId id="354" r:id="rId50"/>
    <p:sldId id="432" r:id="rId51"/>
    <p:sldId id="312" r:id="rId52"/>
    <p:sldId id="319" r:id="rId53"/>
    <p:sldId id="320" r:id="rId54"/>
    <p:sldId id="321" r:id="rId55"/>
    <p:sldId id="342" r:id="rId56"/>
    <p:sldId id="333" r:id="rId57"/>
    <p:sldId id="332" r:id="rId58"/>
    <p:sldId id="335" r:id="rId59"/>
    <p:sldId id="313" r:id="rId60"/>
    <p:sldId id="370" r:id="rId61"/>
    <p:sldId id="285" r:id="rId62"/>
    <p:sldId id="324" r:id="rId6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5"/>
    <p:restoredTop sz="83699"/>
  </p:normalViewPr>
  <p:slideViewPr>
    <p:cSldViewPr snapToGrid="0" snapToObjects="1">
      <p:cViewPr varScale="1">
        <p:scale>
          <a:sx n="105" d="100"/>
          <a:sy n="105" d="100"/>
        </p:scale>
        <p:origin x="1056" y="192"/>
      </p:cViewPr>
      <p:guideLst/>
    </p:cSldViewPr>
  </p:slideViewPr>
  <p:outlineViewPr>
    <p:cViewPr>
      <p:scale>
        <a:sx n="33" d="100"/>
        <a:sy n="33" d="100"/>
      </p:scale>
      <p:origin x="0" y="-190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E08D9-DE1D-7946-AEA5-8DFA92DD0E78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178FB-5F46-8C4B-AA4B-B22118E86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321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115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489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754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208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890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336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502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116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557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853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812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1990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1937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4482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4112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743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7623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2566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4921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1456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7033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996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1816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738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7566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8818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7173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0802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0620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9761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568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670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454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796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025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124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178FB-5F46-8C4B-AA4B-B22118E8638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179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 med animera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991733"/>
          </a:xfrm>
        </p:spPr>
        <p:txBody>
          <a:bodyPr/>
          <a:lstStyle>
            <a:lvl1pPr marL="0" indent="0" algn="ctr">
              <a:buNone/>
              <a:defRPr sz="2400">
                <a:latin typeface="Palatino" pitchFamily="2" charset="77"/>
                <a:ea typeface="Palatino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1578490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orlag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166481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938689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940601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856540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4400" y="1083212"/>
            <a:ext cx="10515600" cy="1189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14400" y="238454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914400" y="3432003"/>
            <a:ext cx="5157787" cy="322201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246812" y="238454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246812" y="3432003"/>
            <a:ext cx="5183188" cy="322201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092041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78877" y="1293592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83973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09BC93-9B60-714B-B7E2-93210E3D084E}" type="datetimeFigureOut">
              <a:rPr lang="sv-SE" smtClean="0"/>
              <a:t>2024-07-23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6AC82-62CD-3D44-87CD-843FC11F9F0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0873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7" y="1518443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211323" y="152638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588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209509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1138579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1138580"/>
            <a:ext cx="6172200" cy="54117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Dra bilden till platshållaren eller klicka på ikonen för att lägga till den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738779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45963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60918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alatino" pitchFamily="2" charset="77"/>
          <a:ea typeface="Palatino" pitchFamily="2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Palatino" pitchFamily="2" charset="77"/>
          <a:ea typeface="Palatino" pitchFamily="2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Palatino" pitchFamily="2" charset="77"/>
          <a:ea typeface="Palatino" pitchFamily="2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Palatino" pitchFamily="2" charset="77"/>
          <a:ea typeface="Palatino" pitchFamily="2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Palatino" pitchFamily="2" charset="77"/>
          <a:ea typeface="Palatino" pitchFamily="2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Palatino" pitchFamily="2" charset="77"/>
          <a:ea typeface="Palatino" pitchFamily="2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SQQwxt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hyperlink" Target="https://goo.gl/SQQwx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hyperlink" Target="https://goo.gl/SQQwx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png"/><Relationship Id="rId9" Type="http://schemas.openxmlformats.org/officeDocument/2006/relationships/image" Target="../media/image60.jpeg"/><Relationship Id="rId14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318052" y="1460290"/>
            <a:ext cx="11698357" cy="2117661"/>
          </a:xfrm>
        </p:spPr>
        <p:txBody>
          <a:bodyPr anchor="ctr">
            <a:normAutofit/>
          </a:bodyPr>
          <a:lstStyle/>
          <a:p>
            <a:r>
              <a:rPr lang="en-GB" dirty="0">
                <a:cs typeface="Calibri Light"/>
              </a:rPr>
              <a:t>Empirical Software Engineering</a:t>
            </a:r>
            <a:br>
              <a:rPr lang="en-GB" dirty="0">
                <a:cs typeface="Calibri Light"/>
              </a:rPr>
            </a:br>
            <a:r>
              <a:rPr lang="en-GB" sz="4400" dirty="0">
                <a:solidFill>
                  <a:schemeClr val="bg1">
                    <a:lumMod val="65000"/>
                  </a:schemeClr>
                </a:solidFill>
                <a:cs typeface="Calibri Light"/>
              </a:rPr>
              <a:t>What is it and why do we need it?</a:t>
            </a:r>
            <a:endParaRPr lang="en-GB" sz="4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707571" y="5511466"/>
            <a:ext cx="8763000" cy="128008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l"/>
            <a:r>
              <a:rPr lang="sv-SE" sz="2000" dirty="0">
                <a:solidFill>
                  <a:schemeClr val="bg2">
                    <a:lumMod val="50000"/>
                  </a:schemeClr>
                </a:solidFill>
              </a:rPr>
              <a:t>Blekinge </a:t>
            </a:r>
            <a:r>
              <a:rPr lang="sv-SE" sz="2000" dirty="0" err="1">
                <a:solidFill>
                  <a:schemeClr val="bg2">
                    <a:lumMod val="50000"/>
                  </a:schemeClr>
                </a:solidFill>
              </a:rPr>
              <a:t>Institute</a:t>
            </a:r>
            <a:r>
              <a:rPr lang="sv-SE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v-SE" sz="2000" dirty="0" err="1">
                <a:solidFill>
                  <a:schemeClr val="bg2">
                    <a:lumMod val="50000"/>
                  </a:schemeClr>
                </a:solidFill>
              </a:rPr>
              <a:t>of</a:t>
            </a:r>
            <a:r>
              <a:rPr lang="sv-SE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v-SE" sz="2000" dirty="0" err="1">
                <a:solidFill>
                  <a:schemeClr val="bg2">
                    <a:lumMod val="50000"/>
                  </a:schemeClr>
                </a:solidFill>
              </a:rPr>
              <a:t>Technology</a:t>
            </a:r>
            <a:r>
              <a:rPr lang="sv-SE" sz="2000" dirty="0">
                <a:solidFill>
                  <a:schemeClr val="bg2">
                    <a:lumMod val="50000"/>
                  </a:schemeClr>
                </a:solidFill>
              </a:rPr>
              <a:t>, Sweden</a:t>
            </a:r>
          </a:p>
          <a:p>
            <a:pPr algn="l"/>
            <a:r>
              <a:rPr lang="sv-SE" sz="2000" dirty="0" err="1">
                <a:solidFill>
                  <a:schemeClr val="bg2">
                    <a:lumMod val="50000"/>
                  </a:schemeClr>
                </a:solidFill>
              </a:rPr>
              <a:t>fortiss</a:t>
            </a:r>
            <a:r>
              <a:rPr lang="sv-SE" sz="2000" dirty="0">
                <a:solidFill>
                  <a:schemeClr val="bg2">
                    <a:lumMod val="50000"/>
                  </a:schemeClr>
                </a:solidFill>
              </a:rPr>
              <a:t> GmbH, </a:t>
            </a:r>
            <a:r>
              <a:rPr lang="sv-SE" sz="2000" dirty="0" err="1">
                <a:solidFill>
                  <a:schemeClr val="bg2">
                    <a:lumMod val="50000"/>
                  </a:schemeClr>
                </a:solidFill>
              </a:rPr>
              <a:t>Germany</a:t>
            </a:r>
            <a:endParaRPr lang="sv-SE" sz="2000" dirty="0">
              <a:solidFill>
                <a:schemeClr val="bg2">
                  <a:lumMod val="50000"/>
                </a:schemeClr>
              </a:solidFill>
            </a:endParaRPr>
          </a:p>
          <a:p>
            <a:pPr algn="l"/>
            <a:r>
              <a:rPr lang="sv-SE" sz="2000" dirty="0" err="1">
                <a:solidFill>
                  <a:schemeClr val="bg2">
                    <a:lumMod val="50000"/>
                  </a:schemeClr>
                </a:solidFill>
              </a:rPr>
              <a:t>www.mendezfe.org</a:t>
            </a:r>
            <a:endParaRPr lang="sv-SE" sz="2000" dirty="0">
              <a:solidFill>
                <a:schemeClr val="bg2">
                  <a:lumMod val="50000"/>
                </a:schemeClr>
              </a:solidFill>
            </a:endParaRPr>
          </a:p>
          <a:p>
            <a:pPr algn="l"/>
            <a:r>
              <a:rPr lang="sv-SE" sz="2000" dirty="0" err="1">
                <a:solidFill>
                  <a:schemeClr val="bg2">
                    <a:lumMod val="50000"/>
                  </a:schemeClr>
                </a:solidFill>
              </a:rPr>
              <a:t>mendezfe</a:t>
            </a:r>
            <a:endParaRPr lang="sv-SE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3240024"/>
            <a:ext cx="3200400" cy="3617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F5D20E-1D46-0149-8933-AA819D60B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83" y="6148471"/>
            <a:ext cx="219674" cy="2196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4F13D0-1287-D64A-8CAD-43DA0C60B4F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451862" y="5444204"/>
            <a:ext cx="313517" cy="313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2EC0A2-4D58-3047-80BE-D9A1FF3C20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451862" y="5758753"/>
            <a:ext cx="313517" cy="3135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970F4E-E517-B646-AA42-DAA60AD5B0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83" y="6452550"/>
            <a:ext cx="219674" cy="2196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D28CD00-BFDC-5745-BEDC-D619C7D3DCA4}"/>
              </a:ext>
            </a:extLst>
          </p:cNvPr>
          <p:cNvSpPr/>
          <p:nvPr/>
        </p:nvSpPr>
        <p:spPr>
          <a:xfrm>
            <a:off x="419204" y="5040878"/>
            <a:ext cx="2363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latin typeface="Palatino" pitchFamily="2" charset="77"/>
                <a:ea typeface="Palatino" pitchFamily="2" charset="77"/>
                <a:cs typeface="Calibri"/>
              </a:rPr>
              <a:t>Daniel </a:t>
            </a:r>
            <a:r>
              <a:rPr lang="sv-SE" sz="2400" b="1" dirty="0" err="1">
                <a:latin typeface="Palatino" pitchFamily="2" charset="77"/>
                <a:ea typeface="Palatino" pitchFamily="2" charset="77"/>
                <a:cs typeface="Calibri"/>
              </a:rPr>
              <a:t>Méndez</a:t>
            </a:r>
            <a:endParaRPr lang="sv-SE" sz="2400" b="1" dirty="0">
              <a:latin typeface="Palatino" pitchFamily="2" charset="77"/>
              <a:ea typeface="Palatino" pitchFamily="2" charset="77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0123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4CD1E-9975-C64A-BE7A-9CB0F760D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Scientific knowledge and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C09AE-85D7-D94F-9B59-F1472B7C2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3099"/>
            <a:ext cx="11072146" cy="3393151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3300" b="1" dirty="0"/>
              <a:t>Necessary postulates for scientific practice (selected):</a:t>
            </a:r>
          </a:p>
          <a:p>
            <a:pPr>
              <a:lnSpc>
                <a:spcPct val="120000"/>
              </a:lnSpc>
            </a:pPr>
            <a:r>
              <a:rPr lang="en-GB" dirty="0"/>
              <a:t>There are certain rules, principles, and norms for scientific practices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Rationalism: Reasoning by argument / logical inference / mathematical proof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Empiricism: Reasoning by sensory experiences (case studies, experiments,…)</a:t>
            </a:r>
          </a:p>
          <a:p>
            <a:pPr>
              <a:lnSpc>
                <a:spcPct val="120000"/>
              </a:lnSpc>
            </a:pPr>
            <a:r>
              <a:rPr lang="en-GB" dirty="0"/>
              <a:t>There is nothing absolute about truth</a:t>
            </a:r>
          </a:p>
          <a:p>
            <a:pPr>
              <a:lnSpc>
                <a:spcPct val="120000"/>
              </a:lnSpc>
            </a:pPr>
            <a:r>
              <a:rPr lang="en-GB" dirty="0"/>
              <a:t>There is a scientific community to judge about the quality of empirical studies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73D5CB-96C0-B44C-B0A8-5E9451415EC0}"/>
              </a:ext>
            </a:extLst>
          </p:cNvPr>
          <p:cNvSpPr/>
          <p:nvPr/>
        </p:nvSpPr>
        <p:spPr>
          <a:xfrm>
            <a:off x="1114476" y="1533646"/>
            <a:ext cx="108966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latin typeface="Palatino" pitchFamily="2" charset="77"/>
                <a:ea typeface="Palatino" pitchFamily="2" charset="77"/>
              </a:rPr>
              <a:t>Scientific knowledge is the portrait of </a:t>
            </a:r>
            <a:br>
              <a:rPr lang="en-GB" sz="3200" dirty="0">
                <a:latin typeface="Palatino" pitchFamily="2" charset="77"/>
                <a:ea typeface="Palatino" pitchFamily="2" charset="77"/>
              </a:rPr>
            </a:br>
            <a:r>
              <a:rPr lang="en-GB" sz="3200" dirty="0">
                <a:latin typeface="Palatino" pitchFamily="2" charset="77"/>
                <a:ea typeface="Palatino" pitchFamily="2" charset="77"/>
              </a:rPr>
              <a:t>our understanding of reality (via scientific theories).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974836-A7D4-7B4E-ABA9-715DF5E33469}"/>
              </a:ext>
            </a:extLst>
          </p:cNvPr>
          <p:cNvCxnSpPr>
            <a:cxnSpLocks/>
          </p:cNvCxnSpPr>
          <p:nvPr/>
        </p:nvCxnSpPr>
        <p:spPr>
          <a:xfrm>
            <a:off x="1060047" y="1620393"/>
            <a:ext cx="0" cy="820042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552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80D47-A1B3-2C4C-9F03-54DCD7F28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2E35B-09B8-D943-B939-5531C8DCA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373" y="1848774"/>
            <a:ext cx="10933253" cy="43513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4800" dirty="0"/>
              <a:t>What is Software Engineering research? </a:t>
            </a:r>
            <a:br>
              <a:rPr lang="en-GB" sz="4800" dirty="0"/>
            </a:br>
            <a:r>
              <a:rPr lang="en-GB" sz="4800" dirty="0"/>
              <a:t>Is it scientific?</a:t>
            </a:r>
          </a:p>
          <a:p>
            <a:pPr marL="0" indent="0" algn="ctr">
              <a:buNone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-- What do you think? --</a:t>
            </a:r>
          </a:p>
        </p:txBody>
      </p:sp>
    </p:spTree>
    <p:extLst>
      <p:ext uri="{BB962C8B-B14F-4D97-AF65-F5344CB8AC3E}">
        <p14:creationId xmlns:p14="http://schemas.microsoft.com/office/powerpoint/2010/main" val="165366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4E966-AC1A-CA4A-B255-466B92FAC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Different purposes in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52F1C-A756-1A4E-A79C-28F4C17BE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805" y="2757268"/>
            <a:ext cx="4614204" cy="1959879"/>
          </a:xfrm>
        </p:spPr>
        <p:txBody>
          <a:bodyPr>
            <a:noAutofit/>
          </a:bodyPr>
          <a:lstStyle/>
          <a:p>
            <a:r>
              <a:rPr lang="en-GB" sz="2400" dirty="0"/>
              <a:t>Gaining and validating new insights</a:t>
            </a:r>
          </a:p>
          <a:p>
            <a:r>
              <a:rPr lang="en-GB" sz="2400" dirty="0"/>
              <a:t>Often theoretical character</a:t>
            </a:r>
          </a:p>
          <a:p>
            <a:r>
              <a:rPr lang="en-GB" sz="2400" dirty="0"/>
              <a:t>Typically addressed by natural and social sciences</a:t>
            </a:r>
          </a:p>
          <a:p>
            <a:endParaRPr lang="en-GB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607A24-DD2D-3941-844B-87724A152EC0}"/>
              </a:ext>
            </a:extLst>
          </p:cNvPr>
          <p:cNvSpPr/>
          <p:nvPr/>
        </p:nvSpPr>
        <p:spPr>
          <a:xfrm>
            <a:off x="998805" y="1690688"/>
            <a:ext cx="4614203" cy="5484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Palatino" pitchFamily="2" charset="77"/>
                <a:ea typeface="Palatino" pitchFamily="2" charset="77"/>
              </a:rPr>
              <a:t>Basic Science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5B0DEA7-94D9-134F-B3EA-C66F17B52EE3}"/>
              </a:ext>
            </a:extLst>
          </p:cNvPr>
          <p:cNvSpPr txBox="1">
            <a:spLocks/>
          </p:cNvSpPr>
          <p:nvPr/>
        </p:nvSpPr>
        <p:spPr>
          <a:xfrm>
            <a:off x="6921305" y="2715061"/>
            <a:ext cx="5148774" cy="1959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Applying scientific methods to practical ends</a:t>
            </a:r>
          </a:p>
          <a:p>
            <a:r>
              <a:rPr lang="en-GB" sz="2400" dirty="0"/>
              <a:t>Often practical (&amp; pragmatic) character</a:t>
            </a:r>
          </a:p>
          <a:p>
            <a:r>
              <a:rPr lang="en-GB" sz="2400" dirty="0"/>
              <a:t>Typically addressed by engineering disciplines</a:t>
            </a:r>
          </a:p>
          <a:p>
            <a:endParaRPr lang="en-GB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667616-F965-B14B-9E73-4C1F3D9F1A93}"/>
              </a:ext>
            </a:extLst>
          </p:cNvPr>
          <p:cNvSpPr/>
          <p:nvPr/>
        </p:nvSpPr>
        <p:spPr>
          <a:xfrm>
            <a:off x="998805" y="4674944"/>
            <a:ext cx="110712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>
              <a:latin typeface="Palatino" pitchFamily="2" charset="77"/>
              <a:ea typeface="Palatino" pitchFamily="2" charset="77"/>
            </a:endParaRPr>
          </a:p>
          <a:p>
            <a:endParaRPr lang="en-GB" sz="2400" dirty="0">
              <a:latin typeface="Palatino" pitchFamily="2" charset="77"/>
              <a:ea typeface="Palatino" pitchFamily="2" charset="77"/>
            </a:endParaRPr>
          </a:p>
          <a:p>
            <a:r>
              <a:rPr lang="en-GB" sz="2400" b="1" dirty="0">
                <a:latin typeface="Palatino" pitchFamily="2" charset="77"/>
                <a:ea typeface="Palatino" pitchFamily="2" charset="77"/>
              </a:rPr>
              <a:t>In software engineering research, we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Palatino" pitchFamily="2" charset="77"/>
                <a:ea typeface="Palatino" pitchFamily="2" charset="77"/>
              </a:rPr>
              <a:t>apply scientific methods to practical ends (treating design science problems)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Palatino" pitchFamily="2" charset="77"/>
                <a:ea typeface="Palatino" pitchFamily="2" charset="77"/>
              </a:rPr>
              <a:t>treat insight-oriented questions, thus, we are an insight-oriented science, too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20B0C2-990F-C349-ADE1-69E7A89E99C4}"/>
              </a:ext>
            </a:extLst>
          </p:cNvPr>
          <p:cNvSpPr/>
          <p:nvPr/>
        </p:nvSpPr>
        <p:spPr>
          <a:xfrm>
            <a:off x="6921305" y="1690688"/>
            <a:ext cx="4614203" cy="5484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Palatino" pitchFamily="2" charset="77"/>
                <a:ea typeface="Palatino" pitchFamily="2" charset="77"/>
              </a:rPr>
              <a:t>Applied Science</a:t>
            </a:r>
          </a:p>
        </p:txBody>
      </p:sp>
    </p:spTree>
    <p:extLst>
      <p:ext uri="{BB962C8B-B14F-4D97-AF65-F5344CB8AC3E}">
        <p14:creationId xmlns:p14="http://schemas.microsoft.com/office/powerpoint/2010/main" val="2987647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4E966-AC1A-CA4A-B255-466B92FAC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Different purposes in science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F7CF9-A970-5347-AE61-6EDD918F7185}"/>
              </a:ext>
            </a:extLst>
          </p:cNvPr>
          <p:cNvCxnSpPr/>
          <p:nvPr/>
        </p:nvCxnSpPr>
        <p:spPr>
          <a:xfrm>
            <a:off x="1473366" y="5809956"/>
            <a:ext cx="9101797" cy="0"/>
          </a:xfrm>
          <a:prstGeom prst="line">
            <a:avLst/>
          </a:prstGeom>
          <a:ln w="3810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8ED45A8-EEC2-1C49-B27D-874C2144F5DD}"/>
              </a:ext>
            </a:extLst>
          </p:cNvPr>
          <p:cNvSpPr/>
          <p:nvPr/>
        </p:nvSpPr>
        <p:spPr>
          <a:xfrm>
            <a:off x="1616216" y="5833868"/>
            <a:ext cx="322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Palatino" pitchFamily="2" charset="77"/>
                <a:ea typeface="Palatino" pitchFamily="2" charset="77"/>
              </a:rPr>
              <a:t>Fundamental / basic research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2F68B8-91EF-1545-A834-3154649078D5}"/>
              </a:ext>
            </a:extLst>
          </p:cNvPr>
          <p:cNvSpPr/>
          <p:nvPr/>
        </p:nvSpPr>
        <p:spPr>
          <a:xfrm>
            <a:off x="8536159" y="5858042"/>
            <a:ext cx="1933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Palatino" pitchFamily="2" charset="77"/>
                <a:ea typeface="Palatino" pitchFamily="2" charset="77"/>
              </a:rPr>
              <a:t>Applied research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305388-6C45-1048-9951-F128C283F956}"/>
              </a:ext>
            </a:extLst>
          </p:cNvPr>
          <p:cNvCxnSpPr/>
          <p:nvPr/>
        </p:nvCxnSpPr>
        <p:spPr>
          <a:xfrm>
            <a:off x="207331" y="6534945"/>
            <a:ext cx="7892143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B4739FF-0855-D146-8166-310E8A6B7AAD}"/>
              </a:ext>
            </a:extLst>
          </p:cNvPr>
          <p:cNvSpPr/>
          <p:nvPr/>
        </p:nvSpPr>
        <p:spPr>
          <a:xfrm>
            <a:off x="207331" y="6549145"/>
            <a:ext cx="24032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Image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Sources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: Wikipedia (l), Apple (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r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51EBCD-B54C-9642-80E2-3F12BF8B057C}"/>
              </a:ext>
            </a:extLst>
          </p:cNvPr>
          <p:cNvSpPr/>
          <p:nvPr/>
        </p:nvSpPr>
        <p:spPr>
          <a:xfrm>
            <a:off x="998805" y="1690688"/>
            <a:ext cx="4614203" cy="5484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Palatino" pitchFamily="2" charset="77"/>
                <a:ea typeface="Palatino" pitchFamily="2" charset="77"/>
              </a:rPr>
              <a:t>Basic Science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4B50F7-303E-2749-9122-75B97CA8DB8C}"/>
              </a:ext>
            </a:extLst>
          </p:cNvPr>
          <p:cNvSpPr/>
          <p:nvPr/>
        </p:nvSpPr>
        <p:spPr>
          <a:xfrm>
            <a:off x="6921305" y="1690688"/>
            <a:ext cx="4614203" cy="5484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Palatino" pitchFamily="2" charset="77"/>
                <a:ea typeface="Palatino" pitchFamily="2" charset="77"/>
              </a:rPr>
              <a:t>Applied Science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DEAD76-A8DD-4E45-9DAE-F849E98CD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790" y="2897188"/>
            <a:ext cx="2667324" cy="21020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EFB341-CA9D-AB4E-853D-372B58FAE7C6}"/>
              </a:ext>
            </a:extLst>
          </p:cNvPr>
          <p:cNvSpPr txBox="1"/>
          <p:nvPr/>
        </p:nvSpPr>
        <p:spPr>
          <a:xfrm>
            <a:off x="2453517" y="5047352"/>
            <a:ext cx="1846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* Graph theory </a:t>
            </a:r>
            <a:br>
              <a:rPr lang="en-GB" sz="1000" dirty="0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</a:br>
            <a:r>
              <a:rPr lang="en-GB" sz="1000" dirty="0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(</a:t>
            </a:r>
            <a:r>
              <a:rPr lang="de-DE" sz="1000" dirty="0">
                <a:latin typeface="Palatino" pitchFamily="2" charset="77"/>
                <a:ea typeface="Palatino" pitchFamily="2" charset="77"/>
              </a:rPr>
              <a:t>Königsberg Bridge </a:t>
            </a:r>
            <a:r>
              <a:rPr lang="de-DE" sz="1000" dirty="0" err="1">
                <a:latin typeface="Palatino" pitchFamily="2" charset="77"/>
                <a:ea typeface="Palatino" pitchFamily="2" charset="77"/>
              </a:rPr>
              <a:t>problem</a:t>
            </a:r>
            <a:r>
              <a:rPr lang="de-DE" sz="1000" dirty="0">
                <a:latin typeface="Palatino" pitchFamily="2" charset="77"/>
                <a:ea typeface="Palatino" pitchFamily="2" charset="77"/>
              </a:rPr>
              <a:t>)</a:t>
            </a:r>
            <a:endParaRPr lang="en-GB" sz="1000" dirty="0">
              <a:latin typeface="Palatino" pitchFamily="2" charset="77"/>
              <a:ea typeface="Palatino" pitchFamily="2" charset="77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C4688B-EB3E-3445-AC9C-AB1259277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067" y="2893620"/>
            <a:ext cx="2100356" cy="2553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91016B-39E3-764E-A9D6-FF8C4DCDF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1275" y="2831881"/>
            <a:ext cx="1276945" cy="256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43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80D47-A1B3-2C4C-9F03-54DCD7F28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2E35B-09B8-D943-B939-5531C8DCA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373" y="1848774"/>
            <a:ext cx="10933253" cy="43513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4800" dirty="0"/>
              <a:t>What is Software Engineering research? </a:t>
            </a:r>
            <a:br>
              <a:rPr lang="en-GB" sz="4800" dirty="0"/>
            </a:br>
            <a:r>
              <a:rPr lang="en-GB" sz="4800" dirty="0"/>
              <a:t>Is it scientific?</a:t>
            </a:r>
          </a:p>
          <a:p>
            <a:pPr marL="0" indent="0" algn="ctr">
              <a:buNone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-- Yes, Software Engineering research is scientific! --</a:t>
            </a:r>
          </a:p>
        </p:txBody>
      </p:sp>
    </p:spTree>
    <p:extLst>
      <p:ext uri="{BB962C8B-B14F-4D97-AF65-F5344CB8AC3E}">
        <p14:creationId xmlns:p14="http://schemas.microsoft.com/office/powerpoint/2010/main" val="1724515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B0B36-7151-934F-8CC5-56EC13127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Empirical Software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3F256-8035-BD4D-BBF6-B4953A2A6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8281735" cy="3192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Relevance from a theoretical and practical perspective:</a:t>
            </a:r>
          </a:p>
          <a:p>
            <a:r>
              <a:rPr lang="en-GB" sz="2400" dirty="0">
                <a:solidFill>
                  <a:schemeClr val="accent2"/>
                </a:solidFill>
              </a:rPr>
              <a:t>Reason</a:t>
            </a:r>
            <a:r>
              <a:rPr lang="en-GB" sz="2400" dirty="0"/>
              <a:t> about the discipline and (e.g. social) phenomena involved</a:t>
            </a:r>
          </a:p>
          <a:p>
            <a:r>
              <a:rPr lang="en-GB" sz="2400" dirty="0">
                <a:solidFill>
                  <a:schemeClr val="accent2"/>
                </a:solidFill>
              </a:rPr>
              <a:t>Recognise</a:t>
            </a:r>
            <a:r>
              <a:rPr lang="en-GB" sz="2400" dirty="0"/>
              <a:t> and </a:t>
            </a:r>
            <a:r>
              <a:rPr lang="en-GB" sz="2400" dirty="0">
                <a:solidFill>
                  <a:schemeClr val="accent2"/>
                </a:solidFill>
              </a:rPr>
              <a:t>understand</a:t>
            </a:r>
            <a:r>
              <a:rPr lang="en-GB" sz="2400" dirty="0"/>
              <a:t> limitations and effects of artefacts (e.g. by evaluating technologies, techniques, processes, models, etc.) in their practical contexts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AC6E6B-E2B0-5D4A-AD44-090E501E774C}"/>
              </a:ext>
            </a:extLst>
          </p:cNvPr>
          <p:cNvSpPr/>
          <p:nvPr/>
        </p:nvSpPr>
        <p:spPr>
          <a:xfrm>
            <a:off x="938462" y="1514740"/>
            <a:ext cx="106439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Gill Sans" panose="020B0502020104020203" pitchFamily="34" charset="-79"/>
              </a:rPr>
              <a:t>The ultimate goal of Empirical Software Engineering is to advance our body of knowledge by building and evaluating theories.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146C6D-6EEA-5642-AE14-EF2C86D7BF81}"/>
              </a:ext>
            </a:extLst>
          </p:cNvPr>
          <p:cNvCxnSpPr>
            <a:cxnSpLocks/>
          </p:cNvCxnSpPr>
          <p:nvPr/>
        </p:nvCxnSpPr>
        <p:spPr>
          <a:xfrm>
            <a:off x="906376" y="1561791"/>
            <a:ext cx="0" cy="820042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C11D99E-256B-084F-AAAF-9063847EC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937" y="3332928"/>
            <a:ext cx="3276600" cy="352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13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80D47-A1B3-2C4C-9F03-54DCD7F28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2E35B-09B8-D943-B939-5531C8DCA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5400" dirty="0"/>
              <a:t>But what is a Scientific Theory?</a:t>
            </a:r>
          </a:p>
          <a:p>
            <a:pPr marL="0" indent="0" algn="ctr">
              <a:buNone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-- What do you think? --</a:t>
            </a:r>
          </a:p>
        </p:txBody>
      </p:sp>
    </p:spTree>
    <p:extLst>
      <p:ext uri="{BB962C8B-B14F-4D97-AF65-F5344CB8AC3E}">
        <p14:creationId xmlns:p14="http://schemas.microsoft.com/office/powerpoint/2010/main" val="3358679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BBF5B-FDE7-5244-B9D6-EB07DDDAC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Theories (generally speaking)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E4A5A-5D5D-184C-A302-714BA77E1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781467"/>
            <a:ext cx="10515600" cy="2460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200" dirty="0"/>
              <a:t>Examples (following this general notion of theory):</a:t>
            </a:r>
          </a:p>
          <a:p>
            <a:r>
              <a:rPr lang="en-GB" sz="2200" dirty="0"/>
              <a:t>“Earth is flat”</a:t>
            </a:r>
          </a:p>
          <a:p>
            <a:r>
              <a:rPr lang="en-GB" sz="2200" dirty="0"/>
              <a:t>“Vaccinations lead to autism”</a:t>
            </a:r>
          </a:p>
          <a:p>
            <a:r>
              <a:rPr lang="en-GB" sz="2200" dirty="0"/>
              <a:t>“Wearing face masks does more harm than the effects of COVID-19”</a:t>
            </a:r>
          </a:p>
          <a:p>
            <a:r>
              <a:rPr lang="en-GB" sz="2200" dirty="0"/>
              <a:t>…</a:t>
            </a:r>
          </a:p>
          <a:p>
            <a:pPr marL="0" indent="0">
              <a:buNone/>
            </a:pPr>
            <a:endParaRPr lang="en-GB" sz="2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DDFF4B-0BC7-1B44-9C64-13FCE67AD183}"/>
              </a:ext>
            </a:extLst>
          </p:cNvPr>
          <p:cNvSpPr/>
          <p:nvPr/>
        </p:nvSpPr>
        <p:spPr>
          <a:xfrm>
            <a:off x="946483" y="2023690"/>
            <a:ext cx="102990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Gill Sans" panose="020B0502020104020203" pitchFamily="34" charset="-79"/>
              </a:rPr>
              <a:t>A theory</a:t>
            </a:r>
            <a:r>
              <a:rPr lang="en-GB" sz="24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Gill Sans" panose="020B0502020104020203" pitchFamily="34" charset="-79"/>
              </a:rPr>
              <a:t> is a belief that there is a pattern in phenomena.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0D1680-7AB3-C044-8C9A-B0A8B3DB39B1}"/>
              </a:ext>
            </a:extLst>
          </p:cNvPr>
          <p:cNvCxnSpPr>
            <a:cxnSpLocks/>
          </p:cNvCxnSpPr>
          <p:nvPr/>
        </p:nvCxnSpPr>
        <p:spPr>
          <a:xfrm>
            <a:off x="914397" y="1968901"/>
            <a:ext cx="0" cy="46148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E2CB2D2-A0A1-8042-B4A9-092D79E37275}"/>
              </a:ext>
            </a:extLst>
          </p:cNvPr>
          <p:cNvSpPr/>
          <p:nvPr/>
        </p:nvSpPr>
        <p:spPr>
          <a:xfrm>
            <a:off x="838199" y="5026135"/>
            <a:ext cx="43393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Gill Sans" panose="020B0502020104020203" pitchFamily="34" charset="-79"/>
              </a:rPr>
              <a:t>Are these theories scientific?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C246F5-4CCB-CA42-BA41-95B27FFB53DF}"/>
              </a:ext>
            </a:extLst>
          </p:cNvPr>
          <p:cNvSpPr/>
          <p:nvPr/>
        </p:nvSpPr>
        <p:spPr>
          <a:xfrm>
            <a:off x="838199" y="5457022"/>
            <a:ext cx="101809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</a:rPr>
              <a:t>No: Speculations based on narrow views, imagination, and hopes and fears –often resulting in opinions that cannot be refuted (i.e. logical fallacies)</a:t>
            </a:r>
          </a:p>
        </p:txBody>
      </p:sp>
    </p:spTree>
    <p:extLst>
      <p:ext uri="{BB962C8B-B14F-4D97-AF65-F5344CB8AC3E}">
        <p14:creationId xmlns:p14="http://schemas.microsoft.com/office/powerpoint/2010/main" val="218016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BBF5B-FDE7-5244-B9D6-EB07DDDAC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Scientific Theories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E4A5A-5D5D-184C-A302-714BA77E1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89947"/>
            <a:ext cx="10515600" cy="28153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/>
              <a:t>1. Tests</a:t>
            </a:r>
            <a:endParaRPr lang="en-GB" sz="1800" dirty="0"/>
          </a:p>
          <a:p>
            <a:r>
              <a:rPr lang="en-GB" sz="1800" dirty="0"/>
              <a:t>Experiments, simulations, …</a:t>
            </a:r>
          </a:p>
          <a:p>
            <a:r>
              <a:rPr lang="en-GB" sz="1800" dirty="0"/>
              <a:t>Replications </a:t>
            </a:r>
            <a:br>
              <a:rPr lang="en-GB" sz="1800" dirty="0"/>
            </a:br>
            <a:endParaRPr lang="en-GB" sz="1800" dirty="0"/>
          </a:p>
          <a:p>
            <a:pPr marL="0" indent="0">
              <a:buNone/>
            </a:pPr>
            <a:r>
              <a:rPr lang="en-GB" sz="1800" b="1" dirty="0"/>
              <a:t>2. Criticism</a:t>
            </a:r>
            <a:endParaRPr lang="en-GB" sz="1800" dirty="0"/>
          </a:p>
          <a:p>
            <a:r>
              <a:rPr lang="en-GB" sz="1800" dirty="0"/>
              <a:t>Peer reviews / acceptance in the community</a:t>
            </a:r>
          </a:p>
          <a:p>
            <a:r>
              <a:rPr lang="en-GB" sz="1800" dirty="0"/>
              <a:t>Corroborations / extensions with further theories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DDFF4B-0BC7-1B44-9C64-13FCE67AD183}"/>
              </a:ext>
            </a:extLst>
          </p:cNvPr>
          <p:cNvSpPr/>
          <p:nvPr/>
        </p:nvSpPr>
        <p:spPr>
          <a:xfrm>
            <a:off x="946484" y="1795089"/>
            <a:ext cx="102990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Gill Sans" panose="020B0502020104020203" pitchFamily="34" charset="-79"/>
              </a:rPr>
              <a:t>A scientific theory</a:t>
            </a:r>
            <a:r>
              <a:rPr lang="en-GB" sz="24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Gill Sans" panose="020B0502020104020203" pitchFamily="34" charset="-79"/>
              </a:rPr>
              <a:t> is a belief that there is a pattern in phenomena while having survived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Gill Sans" panose="020B0502020104020203" pitchFamily="34" charset="-79"/>
              </a:rPr>
              <a:t>tests against sensory experiences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Gill Sans" panose="020B0502020104020203" pitchFamily="34" charset="-79"/>
              </a:rPr>
              <a:t>criticism by critical peers</a:t>
            </a:r>
          </a:p>
          <a:p>
            <a:endParaRPr lang="en-GB" sz="2400" dirty="0">
              <a:solidFill>
                <a:srgbClr val="000000"/>
              </a:solidFill>
              <a:latin typeface="Palatino" pitchFamily="2" charset="77"/>
              <a:ea typeface="Palatino" pitchFamily="2" charset="77"/>
              <a:cs typeface="Gill Sans" panose="020B0502020104020203" pitchFamily="34" charset="-79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0D1680-7AB3-C044-8C9A-B0A8B3DB39B1}"/>
              </a:ext>
            </a:extLst>
          </p:cNvPr>
          <p:cNvCxnSpPr>
            <a:cxnSpLocks/>
          </p:cNvCxnSpPr>
          <p:nvPr/>
        </p:nvCxnSpPr>
        <p:spPr>
          <a:xfrm>
            <a:off x="914397" y="1860615"/>
            <a:ext cx="0" cy="1339785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lded Corner 8">
            <a:extLst>
              <a:ext uri="{FF2B5EF4-FFF2-40B4-BE49-F238E27FC236}">
                <a16:creationId xmlns:a16="http://schemas.microsoft.com/office/drawing/2014/main" id="{11DAC54A-1A39-DE48-8BFD-06AF12242A1C}"/>
              </a:ext>
            </a:extLst>
          </p:cNvPr>
          <p:cNvSpPr/>
          <p:nvPr/>
        </p:nvSpPr>
        <p:spPr>
          <a:xfrm>
            <a:off x="7877537" y="2190005"/>
            <a:ext cx="3761469" cy="1697143"/>
          </a:xfrm>
          <a:prstGeom prst="foldedCorner">
            <a:avLst>
              <a:gd name="adj" fmla="val 16667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b="1" dirty="0">
                <a:latin typeface="Palatino" pitchFamily="2" charset="77"/>
                <a:ea typeface="Palatino" pitchFamily="2" charset="77"/>
              </a:rPr>
              <a:t>Note: </a:t>
            </a:r>
            <a:r>
              <a:rPr lang="en-IE" dirty="0">
                <a:latin typeface="Palatino" pitchFamily="2" charset="77"/>
                <a:ea typeface="Palatino" pitchFamily="2" charset="77"/>
              </a:rPr>
              <a:t>Addresses so-called </a:t>
            </a:r>
            <a:r>
              <a:rPr lang="en-IE" b="1" dirty="0">
                <a:latin typeface="Palatino" pitchFamily="2" charset="77"/>
                <a:ea typeface="Palatino" pitchFamily="2" charset="77"/>
              </a:rPr>
              <a:t>Demarcation Problem </a:t>
            </a:r>
            <a:r>
              <a:rPr lang="en-IE" dirty="0">
                <a:latin typeface="Palatino" pitchFamily="2" charset="77"/>
                <a:ea typeface="Palatino" pitchFamily="2" charset="77"/>
              </a:rPr>
              <a:t>to distinguish science from non-science (as per introduction by K. Popper)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EFEC39-9C5E-7D46-8C81-256502B0905B}"/>
              </a:ext>
            </a:extLst>
          </p:cNvPr>
          <p:cNvGrpSpPr/>
          <p:nvPr/>
        </p:nvGrpSpPr>
        <p:grpSpPr>
          <a:xfrm>
            <a:off x="0" y="3636880"/>
            <a:ext cx="10869386" cy="1825627"/>
            <a:chOff x="0" y="3636880"/>
            <a:chExt cx="10869386" cy="18256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58A6C9A-6B2C-7647-A7CD-4D500CBEBDD7}"/>
                </a:ext>
              </a:extLst>
            </p:cNvPr>
            <p:cNvSpPr/>
            <p:nvPr/>
          </p:nvSpPr>
          <p:spPr>
            <a:xfrm>
              <a:off x="0" y="3636880"/>
              <a:ext cx="4415246" cy="13734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050316-0CFB-A945-84CC-DE9577E0D22E}"/>
                </a:ext>
              </a:extLst>
            </p:cNvPr>
            <p:cNvSpPr/>
            <p:nvPr/>
          </p:nvSpPr>
          <p:spPr>
            <a:xfrm>
              <a:off x="4773386" y="4631510"/>
              <a:ext cx="6096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GB" sz="2400" dirty="0">
                  <a:solidFill>
                    <a:srgbClr val="000000"/>
                  </a:solidFill>
                  <a:latin typeface="Palatino" pitchFamily="2" charset="77"/>
                  <a:ea typeface="Palatino" pitchFamily="2" charset="77"/>
                  <a:cs typeface="Gill Sans" panose="020B0502020104020203" pitchFamily="34" charset="-79"/>
                </a:rPr>
                <a:t>In scope of empirical research methods</a:t>
              </a:r>
              <a:br>
                <a:rPr lang="en-GB" sz="2400" dirty="0">
                  <a:solidFill>
                    <a:srgbClr val="000000"/>
                  </a:solidFill>
                  <a:latin typeface="Palatino" pitchFamily="2" charset="77"/>
                  <a:ea typeface="Palatino" pitchFamily="2" charset="77"/>
                  <a:cs typeface="Gill Sans" panose="020B0502020104020203" pitchFamily="34" charset="-79"/>
                </a:rPr>
              </a:br>
              <a:r>
                <a:rPr lang="en-GB" sz="2400" dirty="0">
                  <a:solidFill>
                    <a:srgbClr val="000000"/>
                  </a:solidFill>
                  <a:latin typeface="Palatino" pitchFamily="2" charset="77"/>
                  <a:ea typeface="Palatino" pitchFamily="2" charset="77"/>
                  <a:cs typeface="Gill Sans" panose="020B0502020104020203" pitchFamily="34" charset="-79"/>
                </a:rPr>
                <a:t>(but out of scope for today)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210B01F-AF11-154F-99A8-43598A3F8316}"/>
                </a:ext>
              </a:extLst>
            </p:cNvPr>
            <p:cNvCxnSpPr>
              <a:cxnSpLocks/>
            </p:cNvCxnSpPr>
            <p:nvPr/>
          </p:nvCxnSpPr>
          <p:spPr>
            <a:xfrm>
              <a:off x="4167052" y="4631510"/>
              <a:ext cx="640080" cy="188684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103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67B1B-9D3A-B74B-973E-E19C3F184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Scientific Theories have…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0CCCD-B043-4A45-827B-BC75479D2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472159" cy="6166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… a purpose: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504C874-D977-9641-973C-18E8AF44FC84}"/>
              </a:ext>
            </a:extLst>
          </p:cNvPr>
          <p:cNvSpPr txBox="1">
            <a:spLocks/>
          </p:cNvSpPr>
          <p:nvPr/>
        </p:nvSpPr>
        <p:spPr>
          <a:xfrm>
            <a:off x="838200" y="4346623"/>
            <a:ext cx="10515600" cy="21818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b="1" dirty="0"/>
              <a:t>… quality criteria:</a:t>
            </a:r>
          </a:p>
          <a:p>
            <a:pPr marL="184365" indent="-184365">
              <a:defRPr sz="2600"/>
            </a:pPr>
            <a:r>
              <a:rPr lang="de-DE" dirty="0" err="1"/>
              <a:t>Testability</a:t>
            </a:r>
            <a:endParaRPr lang="de-DE" dirty="0"/>
          </a:p>
          <a:p>
            <a:pPr marL="184365" indent="-184365">
              <a:defRPr sz="2600"/>
            </a:pPr>
            <a:r>
              <a:rPr lang="de-DE" dirty="0"/>
              <a:t>Level of </a:t>
            </a:r>
            <a:r>
              <a:rPr lang="de-DE" dirty="0" err="1"/>
              <a:t>confidence</a:t>
            </a:r>
            <a:r>
              <a:rPr lang="de-DE" dirty="0"/>
              <a:t> („</a:t>
            </a:r>
            <a:r>
              <a:rPr lang="de-DE" dirty="0" err="1"/>
              <a:t>relation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existing</a:t>
            </a:r>
            <a:r>
              <a:rPr lang="de-DE" dirty="0"/>
              <a:t> </a:t>
            </a:r>
            <a:r>
              <a:rPr lang="de-DE" dirty="0" err="1"/>
              <a:t>evidence</a:t>
            </a:r>
            <a:r>
              <a:rPr lang="de-DE" dirty="0"/>
              <a:t>“)</a:t>
            </a:r>
          </a:p>
          <a:p>
            <a:pPr marL="184365" indent="-184365">
              <a:defRPr sz="2600"/>
            </a:pPr>
            <a:r>
              <a:rPr lang="de-DE" dirty="0" err="1"/>
              <a:t>Usefulness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researchers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practitioners</a:t>
            </a:r>
            <a:r>
              <a:rPr lang="de-DE" dirty="0"/>
              <a:t> („</a:t>
            </a:r>
            <a:r>
              <a:rPr lang="de-DE" dirty="0" err="1"/>
              <a:t>impact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implications</a:t>
            </a:r>
            <a:r>
              <a:rPr lang="de-DE" dirty="0"/>
              <a:t>“)</a:t>
            </a:r>
          </a:p>
          <a:p>
            <a:pPr marL="184365" indent="-184365">
              <a:defRPr sz="2600"/>
            </a:pPr>
            <a:r>
              <a:rPr lang="de-DE" dirty="0"/>
              <a:t>…</a:t>
            </a:r>
          </a:p>
          <a:p>
            <a:endParaRPr lang="en-GB" dirty="0"/>
          </a:p>
        </p:txBody>
      </p:sp>
      <p:graphicFrame>
        <p:nvGraphicFramePr>
          <p:cNvPr id="5" name="Table">
            <a:extLst>
              <a:ext uri="{FF2B5EF4-FFF2-40B4-BE49-F238E27FC236}">
                <a16:creationId xmlns:a16="http://schemas.microsoft.com/office/drawing/2014/main" id="{BE1CE4D2-19A2-6E46-8A20-4E5B5AEE9C63}"/>
              </a:ext>
            </a:extLst>
          </p:cNvPr>
          <p:cNvGraphicFramePr/>
          <p:nvPr/>
        </p:nvGraphicFramePr>
        <p:xfrm>
          <a:off x="2937396" y="1735013"/>
          <a:ext cx="9007678" cy="2547619"/>
        </p:xfrm>
        <a:graphic>
          <a:graphicData uri="http://schemas.openxmlformats.org/drawingml/2006/table">
            <a:tbl>
              <a:tblPr firstRow="1" firstCol="1"/>
              <a:tblGrid>
                <a:gridCol w="977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8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58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64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397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8771">
                <a:tc>
                  <a:txBody>
                    <a:bodyPr/>
                    <a:lstStyle/>
                    <a:p>
                      <a:pPr marR="57799" algn="l" defTabSz="1295400">
                        <a:spcBef>
                          <a:spcPts val="900"/>
                        </a:spcBef>
                        <a:tabLst>
                          <a:tab pos="800100" algn="l"/>
                        </a:tabLst>
                        <a:defRPr sz="18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1600" dirty="0">
                        <a:latin typeface="Palatino" pitchFamily="2" charset="77"/>
                        <a:ea typeface="Palatino" pitchFamily="2" charset="77"/>
                      </a:endParaRPr>
                    </a:p>
                  </a:txBody>
                  <a:tcPr marL="35719" marR="35719" marT="35719" marB="35719" horzOverflow="overflow">
                    <a:lnL w="28575">
                      <a:noFill/>
                      <a:miter lim="4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9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 b="1" dirty="0">
                          <a:uFill>
                            <a:solidFill>
                              <a:srgbClr val="000000"/>
                            </a:solidFill>
                          </a:uFill>
                          <a:latin typeface="Palatino" pitchFamily="2" charset="77"/>
                          <a:ea typeface="Palatino" pitchFamily="2" charset="77"/>
                          <a:cs typeface="Palatino"/>
                          <a:sym typeface="Palatino"/>
                        </a:rPr>
                        <a:t>Analytical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9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 b="1" dirty="0">
                          <a:uFill>
                            <a:solidFill>
                              <a:srgbClr val="000000"/>
                            </a:solidFill>
                          </a:uFill>
                          <a:latin typeface="Palatino" pitchFamily="2" charset="77"/>
                          <a:ea typeface="Palatino" pitchFamily="2" charset="77"/>
                          <a:cs typeface="Palatino"/>
                          <a:sym typeface="Palatino"/>
                        </a:rPr>
                        <a:t>Explanatory</a:t>
                      </a:r>
                    </a:p>
                  </a:txBody>
                  <a:tcPr marL="35719" marR="35719" marT="35719" marB="35719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9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 b="1">
                          <a:uFill>
                            <a:solidFill>
                              <a:srgbClr val="000000"/>
                            </a:solidFill>
                          </a:uFill>
                          <a:latin typeface="Palatino" pitchFamily="2" charset="77"/>
                          <a:ea typeface="Palatino" pitchFamily="2" charset="77"/>
                          <a:cs typeface="Palatino"/>
                          <a:sym typeface="Palatino"/>
                        </a:rPr>
                        <a:t>Predictive</a:t>
                      </a:r>
                    </a:p>
                  </a:txBody>
                  <a:tcPr marL="35719" marR="35719" marT="35719" marB="35719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9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 b="1" dirty="0">
                          <a:uFill>
                            <a:solidFill>
                              <a:srgbClr val="000000"/>
                            </a:solidFill>
                          </a:uFill>
                          <a:latin typeface="Palatino" pitchFamily="2" charset="77"/>
                          <a:ea typeface="Palatino" pitchFamily="2" charset="77"/>
                          <a:cs typeface="Palatino"/>
                          <a:sym typeface="Palatino"/>
                        </a:rPr>
                        <a:t>Explanatory &amp; Predictive</a:t>
                      </a:r>
                    </a:p>
                  </a:txBody>
                  <a:tcPr marL="35719" marR="35719" marT="35719" marB="35719" horzOverflow="overflow">
                    <a:lnL w="12700" cmpd="sng">
                      <a:noFill/>
                      <a:prstDash val="solid"/>
                    </a:lnL>
                    <a:lnR w="28575">
                      <a:noFill/>
                      <a:miter lim="400000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8848">
                <a:tc>
                  <a:txBody>
                    <a:bodyPr/>
                    <a:lstStyle/>
                    <a:p>
                      <a:pPr marR="57799" algn="l" defTabSz="1295400">
                        <a:spcBef>
                          <a:spcPts val="9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 b="1" dirty="0">
                          <a:uFill>
                            <a:solidFill>
                              <a:srgbClr val="000000"/>
                            </a:solidFill>
                          </a:uFill>
                          <a:latin typeface="Palatino" pitchFamily="2" charset="77"/>
                          <a:ea typeface="Palatino" pitchFamily="2" charset="77"/>
                          <a:cs typeface="Palatino"/>
                          <a:sym typeface="Palatino"/>
                        </a:rPr>
                        <a:t>Scope</a:t>
                      </a:r>
                    </a:p>
                  </a:txBody>
                  <a:tcPr marL="35719" marR="35719" marT="35719" marB="35719" horzOverflow="overflow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defRPr sz="1800">
                          <a:uFillTx/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 sz="1600" dirty="0">
                          <a:latin typeface="Palatino" pitchFamily="2" charset="77"/>
                          <a:ea typeface="Palatino" pitchFamily="2" charset="77"/>
                        </a:rPr>
                        <a:t>Descriptions and </a:t>
                      </a:r>
                      <a:r>
                        <a:rPr sz="1600" dirty="0" err="1">
                          <a:latin typeface="Palatino" pitchFamily="2" charset="77"/>
                          <a:ea typeface="Palatino" pitchFamily="2" charset="77"/>
                        </a:rPr>
                        <a:t>conceptualisation</a:t>
                      </a:r>
                      <a:r>
                        <a:rPr sz="1600" dirty="0">
                          <a:latin typeface="Palatino" pitchFamily="2" charset="77"/>
                          <a:ea typeface="Palatino" pitchFamily="2" charset="77"/>
                        </a:rPr>
                        <a:t>, </a:t>
                      </a:r>
                      <a:br>
                        <a:rPr sz="1600" dirty="0">
                          <a:latin typeface="Palatino" pitchFamily="2" charset="77"/>
                          <a:ea typeface="Palatino" pitchFamily="2" charset="77"/>
                        </a:rPr>
                      </a:br>
                      <a:r>
                        <a:rPr sz="1600" dirty="0">
                          <a:latin typeface="Palatino" pitchFamily="2" charset="77"/>
                          <a:ea typeface="Palatino" pitchFamily="2" charset="77"/>
                        </a:rPr>
                        <a:t>including taxonomies, classifications, and ontologies</a:t>
                      </a:r>
                      <a:br>
                        <a:rPr sz="1600" dirty="0">
                          <a:latin typeface="Palatino" pitchFamily="2" charset="77"/>
                          <a:ea typeface="Palatino" pitchFamily="2" charset="77"/>
                        </a:rPr>
                      </a:br>
                      <a:r>
                        <a:rPr sz="1600" dirty="0">
                          <a:solidFill>
                            <a:schemeClr val="accent2"/>
                          </a:solidFill>
                          <a:latin typeface="Palatino" pitchFamily="2" charset="77"/>
                          <a:ea typeface="Palatino" pitchFamily="2" charset="77"/>
                        </a:rPr>
                        <a:t>- What is?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defRPr sz="1800">
                          <a:uFillTx/>
                          <a:latin typeface="Frutiger LT Com 55 Roman"/>
                          <a:ea typeface="Frutiger LT Com 55 Roman"/>
                          <a:cs typeface="Frutiger LT Com 55 Roman"/>
                          <a:sym typeface="Frutiger LT Com 55 Roman"/>
                        </a:defRPr>
                      </a:pPr>
                      <a:r>
                        <a:rPr sz="1600" dirty="0">
                          <a:latin typeface="Palatino" pitchFamily="2" charset="77"/>
                          <a:ea typeface="Palatino" pitchFamily="2" charset="77"/>
                        </a:rPr>
                        <a:t>Identification of phenomena by identifying causes, mechanisms or reasons</a:t>
                      </a:r>
                      <a:br>
                        <a:rPr sz="1600" dirty="0">
                          <a:latin typeface="Palatino" pitchFamily="2" charset="77"/>
                          <a:ea typeface="Palatino" pitchFamily="2" charset="77"/>
                        </a:rPr>
                      </a:br>
                      <a:r>
                        <a:rPr sz="1600" dirty="0">
                          <a:solidFill>
                            <a:schemeClr val="accent2"/>
                          </a:solidFill>
                          <a:latin typeface="Palatino" pitchFamily="2" charset="77"/>
                          <a:ea typeface="Palatino" pitchFamily="2" charset="77"/>
                        </a:rPr>
                        <a:t>- Why is?</a:t>
                      </a:r>
                    </a:p>
                  </a:txBody>
                  <a:tcPr marL="35719" marR="35719" marT="35719" marB="35719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57799" algn="l" defTabSz="1295400">
                        <a:spcBef>
                          <a:spcPts val="900"/>
                        </a:spcBef>
                        <a:tabLst>
                          <a:tab pos="800100" algn="l"/>
                        </a:tabLst>
                        <a:defRPr sz="18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 sz="1600" dirty="0">
                          <a:latin typeface="Palatino" pitchFamily="2" charset="77"/>
                          <a:ea typeface="Palatino" pitchFamily="2" charset="77"/>
                        </a:rPr>
                        <a:t>Prediction of what will happen in the future </a:t>
                      </a:r>
                      <a:br>
                        <a:rPr sz="1600" dirty="0">
                          <a:latin typeface="Palatino" pitchFamily="2" charset="77"/>
                          <a:ea typeface="Palatino" pitchFamily="2" charset="77"/>
                        </a:rPr>
                      </a:br>
                      <a:r>
                        <a:rPr sz="1600" dirty="0">
                          <a:solidFill>
                            <a:schemeClr val="accent2"/>
                          </a:solidFill>
                          <a:latin typeface="Palatino" pitchFamily="2" charset="77"/>
                          <a:ea typeface="Palatino" pitchFamily="2" charset="77"/>
                        </a:rPr>
                        <a:t>- What will happen? </a:t>
                      </a:r>
                    </a:p>
                  </a:txBody>
                  <a:tcPr marL="35719" marR="35719" marT="35719" marB="35719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57799" algn="l" defTabSz="1295400">
                        <a:spcBef>
                          <a:spcPts val="900"/>
                        </a:spcBef>
                        <a:tabLst>
                          <a:tab pos="800100" algn="l"/>
                        </a:tabLst>
                        <a:defRPr sz="18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 sz="1600" dirty="0">
                          <a:latin typeface="Palatino" pitchFamily="2" charset="77"/>
                          <a:ea typeface="Palatino" pitchFamily="2" charset="77"/>
                        </a:rPr>
                        <a:t>Prediction of what will happen in the future and explanation</a:t>
                      </a:r>
                      <a:br>
                        <a:rPr sz="1600" dirty="0">
                          <a:latin typeface="Palatino" pitchFamily="2" charset="77"/>
                          <a:ea typeface="Palatino" pitchFamily="2" charset="77"/>
                        </a:rPr>
                      </a:br>
                      <a:r>
                        <a:rPr sz="1600" b="0" dirty="0">
                          <a:solidFill>
                            <a:schemeClr val="accent2"/>
                          </a:solidFill>
                          <a:latin typeface="Palatino" pitchFamily="2" charset="77"/>
                          <a:ea typeface="Palatino" pitchFamily="2" charset="77"/>
                        </a:rPr>
                        <a:t>- What will happen and why?</a:t>
                      </a:r>
                      <a:br>
                        <a:rPr sz="1600" dirty="0">
                          <a:latin typeface="Palatino" pitchFamily="2" charset="77"/>
                          <a:ea typeface="Palatino" pitchFamily="2" charset="77"/>
                        </a:rPr>
                      </a:br>
                      <a:endParaRPr sz="1600" dirty="0">
                        <a:latin typeface="Palatino" pitchFamily="2" charset="77"/>
                        <a:ea typeface="Palatino" pitchFamily="2" charset="77"/>
                      </a:endParaRPr>
                    </a:p>
                  </a:txBody>
                  <a:tcPr marL="35719" marR="35719" marT="35719" marB="35719" horzOverflow="overflow">
                    <a:lnL w="12700" cmpd="sng">
                      <a:noFill/>
                      <a:prstDash val="solid"/>
                    </a:lnL>
                    <a:lnR w="28575">
                      <a:noFill/>
                      <a:miter lim="4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Folded Corner 5">
            <a:extLst>
              <a:ext uri="{FF2B5EF4-FFF2-40B4-BE49-F238E27FC236}">
                <a16:creationId xmlns:a16="http://schemas.microsoft.com/office/drawing/2014/main" id="{08F3B06F-E413-ED42-87A8-FFE7F18D52FC}"/>
              </a:ext>
            </a:extLst>
          </p:cNvPr>
          <p:cNvSpPr/>
          <p:nvPr/>
        </p:nvSpPr>
        <p:spPr>
          <a:xfrm>
            <a:off x="7993284" y="4125876"/>
            <a:ext cx="3870767" cy="1421197"/>
          </a:xfrm>
          <a:prstGeom prst="foldedCorner">
            <a:avLst>
              <a:gd name="adj" fmla="val 16667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b="1" dirty="0">
                <a:latin typeface="Palatino" pitchFamily="2" charset="77"/>
                <a:ea typeface="Palatino" pitchFamily="2" charset="77"/>
              </a:rPr>
              <a:t>Note: Law “versus” Theory</a:t>
            </a:r>
            <a:br>
              <a:rPr lang="en-IE" dirty="0">
                <a:latin typeface="Palatino" pitchFamily="2" charset="77"/>
                <a:ea typeface="Palatino" pitchFamily="2" charset="77"/>
              </a:rPr>
            </a:br>
            <a:r>
              <a:rPr lang="en-IE" dirty="0">
                <a:latin typeface="Palatino" pitchFamily="2" charset="77"/>
                <a:ea typeface="Palatino" pitchFamily="2" charset="77"/>
              </a:rPr>
              <a:t>A law is a descriptive theory without explanations (i.e. an analytical theory)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7E43C0-0F36-CD44-BE3F-EB89FB054A21}"/>
              </a:ext>
            </a:extLst>
          </p:cNvPr>
          <p:cNvCxnSpPr/>
          <p:nvPr/>
        </p:nvCxnSpPr>
        <p:spPr>
          <a:xfrm>
            <a:off x="207331" y="6442345"/>
            <a:ext cx="7892143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D0C6D15-ECBA-B54E-B56C-2B65834986D7}"/>
              </a:ext>
            </a:extLst>
          </p:cNvPr>
          <p:cNvSpPr/>
          <p:nvPr/>
        </p:nvSpPr>
        <p:spPr>
          <a:xfrm>
            <a:off x="207331" y="6456545"/>
            <a:ext cx="6252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Adapted</a:t>
            </a:r>
            <a:r>
              <a:rPr lang="de-DE" sz="1000" b="1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de-DE" sz="1000" b="1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from</a:t>
            </a:r>
            <a:r>
              <a:rPr lang="de-DE" sz="1000" b="1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: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Sjøberg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, D.,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Dybå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, T., Anda, B., Hannay, J. Building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Theories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in Software Engineering, 2010.</a:t>
            </a:r>
          </a:p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Further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information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on:  </a:t>
            </a:r>
            <a:r>
              <a:rPr lang="de-DE" sz="1000" u="sng" dirty="0">
                <a:latin typeface="Palatino" pitchFamily="2" charset="77"/>
                <a:ea typeface="Palatino" pitchFamily="2" charset="77"/>
                <a:hlinkClick r:id="rId3"/>
              </a:rPr>
              <a:t>https://goo.gl/SQQwxt</a:t>
            </a:r>
          </a:p>
        </p:txBody>
      </p:sp>
    </p:spTree>
    <p:extLst>
      <p:ext uri="{BB962C8B-B14F-4D97-AF65-F5344CB8AC3E}">
        <p14:creationId xmlns:p14="http://schemas.microsoft.com/office/powerpoint/2010/main" val="168518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2761E5-6404-6C4D-B881-85BE25BEA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44" b="32941"/>
          <a:stretch/>
        </p:blipFill>
        <p:spPr>
          <a:xfrm>
            <a:off x="7233294" y="4613148"/>
            <a:ext cx="1892300" cy="4514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BE9934-EC58-7A4F-BAD3-1DFE1C28A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Ground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B7F61-69D1-B942-BF73-C814DD9DB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260" y="4618299"/>
            <a:ext cx="9918539" cy="187457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3600" dirty="0"/>
              <a:t>As we have to use              ,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GB" sz="3600" dirty="0"/>
              <a:t>please feel free to interrupt me any time as I might not see you raising your hand.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10BF1-508D-DF49-B6F9-C1CF30CE6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0530" y="2624856"/>
            <a:ext cx="1247914" cy="36703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AF4EB3-E2A2-154C-9556-FA5552D29915}"/>
              </a:ext>
            </a:extLst>
          </p:cNvPr>
          <p:cNvSpPr txBox="1">
            <a:spLocks/>
          </p:cNvSpPr>
          <p:nvPr/>
        </p:nvSpPr>
        <p:spPr>
          <a:xfrm>
            <a:off x="990600" y="1968856"/>
            <a:ext cx="10515600" cy="2299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/>
              <a:buNone/>
            </a:pPr>
            <a:r>
              <a:rPr lang="en-GB" sz="3600" dirty="0"/>
              <a:t>Whenever you have questions / remarks, </a:t>
            </a:r>
            <a:br>
              <a:rPr lang="en-GB" sz="3600" dirty="0"/>
            </a:br>
            <a:r>
              <a:rPr lang="en-GB" sz="3600" dirty="0"/>
              <a:t>please don’t ask             , but</a:t>
            </a:r>
          </a:p>
          <a:p>
            <a:pPr marL="0" indent="0" algn="ctr">
              <a:lnSpc>
                <a:spcPct val="100000"/>
              </a:lnSpc>
              <a:buFont typeface="Arial"/>
              <a:buNone/>
            </a:pPr>
            <a:r>
              <a:rPr lang="en-GB" sz="3600" dirty="0"/>
              <a:t>share them with the whole group.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560EDF-E5DC-D94C-9C73-4CCAA1153DBA}"/>
              </a:ext>
            </a:extLst>
          </p:cNvPr>
          <p:cNvSpPr/>
          <p:nvPr/>
        </p:nvSpPr>
        <p:spPr>
          <a:xfrm>
            <a:off x="267325" y="1978525"/>
            <a:ext cx="723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prstClr val="black"/>
                </a:solidFill>
                <a:latin typeface="Palatino" pitchFamily="2" charset="77"/>
                <a:ea typeface="Palatino" pitchFamily="2" charset="77"/>
              </a:rPr>
              <a:t>(1)</a:t>
            </a:r>
            <a:endParaRPr lang="en-GB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034E5B-6E1D-1A47-9BC8-12525CE349B2}"/>
              </a:ext>
            </a:extLst>
          </p:cNvPr>
          <p:cNvSpPr/>
          <p:nvPr/>
        </p:nvSpPr>
        <p:spPr>
          <a:xfrm>
            <a:off x="267325" y="4583017"/>
            <a:ext cx="723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prstClr val="black"/>
                </a:solidFill>
                <a:latin typeface="Palatino" pitchFamily="2" charset="77"/>
                <a:ea typeface="Palatino" pitchFamily="2" charset="77"/>
              </a:rPr>
              <a:t>(2)</a:t>
            </a:r>
            <a:endParaRPr lang="en-GB" dirty="0"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92878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8CFE48-6BDB-F448-B951-0D624B6A4BE8}"/>
              </a:ext>
            </a:extLst>
          </p:cNvPr>
          <p:cNvCxnSpPr/>
          <p:nvPr/>
        </p:nvCxnSpPr>
        <p:spPr>
          <a:xfrm>
            <a:off x="207331" y="6338174"/>
            <a:ext cx="7892143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27212A6-EF49-C14E-B6E6-CF0668FAC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Exemplary</a:t>
            </a:r>
            <a:r>
              <a:rPr lang="de-DE" dirty="0"/>
              <a:t> </a:t>
            </a:r>
            <a:r>
              <a:rPr lang="de-DE" dirty="0" err="1"/>
              <a:t>framework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describing</a:t>
            </a:r>
            <a:r>
              <a:rPr lang="de-DE" dirty="0"/>
              <a:t> </a:t>
            </a:r>
            <a:r>
              <a:rPr lang="de-DE" dirty="0" err="1"/>
              <a:t>theories</a:t>
            </a:r>
            <a:br>
              <a:rPr lang="de-DE" dirty="0"/>
            </a:br>
            <a:r>
              <a:rPr lang="de-DE" dirty="0"/>
              <a:t>in Software Engineering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8759B-3DB7-234C-A5C0-7973CB697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Constructs:</a:t>
            </a:r>
            <a:r>
              <a:rPr lang="en-GB" dirty="0"/>
              <a:t> What are the basic elements?</a:t>
            </a:r>
            <a:br>
              <a:rPr lang="en-GB" dirty="0"/>
            </a:br>
            <a:r>
              <a:rPr lang="en-GB" dirty="0"/>
              <a:t>(Actors, technologies, activities, system entities, context factors)</a:t>
            </a:r>
          </a:p>
          <a:p>
            <a:r>
              <a:rPr lang="en-GB" b="1" dirty="0"/>
              <a:t>Propositions:</a:t>
            </a:r>
            <a:r>
              <a:rPr lang="en-GB" dirty="0"/>
              <a:t> How do the constructs interact?</a:t>
            </a:r>
          </a:p>
          <a:p>
            <a:r>
              <a:rPr lang="en-GB" b="1" dirty="0"/>
              <a:t>Explanations:</a:t>
            </a:r>
            <a:r>
              <a:rPr lang="en-GB" dirty="0"/>
              <a:t> Why are the propositions as specified? </a:t>
            </a:r>
          </a:p>
          <a:p>
            <a:r>
              <a:rPr lang="en-GB" b="1" dirty="0"/>
              <a:t>Scope:</a:t>
            </a:r>
            <a:r>
              <a:rPr lang="en-GB" dirty="0"/>
              <a:t> What is the universe of discourse in which the theory is applicable?</a:t>
            </a:r>
          </a:p>
          <a:p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F7CD0A-9B3D-2141-A0A0-D014C8E62CD2}"/>
              </a:ext>
            </a:extLst>
          </p:cNvPr>
          <p:cNvSpPr/>
          <p:nvPr/>
        </p:nvSpPr>
        <p:spPr>
          <a:xfrm>
            <a:off x="207331" y="6572293"/>
            <a:ext cx="81307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 sz="1400">
                <a:solidFill>
                  <a:srgbClr val="53585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lang="de-DE" sz="1000" b="1" dirty="0"/>
              <a:t>Source (</a:t>
            </a:r>
            <a:r>
              <a:rPr lang="de-DE" sz="1000" b="1" dirty="0" err="1"/>
              <a:t>example</a:t>
            </a:r>
            <a:r>
              <a:rPr lang="de-DE" sz="1000" b="1" dirty="0"/>
              <a:t>)</a:t>
            </a:r>
            <a:r>
              <a:rPr lang="de-DE" sz="1000" dirty="0"/>
              <a:t>: Wagner, Mendez et al. Status Quo in </a:t>
            </a:r>
            <a:r>
              <a:rPr lang="de-DE" sz="1000" dirty="0" err="1"/>
              <a:t>Requirements</a:t>
            </a:r>
            <a:r>
              <a:rPr lang="de-DE" sz="1000" dirty="0"/>
              <a:t> Engineering: A </a:t>
            </a:r>
            <a:r>
              <a:rPr lang="de-DE" sz="1000" dirty="0" err="1"/>
              <a:t>Theory</a:t>
            </a:r>
            <a:r>
              <a:rPr lang="de-DE" sz="1000" dirty="0"/>
              <a:t> </a:t>
            </a:r>
            <a:r>
              <a:rPr lang="de-DE" sz="1000" dirty="0" err="1"/>
              <a:t>and</a:t>
            </a:r>
            <a:r>
              <a:rPr lang="de-DE" sz="1000" dirty="0"/>
              <a:t> a Global Family </a:t>
            </a:r>
            <a:r>
              <a:rPr lang="de-DE" sz="1000" dirty="0" err="1"/>
              <a:t>of</a:t>
            </a:r>
            <a:r>
              <a:rPr lang="de-DE" sz="1000" dirty="0"/>
              <a:t> Surveys, TOSEM 2018.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A1EF8F-A96B-1F48-94B7-8449708FEEBC}"/>
              </a:ext>
            </a:extLst>
          </p:cNvPr>
          <p:cNvSpPr/>
          <p:nvPr/>
        </p:nvSpPr>
        <p:spPr>
          <a:xfrm>
            <a:off x="207330" y="6376275"/>
            <a:ext cx="815319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400">
                <a:solidFill>
                  <a:srgbClr val="53585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lang="de-DE" sz="1000" b="1" dirty="0"/>
              <a:t>Source (</a:t>
            </a:r>
            <a:r>
              <a:rPr lang="de-DE" sz="1000" b="1" dirty="0" err="1"/>
              <a:t>framework</a:t>
            </a:r>
            <a:r>
              <a:rPr lang="de-DE" sz="1000" b="1" dirty="0"/>
              <a:t>):</a:t>
            </a:r>
            <a:r>
              <a:rPr lang="de-DE" sz="1000" dirty="0"/>
              <a:t> </a:t>
            </a:r>
            <a:r>
              <a:rPr lang="de-DE" sz="1000" dirty="0" err="1"/>
              <a:t>Sjøberg</a:t>
            </a:r>
            <a:r>
              <a:rPr lang="de-DE" sz="1000" dirty="0"/>
              <a:t>, D., </a:t>
            </a:r>
            <a:r>
              <a:rPr lang="de-DE" sz="1000" dirty="0" err="1"/>
              <a:t>Dybå</a:t>
            </a:r>
            <a:r>
              <a:rPr lang="de-DE" sz="1000" dirty="0"/>
              <a:t>, T., Anda, B., Hannay, J. Building </a:t>
            </a:r>
            <a:r>
              <a:rPr lang="de-DE" sz="1000" dirty="0" err="1"/>
              <a:t>Theories</a:t>
            </a:r>
            <a:r>
              <a:rPr lang="de-DE" sz="1000" dirty="0"/>
              <a:t> in Software Engineering, 2010.</a:t>
            </a:r>
          </a:p>
        </p:txBody>
      </p:sp>
    </p:spTree>
    <p:extLst>
      <p:ext uri="{BB962C8B-B14F-4D97-AF65-F5344CB8AC3E}">
        <p14:creationId xmlns:p14="http://schemas.microsoft.com/office/powerpoint/2010/main" val="1358422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8CFE48-6BDB-F448-B951-0D624B6A4BE8}"/>
              </a:ext>
            </a:extLst>
          </p:cNvPr>
          <p:cNvCxnSpPr/>
          <p:nvPr/>
        </p:nvCxnSpPr>
        <p:spPr>
          <a:xfrm>
            <a:off x="207331" y="6338174"/>
            <a:ext cx="7892143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27212A6-EF49-C14E-B6E6-CF0668FAC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Exemplary</a:t>
            </a:r>
            <a:r>
              <a:rPr lang="de-DE" dirty="0"/>
              <a:t> </a:t>
            </a:r>
            <a:r>
              <a:rPr lang="de-DE" dirty="0" err="1"/>
              <a:t>framework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describing</a:t>
            </a:r>
            <a:r>
              <a:rPr lang="de-DE" dirty="0"/>
              <a:t> </a:t>
            </a:r>
            <a:r>
              <a:rPr lang="de-DE" dirty="0" err="1"/>
              <a:t>theories</a:t>
            </a:r>
            <a:br>
              <a:rPr lang="de-DE" dirty="0"/>
            </a:br>
            <a:r>
              <a:rPr lang="de-DE" dirty="0"/>
              <a:t>in Software Engineering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8759B-3DB7-234C-A5C0-7973CB697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Constructs:</a:t>
            </a:r>
            <a:r>
              <a:rPr lang="en-GB" dirty="0"/>
              <a:t> What are the basic elements?</a:t>
            </a:r>
            <a:br>
              <a:rPr lang="en-GB" dirty="0"/>
            </a:br>
            <a:r>
              <a:rPr lang="en-GB" dirty="0"/>
              <a:t>(Actors, technologies, activities, system entities, context factors)</a:t>
            </a:r>
          </a:p>
          <a:p>
            <a:r>
              <a:rPr lang="en-GB" b="1" dirty="0"/>
              <a:t>Propositions:</a:t>
            </a:r>
            <a:r>
              <a:rPr lang="en-GB" dirty="0"/>
              <a:t> How do the constructs interact?</a:t>
            </a:r>
          </a:p>
          <a:p>
            <a:r>
              <a:rPr lang="en-GB" b="1" dirty="0"/>
              <a:t>Explanations:</a:t>
            </a:r>
            <a:r>
              <a:rPr lang="en-GB" dirty="0"/>
              <a:t> Why are the propositions as specified? </a:t>
            </a:r>
          </a:p>
          <a:p>
            <a:r>
              <a:rPr lang="en-GB" b="1" dirty="0"/>
              <a:t>Scope:</a:t>
            </a:r>
            <a:r>
              <a:rPr lang="en-GB" dirty="0"/>
              <a:t> What is the universe of discourse in which the theory is applicable?</a:t>
            </a:r>
          </a:p>
          <a:p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F7CD0A-9B3D-2141-A0A0-D014C8E62CD2}"/>
              </a:ext>
            </a:extLst>
          </p:cNvPr>
          <p:cNvSpPr/>
          <p:nvPr/>
        </p:nvSpPr>
        <p:spPr>
          <a:xfrm>
            <a:off x="207331" y="6572293"/>
            <a:ext cx="81307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 sz="1400">
                <a:solidFill>
                  <a:srgbClr val="53585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lang="de-DE" sz="1000" b="1" dirty="0"/>
              <a:t>Source (</a:t>
            </a:r>
            <a:r>
              <a:rPr lang="de-DE" sz="1000" b="1" dirty="0" err="1"/>
              <a:t>example</a:t>
            </a:r>
            <a:r>
              <a:rPr lang="de-DE" sz="1000" b="1" dirty="0"/>
              <a:t>)</a:t>
            </a:r>
            <a:r>
              <a:rPr lang="de-DE" sz="1000" dirty="0"/>
              <a:t>: Wagner, Mendez et al. Status Quo in </a:t>
            </a:r>
            <a:r>
              <a:rPr lang="de-DE" sz="1000" dirty="0" err="1"/>
              <a:t>Requirements</a:t>
            </a:r>
            <a:r>
              <a:rPr lang="de-DE" sz="1000" dirty="0"/>
              <a:t> Engineering: A </a:t>
            </a:r>
            <a:r>
              <a:rPr lang="de-DE" sz="1000" dirty="0" err="1"/>
              <a:t>Theory</a:t>
            </a:r>
            <a:r>
              <a:rPr lang="de-DE" sz="1000" dirty="0"/>
              <a:t> </a:t>
            </a:r>
            <a:r>
              <a:rPr lang="de-DE" sz="1000" dirty="0" err="1"/>
              <a:t>and</a:t>
            </a:r>
            <a:r>
              <a:rPr lang="de-DE" sz="1000" dirty="0"/>
              <a:t> a Global Family </a:t>
            </a:r>
            <a:r>
              <a:rPr lang="de-DE" sz="1000" dirty="0" err="1"/>
              <a:t>of</a:t>
            </a:r>
            <a:r>
              <a:rPr lang="de-DE" sz="1000" dirty="0"/>
              <a:t> Surveys, TOSEM 2018.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A1EF8F-A96B-1F48-94B7-8449708FEEBC}"/>
              </a:ext>
            </a:extLst>
          </p:cNvPr>
          <p:cNvSpPr/>
          <p:nvPr/>
        </p:nvSpPr>
        <p:spPr>
          <a:xfrm>
            <a:off x="207330" y="6376275"/>
            <a:ext cx="815319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400">
                <a:solidFill>
                  <a:srgbClr val="53585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lang="de-DE" sz="1000" b="1" dirty="0"/>
              <a:t>Source (</a:t>
            </a:r>
            <a:r>
              <a:rPr lang="de-DE" sz="1000" b="1" dirty="0" err="1"/>
              <a:t>framework</a:t>
            </a:r>
            <a:r>
              <a:rPr lang="de-DE" sz="1000" b="1" dirty="0"/>
              <a:t>):</a:t>
            </a:r>
            <a:r>
              <a:rPr lang="de-DE" sz="1000" dirty="0"/>
              <a:t> </a:t>
            </a:r>
            <a:r>
              <a:rPr lang="de-DE" sz="1000" dirty="0" err="1"/>
              <a:t>Sjøberg</a:t>
            </a:r>
            <a:r>
              <a:rPr lang="de-DE" sz="1000" dirty="0"/>
              <a:t>, D., </a:t>
            </a:r>
            <a:r>
              <a:rPr lang="de-DE" sz="1000" dirty="0" err="1"/>
              <a:t>Dybå</a:t>
            </a:r>
            <a:r>
              <a:rPr lang="de-DE" sz="1000" dirty="0"/>
              <a:t>, T., Anda, B., Hannay, J. Building </a:t>
            </a:r>
            <a:r>
              <a:rPr lang="de-DE" sz="1000" dirty="0" err="1"/>
              <a:t>Theories</a:t>
            </a:r>
            <a:r>
              <a:rPr lang="de-DE" sz="1000" dirty="0"/>
              <a:t> in Software Engineering, 2010.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1C8CA6-541C-E648-9AA8-2A92950CF221}"/>
              </a:ext>
            </a:extLst>
          </p:cNvPr>
          <p:cNvGrpSpPr/>
          <p:nvPr/>
        </p:nvGrpSpPr>
        <p:grpSpPr>
          <a:xfrm>
            <a:off x="-127912" y="960911"/>
            <a:ext cx="9678171" cy="5477123"/>
            <a:chOff x="-127912" y="960911"/>
            <a:chExt cx="9678171" cy="5477123"/>
          </a:xfrm>
        </p:grpSpPr>
        <p:sp>
          <p:nvSpPr>
            <p:cNvPr id="10" name="Example">
              <a:extLst>
                <a:ext uri="{FF2B5EF4-FFF2-40B4-BE49-F238E27FC236}">
                  <a16:creationId xmlns:a16="http://schemas.microsoft.com/office/drawing/2014/main" id="{AF5939F6-3974-674E-9493-496B94C7D0B0}"/>
                </a:ext>
              </a:extLst>
            </p:cNvPr>
            <p:cNvSpPr/>
            <p:nvPr/>
          </p:nvSpPr>
          <p:spPr>
            <a:xfrm>
              <a:off x="-127912" y="960911"/>
              <a:ext cx="9678171" cy="5477123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t">
              <a:noAutofit/>
            </a:bodyPr>
            <a:lstStyle>
              <a:lvl1pPr marL="57799" marR="57799" algn="r" defTabSz="1295400">
                <a:defRPr sz="2700" b="1">
                  <a:uFill>
                    <a:solidFill>
                      <a:srgbClr val="000000"/>
                    </a:solidFill>
                  </a:u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Gill Sans"/>
                </a:defRPr>
              </a:pPr>
              <a:r>
                <a:rPr sz="1898"/>
                <a:t>Example</a:t>
              </a:r>
            </a:p>
          </p:txBody>
        </p:sp>
        <p:pic>
          <p:nvPicPr>
            <p:cNvPr id="19" name="Theory.pdf" descr="Theory.pdf">
              <a:extLst>
                <a:ext uri="{FF2B5EF4-FFF2-40B4-BE49-F238E27FC236}">
                  <a16:creationId xmlns:a16="http://schemas.microsoft.com/office/drawing/2014/main" id="{BFBD7573-F244-D041-BAA6-6B54174FA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840" y="1022134"/>
              <a:ext cx="5885714" cy="5354676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grpSp>
          <p:nvGrpSpPr>
            <p:cNvPr id="6" name="Group">
              <a:extLst>
                <a:ext uri="{FF2B5EF4-FFF2-40B4-BE49-F238E27FC236}">
                  <a16:creationId xmlns:a16="http://schemas.microsoft.com/office/drawing/2014/main" id="{17CD2966-7B29-0E45-AE75-F3313835F0EC}"/>
                </a:ext>
              </a:extLst>
            </p:cNvPr>
            <p:cNvGrpSpPr/>
            <p:nvPr/>
          </p:nvGrpSpPr>
          <p:grpSpPr>
            <a:xfrm>
              <a:off x="2997785" y="2177671"/>
              <a:ext cx="6453721" cy="3664879"/>
              <a:chOff x="-25400" y="-25400"/>
              <a:chExt cx="9178622" cy="5212270"/>
            </a:xfrm>
          </p:grpSpPr>
          <p:pic>
            <p:nvPicPr>
              <p:cNvPr id="8" name="Line Line" descr="Line Line">
                <a:extLst>
                  <a:ext uri="{FF2B5EF4-FFF2-40B4-BE49-F238E27FC236}">
                    <a16:creationId xmlns:a16="http://schemas.microsoft.com/office/drawing/2014/main" id="{DF8E1CBE-505D-7943-8928-015ADB3C18AD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041789">
                <a:off x="310477" y="1561225"/>
                <a:ext cx="4358412" cy="299399"/>
              </a:xfrm>
              <a:prstGeom prst="rect">
                <a:avLst/>
              </a:prstGeom>
              <a:effectLst/>
            </p:spPr>
          </p:pic>
          <p:pic>
            <p:nvPicPr>
              <p:cNvPr id="9" name="Circle Circle" descr="Circle Circle">
                <a:extLst>
                  <a:ext uri="{FF2B5EF4-FFF2-40B4-BE49-F238E27FC236}">
                    <a16:creationId xmlns:a16="http://schemas.microsoft.com/office/drawing/2014/main" id="{8AF29756-9B2D-9746-BE1D-20554D93B81C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5400" y="-25400"/>
                <a:ext cx="740716" cy="740716"/>
              </a:xfrm>
              <a:prstGeom prst="rect">
                <a:avLst/>
              </a:prstGeom>
              <a:effectLst/>
            </p:spPr>
          </p:pic>
          <p:sp>
            <p:nvSpPr>
              <p:cNvPr id="7" name="Proposition:…">
                <a:extLst>
                  <a:ext uri="{FF2B5EF4-FFF2-40B4-BE49-F238E27FC236}">
                    <a16:creationId xmlns:a16="http://schemas.microsoft.com/office/drawing/2014/main" id="{D619BA8A-5FCE-6F4D-A6ED-9035C15EAFC7}"/>
                  </a:ext>
                </a:extLst>
              </p:cNvPr>
              <p:cNvSpPr/>
              <p:nvPr/>
            </p:nvSpPr>
            <p:spPr>
              <a:xfrm>
                <a:off x="4268796" y="2730404"/>
                <a:ext cx="4884426" cy="2456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/>
              <a:p>
                <a:pPr>
                  <a:defRPr sz="1700" b="1"/>
                </a:pPr>
                <a:r>
                  <a:rPr sz="1195" dirty="0"/>
                  <a:t>Proposition:</a:t>
                </a:r>
              </a:p>
              <a:p>
                <a:pPr>
                  <a:defRPr sz="1700"/>
                </a:pPr>
                <a:r>
                  <a:rPr sz="1195" dirty="0"/>
                  <a:t>“Structured requirements lists are documented textually in free form or textually with constraints.”</a:t>
                </a:r>
              </a:p>
              <a:p>
                <a:pPr>
                  <a:defRPr sz="1700"/>
                </a:pPr>
                <a:endParaRPr sz="1195" dirty="0"/>
              </a:p>
              <a:p>
                <a:pPr>
                  <a:defRPr sz="1700" b="1"/>
                </a:pPr>
                <a:r>
                  <a:rPr sz="1195" dirty="0"/>
                  <a:t>Explanation</a:t>
                </a:r>
                <a:r>
                  <a:rPr lang="de-DE" sz="1195" dirty="0"/>
                  <a:t> </a:t>
                </a:r>
                <a:r>
                  <a:rPr lang="de-DE" sz="1195" dirty="0" err="1"/>
                  <a:t>and</a:t>
                </a:r>
                <a:r>
                  <a:rPr lang="de-DE" sz="1195" dirty="0"/>
                  <a:t> </a:t>
                </a:r>
                <a:r>
                  <a:rPr lang="de-DE" sz="1195" dirty="0" err="1"/>
                  <a:t>Scope</a:t>
                </a:r>
                <a:r>
                  <a:rPr sz="1195" dirty="0"/>
                  <a:t>:</a:t>
                </a:r>
              </a:p>
              <a:p>
                <a:pPr>
                  <a:defRPr sz="1700"/>
                </a:pPr>
                <a:r>
                  <a:rPr sz="1195" dirty="0"/>
                  <a:t>“Free-form and constraint textual requirements are sufficient for many contexts such as in agile projects where they only act as reminders for further conversations.”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477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D46F9-5645-814E-BCBB-50DDB08B6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Theories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hypotheses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21AC0-5BBD-CD45-81F9-EA7B69440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6318" y="1825625"/>
            <a:ext cx="5647481" cy="388069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000" b="1" dirty="0"/>
              <a:t>Scientific theory</a:t>
            </a:r>
          </a:p>
          <a:p>
            <a:pPr>
              <a:lnSpc>
                <a:spcPct val="120000"/>
              </a:lnSpc>
            </a:pPr>
            <a:r>
              <a:rPr lang="en-GB" sz="2000" dirty="0"/>
              <a:t>“[…] based on hypotheses tested and verified multiple times by detached researchers” (J. Bortz and N. </a:t>
            </a:r>
            <a:r>
              <a:rPr lang="en-GB" sz="2000" dirty="0" err="1"/>
              <a:t>Döring</a:t>
            </a:r>
            <a:r>
              <a:rPr lang="en-GB" sz="2000" dirty="0"/>
              <a:t>, 2003)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Hypothesis</a:t>
            </a:r>
          </a:p>
          <a:p>
            <a:r>
              <a:rPr lang="en-GB" sz="2000" dirty="0"/>
              <a:t>“[…] a statement that proposes a possible explanation to some phenomenon or event” (L. Given,  2008)</a:t>
            </a:r>
          </a:p>
          <a:p>
            <a:r>
              <a:rPr lang="en-GB" sz="2000" dirty="0"/>
              <a:t>Grounded in theory, testable and falsifiable</a:t>
            </a:r>
          </a:p>
          <a:p>
            <a:r>
              <a:rPr lang="en-GB" sz="2000" dirty="0"/>
              <a:t>Often quantified and written as a conditional statement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1FB4B80-9DA6-1841-ADF3-9F4A5A7AA638}"/>
              </a:ext>
            </a:extLst>
          </p:cNvPr>
          <p:cNvSpPr/>
          <p:nvPr/>
        </p:nvSpPr>
        <p:spPr>
          <a:xfrm>
            <a:off x="2020166" y="3574970"/>
            <a:ext cx="2618957" cy="336213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35719" tIns="35719" rIns="35719" bIns="35719" anchor="ctr"/>
          <a:lstStyle/>
          <a:p>
            <a:pPr marL="40638" marR="40638" algn="ctr" defTabSz="910796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 sz="1547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743875E4-D23D-1044-8B71-CABAD65C01C1}"/>
              </a:ext>
            </a:extLst>
          </p:cNvPr>
          <p:cNvSpPr/>
          <p:nvPr/>
        </p:nvSpPr>
        <p:spPr>
          <a:xfrm>
            <a:off x="1930869" y="3664267"/>
            <a:ext cx="2618957" cy="33621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txBody>
          <a:bodyPr lIns="35719" tIns="35719" rIns="35719" bIns="35719" anchor="ctr"/>
          <a:lstStyle/>
          <a:p>
            <a:pPr marL="40638" marR="40638" algn="ctr" defTabSz="910796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 sz="1547"/>
          </a:p>
        </p:txBody>
      </p:sp>
      <p:sp>
        <p:nvSpPr>
          <p:cNvPr id="6" name="Empirical Approaches">
            <a:extLst>
              <a:ext uri="{FF2B5EF4-FFF2-40B4-BE49-F238E27FC236}">
                <a16:creationId xmlns:a16="http://schemas.microsoft.com/office/drawing/2014/main" id="{E89EE19F-47E3-DC46-A017-8AA1B7B8C976}"/>
              </a:ext>
            </a:extLst>
          </p:cNvPr>
          <p:cNvSpPr/>
          <p:nvPr/>
        </p:nvSpPr>
        <p:spPr>
          <a:xfrm>
            <a:off x="1841572" y="4801639"/>
            <a:ext cx="2618957" cy="656519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marL="57799" marR="57799" algn="ctr" defTabSz="1295400"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87"/>
              <a:t>Empirical Approaches</a:t>
            </a:r>
          </a:p>
        </p:txBody>
      </p:sp>
      <p:sp>
        <p:nvSpPr>
          <p:cNvPr id="7" name="Theory / Theories">
            <a:extLst>
              <a:ext uri="{FF2B5EF4-FFF2-40B4-BE49-F238E27FC236}">
                <a16:creationId xmlns:a16="http://schemas.microsoft.com/office/drawing/2014/main" id="{099BB8CD-AECA-0240-97EB-4E87CE9B1A4E}"/>
              </a:ext>
            </a:extLst>
          </p:cNvPr>
          <p:cNvSpPr/>
          <p:nvPr/>
        </p:nvSpPr>
        <p:spPr>
          <a:xfrm>
            <a:off x="1841572" y="1984546"/>
            <a:ext cx="2618957" cy="656518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marL="57799" marR="57799" algn="ctr" defTabSz="1295400"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87"/>
              <a:t>Theory / Theories</a:t>
            </a:r>
          </a:p>
        </p:txBody>
      </p:sp>
      <p:sp>
        <p:nvSpPr>
          <p:cNvPr id="8" name="(Tentative) Hypothesis">
            <a:extLst>
              <a:ext uri="{FF2B5EF4-FFF2-40B4-BE49-F238E27FC236}">
                <a16:creationId xmlns:a16="http://schemas.microsoft.com/office/drawing/2014/main" id="{504C2932-C913-DC4C-92AD-2B075F4284E7}"/>
              </a:ext>
            </a:extLst>
          </p:cNvPr>
          <p:cNvSpPr/>
          <p:nvPr/>
        </p:nvSpPr>
        <p:spPr>
          <a:xfrm>
            <a:off x="1841572" y="3750587"/>
            <a:ext cx="2618957" cy="33621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marL="57799" marR="57799" algn="ctr" defTabSz="1295400">
              <a:defRPr sz="2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547"/>
              <a:t>(Tentative) Hypothesis</a:t>
            </a:r>
          </a:p>
        </p:txBody>
      </p:sp>
      <p:grpSp>
        <p:nvGrpSpPr>
          <p:cNvPr id="9" name="Group">
            <a:extLst>
              <a:ext uri="{FF2B5EF4-FFF2-40B4-BE49-F238E27FC236}">
                <a16:creationId xmlns:a16="http://schemas.microsoft.com/office/drawing/2014/main" id="{968AD61A-A624-A84E-B442-56261A4D0CDB}"/>
              </a:ext>
            </a:extLst>
          </p:cNvPr>
          <p:cNvGrpSpPr/>
          <p:nvPr/>
        </p:nvGrpSpPr>
        <p:grpSpPr>
          <a:xfrm flipH="1">
            <a:off x="3450456" y="4172223"/>
            <a:ext cx="392608" cy="644561"/>
            <a:chOff x="0" y="0"/>
            <a:chExt cx="558374" cy="916708"/>
          </a:xfrm>
        </p:grpSpPr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58516A4F-878C-524E-8663-CC5B8DB16EEF}"/>
                </a:ext>
              </a:extLst>
            </p:cNvPr>
            <p:cNvSpPr/>
            <p:nvPr/>
          </p:nvSpPr>
          <p:spPr>
            <a:xfrm>
              <a:off x="-1" y="0"/>
              <a:ext cx="558376" cy="91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3" h="21600" extrusionOk="0">
                  <a:moveTo>
                    <a:pt x="4" y="8468"/>
                  </a:moveTo>
                  <a:cubicBezTo>
                    <a:pt x="4" y="12329"/>
                    <a:pt x="6127" y="15702"/>
                    <a:pt x="14891" y="16667"/>
                  </a:cubicBezTo>
                  <a:lnTo>
                    <a:pt x="14891" y="15023"/>
                  </a:lnTo>
                  <a:lnTo>
                    <a:pt x="19853" y="18580"/>
                  </a:lnTo>
                  <a:lnTo>
                    <a:pt x="14891" y="21600"/>
                  </a:lnTo>
                  <a:lnTo>
                    <a:pt x="14891" y="19956"/>
                  </a:lnTo>
                  <a:lnTo>
                    <a:pt x="14891" y="19956"/>
                  </a:lnTo>
                  <a:cubicBezTo>
                    <a:pt x="6127" y="18990"/>
                    <a:pt x="4" y="15618"/>
                    <a:pt x="4" y="11757"/>
                  </a:cubicBezTo>
                  <a:close/>
                  <a:moveTo>
                    <a:pt x="19853" y="3289"/>
                  </a:moveTo>
                  <a:cubicBezTo>
                    <a:pt x="10377" y="3289"/>
                    <a:pt x="2222" y="6146"/>
                    <a:pt x="382" y="10112"/>
                  </a:cubicBezTo>
                  <a:lnTo>
                    <a:pt x="382" y="10112"/>
                  </a:lnTo>
                  <a:cubicBezTo>
                    <a:pt x="-1747" y="5525"/>
                    <a:pt x="5245" y="1069"/>
                    <a:pt x="15999" y="161"/>
                  </a:cubicBezTo>
                  <a:cubicBezTo>
                    <a:pt x="17268" y="54"/>
                    <a:pt x="18559" y="0"/>
                    <a:pt x="19853" y="0"/>
                  </a:cubicBezTo>
                  <a:close/>
                </a:path>
              </a:pathLst>
            </a:cu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891CE3D0-5379-D248-B83B-A622C5516643}"/>
                </a:ext>
              </a:extLst>
            </p:cNvPr>
            <p:cNvSpPr/>
            <p:nvPr/>
          </p:nvSpPr>
          <p:spPr>
            <a:xfrm>
              <a:off x="-1" y="0"/>
              <a:ext cx="558376" cy="429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3" h="21600" extrusionOk="0">
                  <a:moveTo>
                    <a:pt x="19853" y="7024"/>
                  </a:moveTo>
                  <a:cubicBezTo>
                    <a:pt x="10377" y="7024"/>
                    <a:pt x="2222" y="13129"/>
                    <a:pt x="382" y="21600"/>
                  </a:cubicBezTo>
                  <a:lnTo>
                    <a:pt x="382" y="21600"/>
                  </a:lnTo>
                  <a:cubicBezTo>
                    <a:pt x="-1747" y="11801"/>
                    <a:pt x="5245" y="2284"/>
                    <a:pt x="15999" y="344"/>
                  </a:cubicBezTo>
                  <a:cubicBezTo>
                    <a:pt x="17268" y="115"/>
                    <a:pt x="18559" y="0"/>
                    <a:pt x="19853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62D72910-2139-0A41-A63B-81AE782F0EDE}"/>
                </a:ext>
              </a:extLst>
            </p:cNvPr>
            <p:cNvSpPr/>
            <p:nvPr/>
          </p:nvSpPr>
          <p:spPr>
            <a:xfrm>
              <a:off x="106" y="0"/>
              <a:ext cx="558269" cy="916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468"/>
                  </a:moveTo>
                  <a:cubicBezTo>
                    <a:pt x="0" y="12329"/>
                    <a:pt x="6663" y="15702"/>
                    <a:pt x="16200" y="16667"/>
                  </a:cubicBezTo>
                  <a:lnTo>
                    <a:pt x="16200" y="15023"/>
                  </a:lnTo>
                  <a:lnTo>
                    <a:pt x="21600" y="18580"/>
                  </a:lnTo>
                  <a:lnTo>
                    <a:pt x="16200" y="21600"/>
                  </a:lnTo>
                  <a:lnTo>
                    <a:pt x="16200" y="19956"/>
                  </a:lnTo>
                  <a:lnTo>
                    <a:pt x="16200" y="19956"/>
                  </a:lnTo>
                  <a:cubicBezTo>
                    <a:pt x="6663" y="18990"/>
                    <a:pt x="0" y="15618"/>
                    <a:pt x="0" y="11757"/>
                  </a:cubicBezTo>
                  <a:lnTo>
                    <a:pt x="0" y="8468"/>
                  </a:lnTo>
                  <a:cubicBezTo>
                    <a:pt x="0" y="3791"/>
                    <a:pt x="9671" y="0"/>
                    <a:pt x="21600" y="0"/>
                  </a:cubicBezTo>
                  <a:lnTo>
                    <a:pt x="21600" y="3289"/>
                  </a:lnTo>
                  <a:cubicBezTo>
                    <a:pt x="11288" y="3289"/>
                    <a:pt x="2414" y="6146"/>
                    <a:pt x="411" y="10112"/>
                  </a:cubicBezTo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E4B64224-84C2-FA49-A0F1-338419E3F4DA}"/>
              </a:ext>
            </a:extLst>
          </p:cNvPr>
          <p:cNvGrpSpPr/>
          <p:nvPr/>
        </p:nvGrpSpPr>
        <p:grpSpPr>
          <a:xfrm flipH="1">
            <a:off x="2436368" y="4135334"/>
            <a:ext cx="392607" cy="644561"/>
            <a:chOff x="0" y="0"/>
            <a:chExt cx="558374" cy="916708"/>
          </a:xfrm>
        </p:grpSpPr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EEAD207F-D6A4-FC4C-A0DA-2F582E3149DB}"/>
                </a:ext>
              </a:extLst>
            </p:cNvPr>
            <p:cNvSpPr/>
            <p:nvPr/>
          </p:nvSpPr>
          <p:spPr>
            <a:xfrm rot="10800000">
              <a:off x="-1" y="-1"/>
              <a:ext cx="558376" cy="91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3" h="21600" extrusionOk="0">
                  <a:moveTo>
                    <a:pt x="4" y="8468"/>
                  </a:moveTo>
                  <a:cubicBezTo>
                    <a:pt x="4" y="12329"/>
                    <a:pt x="6127" y="15702"/>
                    <a:pt x="14891" y="16667"/>
                  </a:cubicBezTo>
                  <a:lnTo>
                    <a:pt x="14891" y="15023"/>
                  </a:lnTo>
                  <a:lnTo>
                    <a:pt x="19853" y="18580"/>
                  </a:lnTo>
                  <a:lnTo>
                    <a:pt x="14891" y="21600"/>
                  </a:lnTo>
                  <a:lnTo>
                    <a:pt x="14891" y="19956"/>
                  </a:lnTo>
                  <a:lnTo>
                    <a:pt x="14891" y="19956"/>
                  </a:lnTo>
                  <a:cubicBezTo>
                    <a:pt x="6127" y="18990"/>
                    <a:pt x="4" y="15618"/>
                    <a:pt x="4" y="11757"/>
                  </a:cubicBezTo>
                  <a:close/>
                  <a:moveTo>
                    <a:pt x="19853" y="3289"/>
                  </a:moveTo>
                  <a:cubicBezTo>
                    <a:pt x="10377" y="3289"/>
                    <a:pt x="2222" y="6146"/>
                    <a:pt x="382" y="10112"/>
                  </a:cubicBezTo>
                  <a:lnTo>
                    <a:pt x="382" y="10112"/>
                  </a:lnTo>
                  <a:cubicBezTo>
                    <a:pt x="-1747" y="5525"/>
                    <a:pt x="5245" y="1069"/>
                    <a:pt x="15999" y="161"/>
                  </a:cubicBezTo>
                  <a:cubicBezTo>
                    <a:pt x="17268" y="54"/>
                    <a:pt x="18559" y="0"/>
                    <a:pt x="19853" y="0"/>
                  </a:cubicBezTo>
                  <a:close/>
                </a:path>
              </a:pathLst>
            </a:cu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91E0753F-7FF5-2E40-90F0-20322AFD8711}"/>
                </a:ext>
              </a:extLst>
            </p:cNvPr>
            <p:cNvSpPr/>
            <p:nvPr/>
          </p:nvSpPr>
          <p:spPr>
            <a:xfrm rot="10800000">
              <a:off x="-1" y="487539"/>
              <a:ext cx="558376" cy="429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3" h="21600" extrusionOk="0">
                  <a:moveTo>
                    <a:pt x="19853" y="7024"/>
                  </a:moveTo>
                  <a:cubicBezTo>
                    <a:pt x="10377" y="7024"/>
                    <a:pt x="2222" y="13129"/>
                    <a:pt x="382" y="21600"/>
                  </a:cubicBezTo>
                  <a:lnTo>
                    <a:pt x="382" y="21600"/>
                  </a:lnTo>
                  <a:cubicBezTo>
                    <a:pt x="-1747" y="11801"/>
                    <a:pt x="5245" y="2284"/>
                    <a:pt x="15999" y="344"/>
                  </a:cubicBezTo>
                  <a:cubicBezTo>
                    <a:pt x="17268" y="115"/>
                    <a:pt x="18559" y="0"/>
                    <a:pt x="19853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  <p:sp>
          <p:nvSpPr>
            <p:cNvPr id="16" name="Line">
              <a:extLst>
                <a:ext uri="{FF2B5EF4-FFF2-40B4-BE49-F238E27FC236}">
                  <a16:creationId xmlns:a16="http://schemas.microsoft.com/office/drawing/2014/main" id="{976CDA63-61D5-394F-A52D-0B22A5868268}"/>
                </a:ext>
              </a:extLst>
            </p:cNvPr>
            <p:cNvSpPr/>
            <p:nvPr/>
          </p:nvSpPr>
          <p:spPr>
            <a:xfrm rot="10800000">
              <a:off x="0" y="0"/>
              <a:ext cx="558269" cy="91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468"/>
                  </a:moveTo>
                  <a:cubicBezTo>
                    <a:pt x="0" y="12329"/>
                    <a:pt x="6663" y="15702"/>
                    <a:pt x="16200" y="16667"/>
                  </a:cubicBezTo>
                  <a:lnTo>
                    <a:pt x="16200" y="15023"/>
                  </a:lnTo>
                  <a:lnTo>
                    <a:pt x="21600" y="18580"/>
                  </a:lnTo>
                  <a:lnTo>
                    <a:pt x="16200" y="21600"/>
                  </a:lnTo>
                  <a:lnTo>
                    <a:pt x="16200" y="19956"/>
                  </a:lnTo>
                  <a:lnTo>
                    <a:pt x="16200" y="19956"/>
                  </a:lnTo>
                  <a:cubicBezTo>
                    <a:pt x="6663" y="18990"/>
                    <a:pt x="0" y="15618"/>
                    <a:pt x="0" y="11757"/>
                  </a:cubicBezTo>
                  <a:lnTo>
                    <a:pt x="0" y="8468"/>
                  </a:lnTo>
                  <a:cubicBezTo>
                    <a:pt x="0" y="3791"/>
                    <a:pt x="9671" y="0"/>
                    <a:pt x="21600" y="0"/>
                  </a:cubicBezTo>
                  <a:lnTo>
                    <a:pt x="21600" y="3289"/>
                  </a:lnTo>
                  <a:cubicBezTo>
                    <a:pt x="11288" y="3289"/>
                    <a:pt x="2414" y="6146"/>
                    <a:pt x="411" y="10112"/>
                  </a:cubicBezTo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</p:grpSp>
      <p:sp>
        <p:nvSpPr>
          <p:cNvPr id="17" name="Falsification /  Corroboration">
            <a:extLst>
              <a:ext uri="{FF2B5EF4-FFF2-40B4-BE49-F238E27FC236}">
                <a16:creationId xmlns:a16="http://schemas.microsoft.com/office/drawing/2014/main" id="{49D17F96-86A9-254C-B1AD-D02F82B83849}"/>
              </a:ext>
            </a:extLst>
          </p:cNvPr>
          <p:cNvSpPr txBox="1"/>
          <p:nvPr/>
        </p:nvSpPr>
        <p:spPr>
          <a:xfrm>
            <a:off x="2640896" y="4267721"/>
            <a:ext cx="1020310" cy="481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2146" rIns="32146">
            <a:spAutoFit/>
          </a:bodyPr>
          <a:lstStyle/>
          <a:p>
            <a:pPr algn="ctr" defTabSz="642915">
              <a:defRPr sz="1800" i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66"/>
              <a:t>Falsification / </a:t>
            </a:r>
            <a:br>
              <a:rPr sz="1266"/>
            </a:br>
            <a:r>
              <a:rPr sz="1266"/>
              <a:t>Corroboration</a:t>
            </a:r>
          </a:p>
        </p:txBody>
      </p:sp>
      <p:grpSp>
        <p:nvGrpSpPr>
          <p:cNvPr id="18" name="Group">
            <a:extLst>
              <a:ext uri="{FF2B5EF4-FFF2-40B4-BE49-F238E27FC236}">
                <a16:creationId xmlns:a16="http://schemas.microsoft.com/office/drawing/2014/main" id="{EDB4D300-B952-B94B-8757-CB2400B37417}"/>
              </a:ext>
            </a:extLst>
          </p:cNvPr>
          <p:cNvGrpSpPr/>
          <p:nvPr/>
        </p:nvGrpSpPr>
        <p:grpSpPr>
          <a:xfrm flipH="1">
            <a:off x="3429178" y="2883364"/>
            <a:ext cx="392607" cy="644561"/>
            <a:chOff x="0" y="0"/>
            <a:chExt cx="558374" cy="916708"/>
          </a:xfrm>
        </p:grpSpPr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CE01279E-9DF9-AD41-AE90-701C7B5FEB14}"/>
                </a:ext>
              </a:extLst>
            </p:cNvPr>
            <p:cNvSpPr/>
            <p:nvPr/>
          </p:nvSpPr>
          <p:spPr>
            <a:xfrm>
              <a:off x="-1" y="0"/>
              <a:ext cx="558376" cy="91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3" h="21600" extrusionOk="0">
                  <a:moveTo>
                    <a:pt x="4" y="8468"/>
                  </a:moveTo>
                  <a:cubicBezTo>
                    <a:pt x="4" y="12329"/>
                    <a:pt x="6127" y="15702"/>
                    <a:pt x="14891" y="16667"/>
                  </a:cubicBezTo>
                  <a:lnTo>
                    <a:pt x="14891" y="15023"/>
                  </a:lnTo>
                  <a:lnTo>
                    <a:pt x="19853" y="18580"/>
                  </a:lnTo>
                  <a:lnTo>
                    <a:pt x="14891" y="21600"/>
                  </a:lnTo>
                  <a:lnTo>
                    <a:pt x="14891" y="19956"/>
                  </a:lnTo>
                  <a:lnTo>
                    <a:pt x="14891" y="19956"/>
                  </a:lnTo>
                  <a:cubicBezTo>
                    <a:pt x="6127" y="18990"/>
                    <a:pt x="4" y="15618"/>
                    <a:pt x="4" y="11757"/>
                  </a:cubicBezTo>
                  <a:close/>
                  <a:moveTo>
                    <a:pt x="19853" y="3289"/>
                  </a:moveTo>
                  <a:cubicBezTo>
                    <a:pt x="10377" y="3289"/>
                    <a:pt x="2222" y="6146"/>
                    <a:pt x="382" y="10112"/>
                  </a:cubicBezTo>
                  <a:lnTo>
                    <a:pt x="382" y="10112"/>
                  </a:lnTo>
                  <a:cubicBezTo>
                    <a:pt x="-1747" y="5525"/>
                    <a:pt x="5245" y="1069"/>
                    <a:pt x="15999" y="161"/>
                  </a:cubicBezTo>
                  <a:cubicBezTo>
                    <a:pt x="17268" y="54"/>
                    <a:pt x="18559" y="0"/>
                    <a:pt x="19853" y="0"/>
                  </a:cubicBezTo>
                  <a:close/>
                </a:path>
              </a:pathLst>
            </a:cu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8A7F4287-FC1F-764D-B869-BECC79D6E542}"/>
                </a:ext>
              </a:extLst>
            </p:cNvPr>
            <p:cNvSpPr/>
            <p:nvPr/>
          </p:nvSpPr>
          <p:spPr>
            <a:xfrm>
              <a:off x="-1" y="0"/>
              <a:ext cx="558376" cy="429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3" h="21600" extrusionOk="0">
                  <a:moveTo>
                    <a:pt x="19853" y="7024"/>
                  </a:moveTo>
                  <a:cubicBezTo>
                    <a:pt x="10377" y="7024"/>
                    <a:pt x="2222" y="13129"/>
                    <a:pt x="382" y="21600"/>
                  </a:cubicBezTo>
                  <a:lnTo>
                    <a:pt x="382" y="21600"/>
                  </a:lnTo>
                  <a:cubicBezTo>
                    <a:pt x="-1747" y="11801"/>
                    <a:pt x="5245" y="2284"/>
                    <a:pt x="15999" y="344"/>
                  </a:cubicBezTo>
                  <a:cubicBezTo>
                    <a:pt x="17268" y="115"/>
                    <a:pt x="18559" y="0"/>
                    <a:pt x="19853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0C664760-A81C-C246-9095-6B3C4612E239}"/>
                </a:ext>
              </a:extLst>
            </p:cNvPr>
            <p:cNvSpPr/>
            <p:nvPr/>
          </p:nvSpPr>
          <p:spPr>
            <a:xfrm>
              <a:off x="106" y="0"/>
              <a:ext cx="558269" cy="916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468"/>
                  </a:moveTo>
                  <a:cubicBezTo>
                    <a:pt x="0" y="12329"/>
                    <a:pt x="6663" y="15702"/>
                    <a:pt x="16200" y="16667"/>
                  </a:cubicBezTo>
                  <a:lnTo>
                    <a:pt x="16200" y="15023"/>
                  </a:lnTo>
                  <a:lnTo>
                    <a:pt x="21600" y="18580"/>
                  </a:lnTo>
                  <a:lnTo>
                    <a:pt x="16200" y="21600"/>
                  </a:lnTo>
                  <a:lnTo>
                    <a:pt x="16200" y="19956"/>
                  </a:lnTo>
                  <a:lnTo>
                    <a:pt x="16200" y="19956"/>
                  </a:lnTo>
                  <a:cubicBezTo>
                    <a:pt x="6663" y="18990"/>
                    <a:pt x="0" y="15618"/>
                    <a:pt x="0" y="11757"/>
                  </a:cubicBezTo>
                  <a:lnTo>
                    <a:pt x="0" y="8468"/>
                  </a:lnTo>
                  <a:cubicBezTo>
                    <a:pt x="0" y="3791"/>
                    <a:pt x="9671" y="0"/>
                    <a:pt x="21600" y="0"/>
                  </a:cubicBezTo>
                  <a:lnTo>
                    <a:pt x="21600" y="3289"/>
                  </a:lnTo>
                  <a:cubicBezTo>
                    <a:pt x="11288" y="3289"/>
                    <a:pt x="2414" y="6146"/>
                    <a:pt x="411" y="10112"/>
                  </a:cubicBezTo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</p:grpSp>
      <p:grpSp>
        <p:nvGrpSpPr>
          <p:cNvPr id="22" name="Group">
            <a:extLst>
              <a:ext uri="{FF2B5EF4-FFF2-40B4-BE49-F238E27FC236}">
                <a16:creationId xmlns:a16="http://schemas.microsoft.com/office/drawing/2014/main" id="{8BE0EC7A-B904-4049-8AF9-F073435F8F07}"/>
              </a:ext>
            </a:extLst>
          </p:cNvPr>
          <p:cNvGrpSpPr/>
          <p:nvPr/>
        </p:nvGrpSpPr>
        <p:grpSpPr>
          <a:xfrm flipH="1">
            <a:off x="2436368" y="2847963"/>
            <a:ext cx="392607" cy="644561"/>
            <a:chOff x="0" y="0"/>
            <a:chExt cx="558374" cy="916708"/>
          </a:xfrm>
        </p:grpSpPr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38F59B54-B535-8A4C-B4EB-E62026AE8C59}"/>
                </a:ext>
              </a:extLst>
            </p:cNvPr>
            <p:cNvSpPr/>
            <p:nvPr/>
          </p:nvSpPr>
          <p:spPr>
            <a:xfrm rot="10800000">
              <a:off x="-1" y="-1"/>
              <a:ext cx="558376" cy="91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3" h="21600" extrusionOk="0">
                  <a:moveTo>
                    <a:pt x="4" y="8468"/>
                  </a:moveTo>
                  <a:cubicBezTo>
                    <a:pt x="4" y="12329"/>
                    <a:pt x="6127" y="15702"/>
                    <a:pt x="14891" y="16667"/>
                  </a:cubicBezTo>
                  <a:lnTo>
                    <a:pt x="14891" y="15023"/>
                  </a:lnTo>
                  <a:lnTo>
                    <a:pt x="19853" y="18580"/>
                  </a:lnTo>
                  <a:lnTo>
                    <a:pt x="14891" y="21600"/>
                  </a:lnTo>
                  <a:lnTo>
                    <a:pt x="14891" y="19956"/>
                  </a:lnTo>
                  <a:lnTo>
                    <a:pt x="14891" y="19956"/>
                  </a:lnTo>
                  <a:cubicBezTo>
                    <a:pt x="6127" y="18990"/>
                    <a:pt x="4" y="15618"/>
                    <a:pt x="4" y="11757"/>
                  </a:cubicBezTo>
                  <a:close/>
                  <a:moveTo>
                    <a:pt x="19853" y="3289"/>
                  </a:moveTo>
                  <a:cubicBezTo>
                    <a:pt x="10377" y="3289"/>
                    <a:pt x="2222" y="6146"/>
                    <a:pt x="382" y="10112"/>
                  </a:cubicBezTo>
                  <a:lnTo>
                    <a:pt x="382" y="10112"/>
                  </a:lnTo>
                  <a:cubicBezTo>
                    <a:pt x="-1747" y="5525"/>
                    <a:pt x="5245" y="1069"/>
                    <a:pt x="15999" y="161"/>
                  </a:cubicBezTo>
                  <a:cubicBezTo>
                    <a:pt x="17268" y="54"/>
                    <a:pt x="18559" y="0"/>
                    <a:pt x="19853" y="0"/>
                  </a:cubicBezTo>
                  <a:close/>
                </a:path>
              </a:pathLst>
            </a:cu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  <p:sp>
          <p:nvSpPr>
            <p:cNvPr id="24" name="Shape">
              <a:extLst>
                <a:ext uri="{FF2B5EF4-FFF2-40B4-BE49-F238E27FC236}">
                  <a16:creationId xmlns:a16="http://schemas.microsoft.com/office/drawing/2014/main" id="{B55889B1-C5C0-1F4B-93DE-52D5FBA841FB}"/>
                </a:ext>
              </a:extLst>
            </p:cNvPr>
            <p:cNvSpPr/>
            <p:nvPr/>
          </p:nvSpPr>
          <p:spPr>
            <a:xfrm rot="10800000">
              <a:off x="-1" y="487539"/>
              <a:ext cx="558376" cy="429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3" h="21600" extrusionOk="0">
                  <a:moveTo>
                    <a:pt x="19853" y="7024"/>
                  </a:moveTo>
                  <a:cubicBezTo>
                    <a:pt x="10377" y="7024"/>
                    <a:pt x="2222" y="13129"/>
                    <a:pt x="382" y="21600"/>
                  </a:cubicBezTo>
                  <a:lnTo>
                    <a:pt x="382" y="21600"/>
                  </a:lnTo>
                  <a:cubicBezTo>
                    <a:pt x="-1747" y="11801"/>
                    <a:pt x="5245" y="2284"/>
                    <a:pt x="15999" y="344"/>
                  </a:cubicBezTo>
                  <a:cubicBezTo>
                    <a:pt x="17268" y="115"/>
                    <a:pt x="18559" y="0"/>
                    <a:pt x="19853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  <p:sp>
          <p:nvSpPr>
            <p:cNvPr id="25" name="Line">
              <a:extLst>
                <a:ext uri="{FF2B5EF4-FFF2-40B4-BE49-F238E27FC236}">
                  <a16:creationId xmlns:a16="http://schemas.microsoft.com/office/drawing/2014/main" id="{9E30169F-5616-F848-8D7B-37A62062E38B}"/>
                </a:ext>
              </a:extLst>
            </p:cNvPr>
            <p:cNvSpPr/>
            <p:nvPr/>
          </p:nvSpPr>
          <p:spPr>
            <a:xfrm rot="10800000">
              <a:off x="0" y="0"/>
              <a:ext cx="558269" cy="91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468"/>
                  </a:moveTo>
                  <a:cubicBezTo>
                    <a:pt x="0" y="12329"/>
                    <a:pt x="6663" y="15702"/>
                    <a:pt x="16200" y="16667"/>
                  </a:cubicBezTo>
                  <a:lnTo>
                    <a:pt x="16200" y="15023"/>
                  </a:lnTo>
                  <a:lnTo>
                    <a:pt x="21600" y="18580"/>
                  </a:lnTo>
                  <a:lnTo>
                    <a:pt x="16200" y="21600"/>
                  </a:lnTo>
                  <a:lnTo>
                    <a:pt x="16200" y="19956"/>
                  </a:lnTo>
                  <a:lnTo>
                    <a:pt x="16200" y="19956"/>
                  </a:lnTo>
                  <a:cubicBezTo>
                    <a:pt x="6663" y="18990"/>
                    <a:pt x="0" y="15618"/>
                    <a:pt x="0" y="11757"/>
                  </a:cubicBezTo>
                  <a:lnTo>
                    <a:pt x="0" y="8468"/>
                  </a:lnTo>
                  <a:cubicBezTo>
                    <a:pt x="0" y="3791"/>
                    <a:pt x="9671" y="0"/>
                    <a:pt x="21600" y="0"/>
                  </a:cubicBezTo>
                  <a:lnTo>
                    <a:pt x="21600" y="3289"/>
                  </a:lnTo>
                  <a:cubicBezTo>
                    <a:pt x="11288" y="3289"/>
                    <a:pt x="2414" y="6146"/>
                    <a:pt x="411" y="10112"/>
                  </a:cubicBezTo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</p:grpSp>
      <p:sp>
        <p:nvSpPr>
          <p:cNvPr id="26" name="Theory (Pattern) Building">
            <a:extLst>
              <a:ext uri="{FF2B5EF4-FFF2-40B4-BE49-F238E27FC236}">
                <a16:creationId xmlns:a16="http://schemas.microsoft.com/office/drawing/2014/main" id="{FCE86C42-3A70-284B-AE9B-D66DB20E6C2F}"/>
              </a:ext>
            </a:extLst>
          </p:cNvPr>
          <p:cNvSpPr txBox="1"/>
          <p:nvPr/>
        </p:nvSpPr>
        <p:spPr>
          <a:xfrm>
            <a:off x="1302347" y="3063034"/>
            <a:ext cx="1161375" cy="481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2146" rIns="32146">
            <a:spAutoFit/>
          </a:bodyPr>
          <a:lstStyle/>
          <a:p>
            <a:pPr algn="ctr" defTabSz="642915">
              <a:defRPr sz="1800" i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66"/>
              <a:t>Theory (Pattern)</a:t>
            </a:r>
            <a:br>
              <a:rPr sz="1266"/>
            </a:br>
            <a:r>
              <a:rPr sz="1266"/>
              <a:t>Building</a:t>
            </a:r>
          </a:p>
        </p:txBody>
      </p:sp>
      <p:sp>
        <p:nvSpPr>
          <p:cNvPr id="27" name="Hypothesis Building">
            <a:extLst>
              <a:ext uri="{FF2B5EF4-FFF2-40B4-BE49-F238E27FC236}">
                <a16:creationId xmlns:a16="http://schemas.microsoft.com/office/drawing/2014/main" id="{77B92729-3D0A-5E4B-95DA-F08F91D7B0A5}"/>
              </a:ext>
            </a:extLst>
          </p:cNvPr>
          <p:cNvSpPr txBox="1"/>
          <p:nvPr/>
        </p:nvSpPr>
        <p:spPr>
          <a:xfrm>
            <a:off x="3797790" y="3019873"/>
            <a:ext cx="786272" cy="481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2146" rIns="32146">
            <a:spAutoFit/>
          </a:bodyPr>
          <a:lstStyle/>
          <a:p>
            <a:pPr algn="ctr" defTabSz="642915">
              <a:defRPr sz="1800" i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66"/>
              <a:t>Hypothesis</a:t>
            </a:r>
            <a:br>
              <a:rPr sz="1266"/>
            </a:br>
            <a:r>
              <a:rPr sz="1266"/>
              <a:t>Building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BDEC4F-A295-224B-BF3B-F9432405AB62}"/>
              </a:ext>
            </a:extLst>
          </p:cNvPr>
          <p:cNvSpPr/>
          <p:nvPr/>
        </p:nvSpPr>
        <p:spPr>
          <a:xfrm>
            <a:off x="5706318" y="5660297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67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de-DE" b="1" dirty="0" err="1"/>
              <a:t>If</a:t>
            </a:r>
            <a:r>
              <a:rPr lang="de-DE" b="1" dirty="0"/>
              <a:t> </a:t>
            </a:r>
            <a:r>
              <a:rPr lang="de-DE" b="1" dirty="0" err="1"/>
              <a:t>cause</a:t>
            </a:r>
            <a:r>
              <a:rPr lang="de-DE" b="1" dirty="0"/>
              <a:t>/</a:t>
            </a:r>
            <a:r>
              <a:rPr lang="de-DE" b="1" dirty="0" err="1"/>
              <a:t>assumption</a:t>
            </a:r>
            <a:r>
              <a:rPr lang="de-DE" dirty="0"/>
              <a:t> (</a:t>
            </a:r>
            <a:r>
              <a:rPr lang="de-DE" dirty="0" err="1"/>
              <a:t>independent</a:t>
            </a:r>
            <a:r>
              <a:rPr lang="de-DE" dirty="0"/>
              <a:t> variables) </a:t>
            </a:r>
          </a:p>
          <a:p>
            <a:pPr algn="ctr" defTabSz="914367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de-DE" b="1" i="1" dirty="0" err="1"/>
              <a:t>then</a:t>
            </a:r>
            <a:r>
              <a:rPr lang="de-DE" dirty="0"/>
              <a:t> (=&gt;) </a:t>
            </a:r>
            <a:r>
              <a:rPr lang="de-DE" b="1" dirty="0" err="1"/>
              <a:t>consequence</a:t>
            </a:r>
            <a:r>
              <a:rPr lang="de-DE" b="1" dirty="0"/>
              <a:t> </a:t>
            </a:r>
            <a:r>
              <a:rPr lang="de-DE" dirty="0"/>
              <a:t>(</a:t>
            </a:r>
            <a:r>
              <a:rPr lang="de-DE" dirty="0" err="1"/>
              <a:t>dependent</a:t>
            </a:r>
            <a:r>
              <a:rPr lang="de-DE" dirty="0"/>
              <a:t> variables)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F64B9FB-5357-4B44-A976-BA804B8EA0A4}"/>
              </a:ext>
            </a:extLst>
          </p:cNvPr>
          <p:cNvCxnSpPr>
            <a:cxnSpLocks/>
          </p:cNvCxnSpPr>
          <p:nvPr/>
        </p:nvCxnSpPr>
        <p:spPr>
          <a:xfrm>
            <a:off x="5706318" y="5700533"/>
            <a:ext cx="0" cy="729205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lded Corner 30">
            <a:extLst>
              <a:ext uri="{FF2B5EF4-FFF2-40B4-BE49-F238E27FC236}">
                <a16:creationId xmlns:a16="http://schemas.microsoft.com/office/drawing/2014/main" id="{EB90857C-7F82-B94C-B82A-F4F119F24C3D}"/>
              </a:ext>
            </a:extLst>
          </p:cNvPr>
          <p:cNvSpPr/>
          <p:nvPr/>
        </p:nvSpPr>
        <p:spPr>
          <a:xfrm>
            <a:off x="7931551" y="406542"/>
            <a:ext cx="3870767" cy="1242728"/>
          </a:xfrm>
          <a:prstGeom prst="foldedCorner">
            <a:avLst>
              <a:gd name="adj" fmla="val 16667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b="1" dirty="0">
                <a:latin typeface="Palatino" pitchFamily="2" charset="77"/>
                <a:ea typeface="Palatino" pitchFamily="2" charset="77"/>
              </a:rPr>
              <a:t>Note: </a:t>
            </a:r>
            <a:r>
              <a:rPr lang="en-IE" dirty="0">
                <a:latin typeface="Palatino" pitchFamily="2" charset="77"/>
                <a:ea typeface="Palatino" pitchFamily="2" charset="77"/>
              </a:rPr>
              <a:t>We don’t “test theories”, but their consequences via hypotheses (i.e. testable propositions)</a:t>
            </a:r>
          </a:p>
        </p:txBody>
      </p:sp>
    </p:spTree>
    <p:extLst>
      <p:ext uri="{BB962C8B-B14F-4D97-AF65-F5344CB8AC3E}">
        <p14:creationId xmlns:p14="http://schemas.microsoft.com/office/powerpoint/2010/main" val="212153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72C49-AB75-064E-BC63-D33A3B33F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479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From real world phenomena to theories and back: The empirical life cycle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26E076C2-A1BC-184B-A766-5C3D260D4E84}"/>
              </a:ext>
            </a:extLst>
          </p:cNvPr>
          <p:cNvSpPr/>
          <p:nvPr/>
        </p:nvSpPr>
        <p:spPr>
          <a:xfrm>
            <a:off x="4697016" y="2940006"/>
            <a:ext cx="2618957" cy="336213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35719" tIns="35719" rIns="35719" bIns="35719" anchor="ctr"/>
          <a:lstStyle/>
          <a:p>
            <a:pPr marL="40638" marR="40638" algn="ctr" defTabSz="910796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 sz="1547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927DED86-44E1-5A4D-A694-03B01D8ECDE2}"/>
              </a:ext>
            </a:extLst>
          </p:cNvPr>
          <p:cNvSpPr/>
          <p:nvPr/>
        </p:nvSpPr>
        <p:spPr>
          <a:xfrm>
            <a:off x="4607719" y="3029303"/>
            <a:ext cx="2618957" cy="33621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txBody>
          <a:bodyPr lIns="35719" tIns="35719" rIns="35719" bIns="35719" anchor="ctr"/>
          <a:lstStyle/>
          <a:p>
            <a:pPr marL="40638" marR="40638" algn="ctr" defTabSz="910796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 sz="1547"/>
          </a:p>
        </p:txBody>
      </p:sp>
      <p:sp>
        <p:nvSpPr>
          <p:cNvPr id="6" name="Empirical Approaches">
            <a:extLst>
              <a:ext uri="{FF2B5EF4-FFF2-40B4-BE49-F238E27FC236}">
                <a16:creationId xmlns:a16="http://schemas.microsoft.com/office/drawing/2014/main" id="{8B4B5C88-D91A-124F-A9E5-04392E098415}"/>
              </a:ext>
            </a:extLst>
          </p:cNvPr>
          <p:cNvSpPr/>
          <p:nvPr/>
        </p:nvSpPr>
        <p:spPr>
          <a:xfrm>
            <a:off x="4518422" y="4166676"/>
            <a:ext cx="2618957" cy="656518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marL="57799" marR="57799" algn="ctr" defTabSz="1295400"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87"/>
              <a:t>Empirical Approaches</a:t>
            </a:r>
          </a:p>
        </p:txBody>
      </p:sp>
      <p:sp>
        <p:nvSpPr>
          <p:cNvPr id="7" name="Theory / Theories">
            <a:extLst>
              <a:ext uri="{FF2B5EF4-FFF2-40B4-BE49-F238E27FC236}">
                <a16:creationId xmlns:a16="http://schemas.microsoft.com/office/drawing/2014/main" id="{B9B8FF3A-A976-4641-8A28-9A74279A20D2}"/>
              </a:ext>
            </a:extLst>
          </p:cNvPr>
          <p:cNvSpPr/>
          <p:nvPr/>
        </p:nvSpPr>
        <p:spPr>
          <a:xfrm>
            <a:off x="4518422" y="1349581"/>
            <a:ext cx="2618957" cy="656519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marL="57799" marR="57799" algn="ctr" defTabSz="1295400"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87"/>
              <a:t>Theory / Theories</a:t>
            </a:r>
          </a:p>
        </p:txBody>
      </p:sp>
      <p:sp>
        <p:nvSpPr>
          <p:cNvPr id="8" name="(Tentative) Hypothesis">
            <a:extLst>
              <a:ext uri="{FF2B5EF4-FFF2-40B4-BE49-F238E27FC236}">
                <a16:creationId xmlns:a16="http://schemas.microsoft.com/office/drawing/2014/main" id="{9349C348-8235-E844-884C-310F5B4D6B3A}"/>
              </a:ext>
            </a:extLst>
          </p:cNvPr>
          <p:cNvSpPr/>
          <p:nvPr/>
        </p:nvSpPr>
        <p:spPr>
          <a:xfrm>
            <a:off x="4518422" y="3115624"/>
            <a:ext cx="2618957" cy="33621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marL="57799" marR="57799" algn="ctr" defTabSz="1295400">
              <a:defRPr sz="2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547"/>
              <a:t>(Tentative) Hypothesis</a:t>
            </a:r>
          </a:p>
        </p:txBody>
      </p:sp>
      <p:grpSp>
        <p:nvGrpSpPr>
          <p:cNvPr id="9" name="Group">
            <a:extLst>
              <a:ext uri="{FF2B5EF4-FFF2-40B4-BE49-F238E27FC236}">
                <a16:creationId xmlns:a16="http://schemas.microsoft.com/office/drawing/2014/main" id="{A1176BAE-0AF1-164E-9CA3-35F1625CC68A}"/>
              </a:ext>
            </a:extLst>
          </p:cNvPr>
          <p:cNvGrpSpPr/>
          <p:nvPr/>
        </p:nvGrpSpPr>
        <p:grpSpPr>
          <a:xfrm flipH="1">
            <a:off x="6127305" y="3537259"/>
            <a:ext cx="392608" cy="644561"/>
            <a:chOff x="0" y="0"/>
            <a:chExt cx="558374" cy="916708"/>
          </a:xfrm>
        </p:grpSpPr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1441678D-637E-BA4C-B0DC-42DE3DAA2F9D}"/>
                </a:ext>
              </a:extLst>
            </p:cNvPr>
            <p:cNvSpPr/>
            <p:nvPr/>
          </p:nvSpPr>
          <p:spPr>
            <a:xfrm>
              <a:off x="-1" y="0"/>
              <a:ext cx="558376" cy="91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3" h="21600" extrusionOk="0">
                  <a:moveTo>
                    <a:pt x="4" y="8468"/>
                  </a:moveTo>
                  <a:cubicBezTo>
                    <a:pt x="4" y="12329"/>
                    <a:pt x="6127" y="15702"/>
                    <a:pt x="14891" y="16667"/>
                  </a:cubicBezTo>
                  <a:lnTo>
                    <a:pt x="14891" y="15023"/>
                  </a:lnTo>
                  <a:lnTo>
                    <a:pt x="19853" y="18580"/>
                  </a:lnTo>
                  <a:lnTo>
                    <a:pt x="14891" y="21600"/>
                  </a:lnTo>
                  <a:lnTo>
                    <a:pt x="14891" y="19956"/>
                  </a:lnTo>
                  <a:lnTo>
                    <a:pt x="14891" y="19956"/>
                  </a:lnTo>
                  <a:cubicBezTo>
                    <a:pt x="6127" y="18990"/>
                    <a:pt x="4" y="15618"/>
                    <a:pt x="4" y="11757"/>
                  </a:cubicBezTo>
                  <a:close/>
                  <a:moveTo>
                    <a:pt x="19853" y="3289"/>
                  </a:moveTo>
                  <a:cubicBezTo>
                    <a:pt x="10377" y="3289"/>
                    <a:pt x="2222" y="6146"/>
                    <a:pt x="382" y="10112"/>
                  </a:cubicBezTo>
                  <a:lnTo>
                    <a:pt x="382" y="10112"/>
                  </a:lnTo>
                  <a:cubicBezTo>
                    <a:pt x="-1747" y="5525"/>
                    <a:pt x="5245" y="1069"/>
                    <a:pt x="15999" y="161"/>
                  </a:cubicBezTo>
                  <a:cubicBezTo>
                    <a:pt x="17268" y="54"/>
                    <a:pt x="18559" y="0"/>
                    <a:pt x="19853" y="0"/>
                  </a:cubicBezTo>
                  <a:close/>
                </a:path>
              </a:pathLst>
            </a:cu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090BDD3E-FFCF-7447-A119-46C7E3D88533}"/>
                </a:ext>
              </a:extLst>
            </p:cNvPr>
            <p:cNvSpPr/>
            <p:nvPr/>
          </p:nvSpPr>
          <p:spPr>
            <a:xfrm>
              <a:off x="-1" y="0"/>
              <a:ext cx="558376" cy="429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3" h="21600" extrusionOk="0">
                  <a:moveTo>
                    <a:pt x="19853" y="7024"/>
                  </a:moveTo>
                  <a:cubicBezTo>
                    <a:pt x="10377" y="7024"/>
                    <a:pt x="2222" y="13129"/>
                    <a:pt x="382" y="21600"/>
                  </a:cubicBezTo>
                  <a:lnTo>
                    <a:pt x="382" y="21600"/>
                  </a:lnTo>
                  <a:cubicBezTo>
                    <a:pt x="-1747" y="11801"/>
                    <a:pt x="5245" y="2284"/>
                    <a:pt x="15999" y="344"/>
                  </a:cubicBezTo>
                  <a:cubicBezTo>
                    <a:pt x="17268" y="115"/>
                    <a:pt x="18559" y="0"/>
                    <a:pt x="19853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4EF6BEE4-2FD3-7A49-8C7A-CBC705D259DB}"/>
                </a:ext>
              </a:extLst>
            </p:cNvPr>
            <p:cNvSpPr/>
            <p:nvPr/>
          </p:nvSpPr>
          <p:spPr>
            <a:xfrm>
              <a:off x="106" y="0"/>
              <a:ext cx="558269" cy="916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468"/>
                  </a:moveTo>
                  <a:cubicBezTo>
                    <a:pt x="0" y="12329"/>
                    <a:pt x="6663" y="15702"/>
                    <a:pt x="16200" y="16667"/>
                  </a:cubicBezTo>
                  <a:lnTo>
                    <a:pt x="16200" y="15023"/>
                  </a:lnTo>
                  <a:lnTo>
                    <a:pt x="21600" y="18580"/>
                  </a:lnTo>
                  <a:lnTo>
                    <a:pt x="16200" y="21600"/>
                  </a:lnTo>
                  <a:lnTo>
                    <a:pt x="16200" y="19956"/>
                  </a:lnTo>
                  <a:lnTo>
                    <a:pt x="16200" y="19956"/>
                  </a:lnTo>
                  <a:cubicBezTo>
                    <a:pt x="6663" y="18990"/>
                    <a:pt x="0" y="15618"/>
                    <a:pt x="0" y="11757"/>
                  </a:cubicBezTo>
                  <a:lnTo>
                    <a:pt x="0" y="8468"/>
                  </a:lnTo>
                  <a:cubicBezTo>
                    <a:pt x="0" y="3791"/>
                    <a:pt x="9671" y="0"/>
                    <a:pt x="21600" y="0"/>
                  </a:cubicBezTo>
                  <a:lnTo>
                    <a:pt x="21600" y="3289"/>
                  </a:lnTo>
                  <a:cubicBezTo>
                    <a:pt x="11288" y="3289"/>
                    <a:pt x="2414" y="6146"/>
                    <a:pt x="411" y="10112"/>
                  </a:cubicBezTo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39D5792D-A2E3-2745-9F26-BA7A0ECB05BD}"/>
              </a:ext>
            </a:extLst>
          </p:cNvPr>
          <p:cNvGrpSpPr/>
          <p:nvPr/>
        </p:nvGrpSpPr>
        <p:grpSpPr>
          <a:xfrm flipH="1">
            <a:off x="5113218" y="3500370"/>
            <a:ext cx="392607" cy="644561"/>
            <a:chOff x="0" y="0"/>
            <a:chExt cx="558374" cy="916708"/>
          </a:xfrm>
        </p:grpSpPr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F3E07646-63AC-2843-9D06-A47D18021972}"/>
                </a:ext>
              </a:extLst>
            </p:cNvPr>
            <p:cNvSpPr/>
            <p:nvPr/>
          </p:nvSpPr>
          <p:spPr>
            <a:xfrm rot="10800000">
              <a:off x="-1" y="-1"/>
              <a:ext cx="558376" cy="91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3" h="21600" extrusionOk="0">
                  <a:moveTo>
                    <a:pt x="4" y="8468"/>
                  </a:moveTo>
                  <a:cubicBezTo>
                    <a:pt x="4" y="12329"/>
                    <a:pt x="6127" y="15702"/>
                    <a:pt x="14891" y="16667"/>
                  </a:cubicBezTo>
                  <a:lnTo>
                    <a:pt x="14891" y="15023"/>
                  </a:lnTo>
                  <a:lnTo>
                    <a:pt x="19853" y="18580"/>
                  </a:lnTo>
                  <a:lnTo>
                    <a:pt x="14891" y="21600"/>
                  </a:lnTo>
                  <a:lnTo>
                    <a:pt x="14891" y="19956"/>
                  </a:lnTo>
                  <a:lnTo>
                    <a:pt x="14891" y="19956"/>
                  </a:lnTo>
                  <a:cubicBezTo>
                    <a:pt x="6127" y="18990"/>
                    <a:pt x="4" y="15618"/>
                    <a:pt x="4" y="11757"/>
                  </a:cubicBezTo>
                  <a:close/>
                  <a:moveTo>
                    <a:pt x="19853" y="3289"/>
                  </a:moveTo>
                  <a:cubicBezTo>
                    <a:pt x="10377" y="3289"/>
                    <a:pt x="2222" y="6146"/>
                    <a:pt x="382" y="10112"/>
                  </a:cubicBezTo>
                  <a:lnTo>
                    <a:pt x="382" y="10112"/>
                  </a:lnTo>
                  <a:cubicBezTo>
                    <a:pt x="-1747" y="5525"/>
                    <a:pt x="5245" y="1069"/>
                    <a:pt x="15999" y="161"/>
                  </a:cubicBezTo>
                  <a:cubicBezTo>
                    <a:pt x="17268" y="54"/>
                    <a:pt x="18559" y="0"/>
                    <a:pt x="19853" y="0"/>
                  </a:cubicBezTo>
                  <a:close/>
                </a:path>
              </a:pathLst>
            </a:cu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2CDC68EF-8A4E-D640-83B0-E9995B02BC29}"/>
                </a:ext>
              </a:extLst>
            </p:cNvPr>
            <p:cNvSpPr/>
            <p:nvPr/>
          </p:nvSpPr>
          <p:spPr>
            <a:xfrm rot="10800000">
              <a:off x="-1" y="487539"/>
              <a:ext cx="558376" cy="429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3" h="21600" extrusionOk="0">
                  <a:moveTo>
                    <a:pt x="19853" y="7024"/>
                  </a:moveTo>
                  <a:cubicBezTo>
                    <a:pt x="10377" y="7024"/>
                    <a:pt x="2222" y="13129"/>
                    <a:pt x="382" y="21600"/>
                  </a:cubicBezTo>
                  <a:lnTo>
                    <a:pt x="382" y="21600"/>
                  </a:lnTo>
                  <a:cubicBezTo>
                    <a:pt x="-1747" y="11801"/>
                    <a:pt x="5245" y="2284"/>
                    <a:pt x="15999" y="344"/>
                  </a:cubicBezTo>
                  <a:cubicBezTo>
                    <a:pt x="17268" y="115"/>
                    <a:pt x="18559" y="0"/>
                    <a:pt x="19853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  <p:sp>
          <p:nvSpPr>
            <p:cNvPr id="16" name="Line">
              <a:extLst>
                <a:ext uri="{FF2B5EF4-FFF2-40B4-BE49-F238E27FC236}">
                  <a16:creationId xmlns:a16="http://schemas.microsoft.com/office/drawing/2014/main" id="{5A7F3647-72FD-0540-B6D8-D0D13CE5B9D6}"/>
                </a:ext>
              </a:extLst>
            </p:cNvPr>
            <p:cNvSpPr/>
            <p:nvPr/>
          </p:nvSpPr>
          <p:spPr>
            <a:xfrm rot="10800000">
              <a:off x="0" y="0"/>
              <a:ext cx="558269" cy="91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468"/>
                  </a:moveTo>
                  <a:cubicBezTo>
                    <a:pt x="0" y="12329"/>
                    <a:pt x="6663" y="15702"/>
                    <a:pt x="16200" y="16667"/>
                  </a:cubicBezTo>
                  <a:lnTo>
                    <a:pt x="16200" y="15023"/>
                  </a:lnTo>
                  <a:lnTo>
                    <a:pt x="21600" y="18580"/>
                  </a:lnTo>
                  <a:lnTo>
                    <a:pt x="16200" y="21600"/>
                  </a:lnTo>
                  <a:lnTo>
                    <a:pt x="16200" y="19956"/>
                  </a:lnTo>
                  <a:lnTo>
                    <a:pt x="16200" y="19956"/>
                  </a:lnTo>
                  <a:cubicBezTo>
                    <a:pt x="6663" y="18990"/>
                    <a:pt x="0" y="15618"/>
                    <a:pt x="0" y="11757"/>
                  </a:cubicBezTo>
                  <a:lnTo>
                    <a:pt x="0" y="8468"/>
                  </a:lnTo>
                  <a:cubicBezTo>
                    <a:pt x="0" y="3791"/>
                    <a:pt x="9671" y="0"/>
                    <a:pt x="21600" y="0"/>
                  </a:cubicBezTo>
                  <a:lnTo>
                    <a:pt x="21600" y="3289"/>
                  </a:lnTo>
                  <a:cubicBezTo>
                    <a:pt x="11288" y="3289"/>
                    <a:pt x="2414" y="6146"/>
                    <a:pt x="411" y="10112"/>
                  </a:cubicBezTo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</p:grpSp>
      <p:sp>
        <p:nvSpPr>
          <p:cNvPr id="17" name="Falsification /  Corroboration">
            <a:extLst>
              <a:ext uri="{FF2B5EF4-FFF2-40B4-BE49-F238E27FC236}">
                <a16:creationId xmlns:a16="http://schemas.microsoft.com/office/drawing/2014/main" id="{7D82BB90-3B22-EB4A-8757-EC141E67B023}"/>
              </a:ext>
            </a:extLst>
          </p:cNvPr>
          <p:cNvSpPr txBox="1"/>
          <p:nvPr/>
        </p:nvSpPr>
        <p:spPr>
          <a:xfrm>
            <a:off x="5317746" y="3632758"/>
            <a:ext cx="1020310" cy="481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2146" rIns="32146">
            <a:spAutoFit/>
          </a:bodyPr>
          <a:lstStyle/>
          <a:p>
            <a:pPr algn="ctr" defTabSz="642915">
              <a:defRPr sz="1800" i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66"/>
              <a:t>Falsification / </a:t>
            </a:r>
            <a:br>
              <a:rPr sz="1266"/>
            </a:br>
            <a:r>
              <a:rPr sz="1266"/>
              <a:t>Corroboration</a:t>
            </a:r>
          </a:p>
        </p:txBody>
      </p:sp>
      <p:grpSp>
        <p:nvGrpSpPr>
          <p:cNvPr id="18" name="Group">
            <a:extLst>
              <a:ext uri="{FF2B5EF4-FFF2-40B4-BE49-F238E27FC236}">
                <a16:creationId xmlns:a16="http://schemas.microsoft.com/office/drawing/2014/main" id="{C8E071BA-8599-B44C-B6ED-B042E3CB19D7}"/>
              </a:ext>
            </a:extLst>
          </p:cNvPr>
          <p:cNvGrpSpPr/>
          <p:nvPr/>
        </p:nvGrpSpPr>
        <p:grpSpPr>
          <a:xfrm flipH="1">
            <a:off x="6106028" y="2248400"/>
            <a:ext cx="392607" cy="644561"/>
            <a:chOff x="0" y="0"/>
            <a:chExt cx="558374" cy="916708"/>
          </a:xfrm>
        </p:grpSpPr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4662644C-6E75-8844-9583-5480296B9BDD}"/>
                </a:ext>
              </a:extLst>
            </p:cNvPr>
            <p:cNvSpPr/>
            <p:nvPr/>
          </p:nvSpPr>
          <p:spPr>
            <a:xfrm>
              <a:off x="-1" y="0"/>
              <a:ext cx="558376" cy="91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3" h="21600" extrusionOk="0">
                  <a:moveTo>
                    <a:pt x="4" y="8468"/>
                  </a:moveTo>
                  <a:cubicBezTo>
                    <a:pt x="4" y="12329"/>
                    <a:pt x="6127" y="15702"/>
                    <a:pt x="14891" y="16667"/>
                  </a:cubicBezTo>
                  <a:lnTo>
                    <a:pt x="14891" y="15023"/>
                  </a:lnTo>
                  <a:lnTo>
                    <a:pt x="19853" y="18580"/>
                  </a:lnTo>
                  <a:lnTo>
                    <a:pt x="14891" y="21600"/>
                  </a:lnTo>
                  <a:lnTo>
                    <a:pt x="14891" y="19956"/>
                  </a:lnTo>
                  <a:lnTo>
                    <a:pt x="14891" y="19956"/>
                  </a:lnTo>
                  <a:cubicBezTo>
                    <a:pt x="6127" y="18990"/>
                    <a:pt x="4" y="15618"/>
                    <a:pt x="4" y="11757"/>
                  </a:cubicBezTo>
                  <a:close/>
                  <a:moveTo>
                    <a:pt x="19853" y="3289"/>
                  </a:moveTo>
                  <a:cubicBezTo>
                    <a:pt x="10377" y="3289"/>
                    <a:pt x="2222" y="6146"/>
                    <a:pt x="382" y="10112"/>
                  </a:cubicBezTo>
                  <a:lnTo>
                    <a:pt x="382" y="10112"/>
                  </a:lnTo>
                  <a:cubicBezTo>
                    <a:pt x="-1747" y="5525"/>
                    <a:pt x="5245" y="1069"/>
                    <a:pt x="15999" y="161"/>
                  </a:cubicBezTo>
                  <a:cubicBezTo>
                    <a:pt x="17268" y="54"/>
                    <a:pt x="18559" y="0"/>
                    <a:pt x="19853" y="0"/>
                  </a:cubicBezTo>
                  <a:close/>
                </a:path>
              </a:pathLst>
            </a:cu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893B9218-8C68-D549-83A5-B48798712922}"/>
                </a:ext>
              </a:extLst>
            </p:cNvPr>
            <p:cNvSpPr/>
            <p:nvPr/>
          </p:nvSpPr>
          <p:spPr>
            <a:xfrm>
              <a:off x="-1" y="0"/>
              <a:ext cx="558376" cy="429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3" h="21600" extrusionOk="0">
                  <a:moveTo>
                    <a:pt x="19853" y="7024"/>
                  </a:moveTo>
                  <a:cubicBezTo>
                    <a:pt x="10377" y="7024"/>
                    <a:pt x="2222" y="13129"/>
                    <a:pt x="382" y="21600"/>
                  </a:cubicBezTo>
                  <a:lnTo>
                    <a:pt x="382" y="21600"/>
                  </a:lnTo>
                  <a:cubicBezTo>
                    <a:pt x="-1747" y="11801"/>
                    <a:pt x="5245" y="2284"/>
                    <a:pt x="15999" y="344"/>
                  </a:cubicBezTo>
                  <a:cubicBezTo>
                    <a:pt x="17268" y="115"/>
                    <a:pt x="18559" y="0"/>
                    <a:pt x="19853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59BA185C-1DCC-ED47-9DFF-09E7C1A0F4EB}"/>
                </a:ext>
              </a:extLst>
            </p:cNvPr>
            <p:cNvSpPr/>
            <p:nvPr/>
          </p:nvSpPr>
          <p:spPr>
            <a:xfrm>
              <a:off x="106" y="0"/>
              <a:ext cx="558269" cy="916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468"/>
                  </a:moveTo>
                  <a:cubicBezTo>
                    <a:pt x="0" y="12329"/>
                    <a:pt x="6663" y="15702"/>
                    <a:pt x="16200" y="16667"/>
                  </a:cubicBezTo>
                  <a:lnTo>
                    <a:pt x="16200" y="15023"/>
                  </a:lnTo>
                  <a:lnTo>
                    <a:pt x="21600" y="18580"/>
                  </a:lnTo>
                  <a:lnTo>
                    <a:pt x="16200" y="21600"/>
                  </a:lnTo>
                  <a:lnTo>
                    <a:pt x="16200" y="19956"/>
                  </a:lnTo>
                  <a:lnTo>
                    <a:pt x="16200" y="19956"/>
                  </a:lnTo>
                  <a:cubicBezTo>
                    <a:pt x="6663" y="18990"/>
                    <a:pt x="0" y="15618"/>
                    <a:pt x="0" y="11757"/>
                  </a:cubicBezTo>
                  <a:lnTo>
                    <a:pt x="0" y="8468"/>
                  </a:lnTo>
                  <a:cubicBezTo>
                    <a:pt x="0" y="3791"/>
                    <a:pt x="9671" y="0"/>
                    <a:pt x="21600" y="0"/>
                  </a:cubicBezTo>
                  <a:lnTo>
                    <a:pt x="21600" y="3289"/>
                  </a:lnTo>
                  <a:cubicBezTo>
                    <a:pt x="11288" y="3289"/>
                    <a:pt x="2414" y="6146"/>
                    <a:pt x="411" y="10112"/>
                  </a:cubicBezTo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</p:grpSp>
      <p:grpSp>
        <p:nvGrpSpPr>
          <p:cNvPr id="22" name="Group">
            <a:extLst>
              <a:ext uri="{FF2B5EF4-FFF2-40B4-BE49-F238E27FC236}">
                <a16:creationId xmlns:a16="http://schemas.microsoft.com/office/drawing/2014/main" id="{699F2D7A-0BF5-EF44-A03F-AA7893E680F7}"/>
              </a:ext>
            </a:extLst>
          </p:cNvPr>
          <p:cNvGrpSpPr/>
          <p:nvPr/>
        </p:nvGrpSpPr>
        <p:grpSpPr>
          <a:xfrm flipH="1">
            <a:off x="5113218" y="2212999"/>
            <a:ext cx="392607" cy="644561"/>
            <a:chOff x="0" y="0"/>
            <a:chExt cx="558374" cy="916708"/>
          </a:xfrm>
        </p:grpSpPr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12987021-DA8C-3442-99E0-738E414F9BB6}"/>
                </a:ext>
              </a:extLst>
            </p:cNvPr>
            <p:cNvSpPr/>
            <p:nvPr/>
          </p:nvSpPr>
          <p:spPr>
            <a:xfrm rot="10800000">
              <a:off x="-1" y="-1"/>
              <a:ext cx="558376" cy="91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3" h="21600" extrusionOk="0">
                  <a:moveTo>
                    <a:pt x="4" y="8468"/>
                  </a:moveTo>
                  <a:cubicBezTo>
                    <a:pt x="4" y="12329"/>
                    <a:pt x="6127" y="15702"/>
                    <a:pt x="14891" y="16667"/>
                  </a:cubicBezTo>
                  <a:lnTo>
                    <a:pt x="14891" y="15023"/>
                  </a:lnTo>
                  <a:lnTo>
                    <a:pt x="19853" y="18580"/>
                  </a:lnTo>
                  <a:lnTo>
                    <a:pt x="14891" y="21600"/>
                  </a:lnTo>
                  <a:lnTo>
                    <a:pt x="14891" y="19956"/>
                  </a:lnTo>
                  <a:lnTo>
                    <a:pt x="14891" y="19956"/>
                  </a:lnTo>
                  <a:cubicBezTo>
                    <a:pt x="6127" y="18990"/>
                    <a:pt x="4" y="15618"/>
                    <a:pt x="4" y="11757"/>
                  </a:cubicBezTo>
                  <a:close/>
                  <a:moveTo>
                    <a:pt x="19853" y="3289"/>
                  </a:moveTo>
                  <a:cubicBezTo>
                    <a:pt x="10377" y="3289"/>
                    <a:pt x="2222" y="6146"/>
                    <a:pt x="382" y="10112"/>
                  </a:cubicBezTo>
                  <a:lnTo>
                    <a:pt x="382" y="10112"/>
                  </a:lnTo>
                  <a:cubicBezTo>
                    <a:pt x="-1747" y="5525"/>
                    <a:pt x="5245" y="1069"/>
                    <a:pt x="15999" y="161"/>
                  </a:cubicBezTo>
                  <a:cubicBezTo>
                    <a:pt x="17268" y="54"/>
                    <a:pt x="18559" y="0"/>
                    <a:pt x="19853" y="0"/>
                  </a:cubicBezTo>
                  <a:close/>
                </a:path>
              </a:pathLst>
            </a:cu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  <p:sp>
          <p:nvSpPr>
            <p:cNvPr id="24" name="Shape">
              <a:extLst>
                <a:ext uri="{FF2B5EF4-FFF2-40B4-BE49-F238E27FC236}">
                  <a16:creationId xmlns:a16="http://schemas.microsoft.com/office/drawing/2014/main" id="{856A5A4F-3CDD-5748-9B98-37E747A47DFB}"/>
                </a:ext>
              </a:extLst>
            </p:cNvPr>
            <p:cNvSpPr/>
            <p:nvPr/>
          </p:nvSpPr>
          <p:spPr>
            <a:xfrm rot="10800000">
              <a:off x="-1" y="487539"/>
              <a:ext cx="558376" cy="429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3" h="21600" extrusionOk="0">
                  <a:moveTo>
                    <a:pt x="19853" y="7024"/>
                  </a:moveTo>
                  <a:cubicBezTo>
                    <a:pt x="10377" y="7024"/>
                    <a:pt x="2222" y="13129"/>
                    <a:pt x="382" y="21600"/>
                  </a:cubicBezTo>
                  <a:lnTo>
                    <a:pt x="382" y="21600"/>
                  </a:lnTo>
                  <a:cubicBezTo>
                    <a:pt x="-1747" y="11801"/>
                    <a:pt x="5245" y="2284"/>
                    <a:pt x="15999" y="344"/>
                  </a:cubicBezTo>
                  <a:cubicBezTo>
                    <a:pt x="17268" y="115"/>
                    <a:pt x="18559" y="0"/>
                    <a:pt x="19853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  <p:sp>
          <p:nvSpPr>
            <p:cNvPr id="25" name="Line">
              <a:extLst>
                <a:ext uri="{FF2B5EF4-FFF2-40B4-BE49-F238E27FC236}">
                  <a16:creationId xmlns:a16="http://schemas.microsoft.com/office/drawing/2014/main" id="{91293C63-A7AB-BC4E-994E-1789EE08B10D}"/>
                </a:ext>
              </a:extLst>
            </p:cNvPr>
            <p:cNvSpPr/>
            <p:nvPr/>
          </p:nvSpPr>
          <p:spPr>
            <a:xfrm rot="10800000">
              <a:off x="0" y="0"/>
              <a:ext cx="558269" cy="91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468"/>
                  </a:moveTo>
                  <a:cubicBezTo>
                    <a:pt x="0" y="12329"/>
                    <a:pt x="6663" y="15702"/>
                    <a:pt x="16200" y="16667"/>
                  </a:cubicBezTo>
                  <a:lnTo>
                    <a:pt x="16200" y="15023"/>
                  </a:lnTo>
                  <a:lnTo>
                    <a:pt x="21600" y="18580"/>
                  </a:lnTo>
                  <a:lnTo>
                    <a:pt x="16200" y="21600"/>
                  </a:lnTo>
                  <a:lnTo>
                    <a:pt x="16200" y="19956"/>
                  </a:lnTo>
                  <a:lnTo>
                    <a:pt x="16200" y="19956"/>
                  </a:lnTo>
                  <a:cubicBezTo>
                    <a:pt x="6663" y="18990"/>
                    <a:pt x="0" y="15618"/>
                    <a:pt x="0" y="11757"/>
                  </a:cubicBezTo>
                  <a:lnTo>
                    <a:pt x="0" y="8468"/>
                  </a:lnTo>
                  <a:cubicBezTo>
                    <a:pt x="0" y="3791"/>
                    <a:pt x="9671" y="0"/>
                    <a:pt x="21600" y="0"/>
                  </a:cubicBezTo>
                  <a:lnTo>
                    <a:pt x="21600" y="3289"/>
                  </a:lnTo>
                  <a:cubicBezTo>
                    <a:pt x="11288" y="3289"/>
                    <a:pt x="2414" y="6146"/>
                    <a:pt x="411" y="10112"/>
                  </a:cubicBezTo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</p:grpSp>
      <p:sp>
        <p:nvSpPr>
          <p:cNvPr id="26" name="Theory (Pattern) Building">
            <a:extLst>
              <a:ext uri="{FF2B5EF4-FFF2-40B4-BE49-F238E27FC236}">
                <a16:creationId xmlns:a16="http://schemas.microsoft.com/office/drawing/2014/main" id="{5B965D77-05F6-DD4F-AC1C-EC23205C277C}"/>
              </a:ext>
            </a:extLst>
          </p:cNvPr>
          <p:cNvSpPr txBox="1"/>
          <p:nvPr/>
        </p:nvSpPr>
        <p:spPr>
          <a:xfrm>
            <a:off x="3979197" y="2428070"/>
            <a:ext cx="1161375" cy="481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2146" rIns="32146">
            <a:spAutoFit/>
          </a:bodyPr>
          <a:lstStyle/>
          <a:p>
            <a:pPr algn="ctr" defTabSz="642915">
              <a:defRPr sz="1800" i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66"/>
              <a:t>Theory (Pattern)</a:t>
            </a:r>
            <a:br>
              <a:rPr sz="1266"/>
            </a:br>
            <a:r>
              <a:rPr sz="1266"/>
              <a:t>Building</a:t>
            </a:r>
          </a:p>
        </p:txBody>
      </p:sp>
      <p:sp>
        <p:nvSpPr>
          <p:cNvPr id="27" name="Units of Analysis">
            <a:extLst>
              <a:ext uri="{FF2B5EF4-FFF2-40B4-BE49-F238E27FC236}">
                <a16:creationId xmlns:a16="http://schemas.microsoft.com/office/drawing/2014/main" id="{18147A8B-9CF0-6A42-8254-C6B566E01281}"/>
              </a:ext>
            </a:extLst>
          </p:cNvPr>
          <p:cNvSpPr/>
          <p:nvPr/>
        </p:nvSpPr>
        <p:spPr>
          <a:xfrm>
            <a:off x="4518422" y="5235461"/>
            <a:ext cx="2618957" cy="412552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>
            <a:lvl1pPr marL="57799" marR="57799" algn="r" defTabSz="1295400">
              <a:defRPr sz="18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66"/>
              <a:t>Units of Analysis</a:t>
            </a:r>
          </a:p>
        </p:txBody>
      </p:sp>
      <p:sp>
        <p:nvSpPr>
          <p:cNvPr id="28" name="Sampling Frame">
            <a:extLst>
              <a:ext uri="{FF2B5EF4-FFF2-40B4-BE49-F238E27FC236}">
                <a16:creationId xmlns:a16="http://schemas.microsoft.com/office/drawing/2014/main" id="{03BB48A2-4528-E842-8B4C-5C05EAE3C3DC}"/>
              </a:ext>
            </a:extLst>
          </p:cNvPr>
          <p:cNvSpPr txBox="1"/>
          <p:nvPr/>
        </p:nvSpPr>
        <p:spPr>
          <a:xfrm>
            <a:off x="7151964" y="5419447"/>
            <a:ext cx="1150957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66"/>
              <a:t>Sampling Frame</a:t>
            </a:r>
          </a:p>
        </p:txBody>
      </p:sp>
      <p:sp>
        <p:nvSpPr>
          <p:cNvPr id="29" name="Line">
            <a:extLst>
              <a:ext uri="{FF2B5EF4-FFF2-40B4-BE49-F238E27FC236}">
                <a16:creationId xmlns:a16="http://schemas.microsoft.com/office/drawing/2014/main" id="{2FA569F3-B0C6-924D-8EAD-585137E05321}"/>
              </a:ext>
            </a:extLst>
          </p:cNvPr>
          <p:cNvSpPr/>
          <p:nvPr/>
        </p:nvSpPr>
        <p:spPr>
          <a:xfrm flipV="1">
            <a:off x="5627042" y="4836038"/>
            <a:ext cx="0" cy="37146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40638" marR="40638" defTabSz="910796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sp>
        <p:nvSpPr>
          <p:cNvPr id="30" name="Line">
            <a:extLst>
              <a:ext uri="{FF2B5EF4-FFF2-40B4-BE49-F238E27FC236}">
                <a16:creationId xmlns:a16="http://schemas.microsoft.com/office/drawing/2014/main" id="{787414DB-44E4-9344-8E1A-23D7E357CBE5}"/>
              </a:ext>
            </a:extLst>
          </p:cNvPr>
          <p:cNvSpPr/>
          <p:nvPr/>
        </p:nvSpPr>
        <p:spPr>
          <a:xfrm>
            <a:off x="5917198" y="4862277"/>
            <a:ext cx="0" cy="37146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40638" marR="40638" defTabSz="910796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sp>
        <p:nvSpPr>
          <p:cNvPr id="31" name="Line">
            <a:extLst>
              <a:ext uri="{FF2B5EF4-FFF2-40B4-BE49-F238E27FC236}">
                <a16:creationId xmlns:a16="http://schemas.microsoft.com/office/drawing/2014/main" id="{12CC4BAF-8DDF-0B4C-844E-A12DB3DF11AE}"/>
              </a:ext>
            </a:extLst>
          </p:cNvPr>
          <p:cNvSpPr/>
          <p:nvPr/>
        </p:nvSpPr>
        <p:spPr>
          <a:xfrm flipV="1">
            <a:off x="5774323" y="5730617"/>
            <a:ext cx="0" cy="324446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40638" marR="40638" defTabSz="910796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sp>
        <p:nvSpPr>
          <p:cNvPr id="32" name="Sampling">
            <a:extLst>
              <a:ext uri="{FF2B5EF4-FFF2-40B4-BE49-F238E27FC236}">
                <a16:creationId xmlns:a16="http://schemas.microsoft.com/office/drawing/2014/main" id="{DE4CA403-6184-4745-A4AB-CF6529C4CD2F}"/>
              </a:ext>
            </a:extLst>
          </p:cNvPr>
          <p:cNvSpPr txBox="1"/>
          <p:nvPr/>
        </p:nvSpPr>
        <p:spPr>
          <a:xfrm>
            <a:off x="5800604" y="5794949"/>
            <a:ext cx="687689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66"/>
              <a:t>Sampling</a:t>
            </a:r>
          </a:p>
        </p:txBody>
      </p:sp>
      <p:pic>
        <p:nvPicPr>
          <p:cNvPr id="33" name="document-vector-icons-set-gray-isolated-grey-background-eps-file-available-33947825.jpg" descr="document-vector-icons-set-gray-isolated-grey-background-eps-file-available-33947825.jpg">
            <a:extLst>
              <a:ext uri="{FF2B5EF4-FFF2-40B4-BE49-F238E27FC236}">
                <a16:creationId xmlns:a16="http://schemas.microsoft.com/office/drawing/2014/main" id="{91F5FC33-D188-A14F-9562-753364CC46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07" t="3623" r="6944" b="4141"/>
          <a:stretch>
            <a:fillRect/>
          </a:stretch>
        </p:blipFill>
        <p:spPr>
          <a:xfrm>
            <a:off x="4955362" y="5272073"/>
            <a:ext cx="253719" cy="3214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600" extrusionOk="0">
                <a:moveTo>
                  <a:pt x="7625" y="0"/>
                </a:moveTo>
                <a:cubicBezTo>
                  <a:pt x="7541" y="25"/>
                  <a:pt x="7483" y="56"/>
                  <a:pt x="7459" y="94"/>
                </a:cubicBezTo>
                <a:cubicBezTo>
                  <a:pt x="7437" y="130"/>
                  <a:pt x="7429" y="291"/>
                  <a:pt x="7412" y="412"/>
                </a:cubicBezTo>
                <a:cubicBezTo>
                  <a:pt x="7402" y="594"/>
                  <a:pt x="7409" y="827"/>
                  <a:pt x="7412" y="975"/>
                </a:cubicBezTo>
                <a:cubicBezTo>
                  <a:pt x="7415" y="1142"/>
                  <a:pt x="7403" y="1585"/>
                  <a:pt x="7412" y="1969"/>
                </a:cubicBezTo>
                <a:lnTo>
                  <a:pt x="7435" y="2662"/>
                </a:lnTo>
                <a:lnTo>
                  <a:pt x="8124" y="2662"/>
                </a:lnTo>
                <a:lnTo>
                  <a:pt x="8812" y="2662"/>
                </a:lnTo>
                <a:lnTo>
                  <a:pt x="8860" y="1912"/>
                </a:lnTo>
                <a:lnTo>
                  <a:pt x="8907" y="1181"/>
                </a:lnTo>
                <a:lnTo>
                  <a:pt x="8907" y="1162"/>
                </a:lnTo>
                <a:lnTo>
                  <a:pt x="14344" y="1125"/>
                </a:lnTo>
                <a:cubicBezTo>
                  <a:pt x="18287" y="1100"/>
                  <a:pt x="19838" y="1117"/>
                  <a:pt x="19993" y="1219"/>
                </a:cubicBezTo>
                <a:cubicBezTo>
                  <a:pt x="20171" y="1335"/>
                  <a:pt x="20207" y="2397"/>
                  <a:pt x="20207" y="7406"/>
                </a:cubicBezTo>
                <a:cubicBezTo>
                  <a:pt x="20207" y="10861"/>
                  <a:pt x="20205" y="12412"/>
                  <a:pt x="20088" y="13125"/>
                </a:cubicBezTo>
                <a:lnTo>
                  <a:pt x="20088" y="13538"/>
                </a:lnTo>
                <a:lnTo>
                  <a:pt x="19970" y="13538"/>
                </a:lnTo>
                <a:cubicBezTo>
                  <a:pt x="19851" y="13727"/>
                  <a:pt x="19665" y="13723"/>
                  <a:pt x="19400" y="13706"/>
                </a:cubicBezTo>
                <a:cubicBezTo>
                  <a:pt x="18962" y="13678"/>
                  <a:pt x="18833" y="13694"/>
                  <a:pt x="18783" y="13912"/>
                </a:cubicBezTo>
                <a:lnTo>
                  <a:pt x="18759" y="14269"/>
                </a:lnTo>
                <a:lnTo>
                  <a:pt x="18735" y="14438"/>
                </a:lnTo>
                <a:lnTo>
                  <a:pt x="18735" y="14888"/>
                </a:lnTo>
                <a:lnTo>
                  <a:pt x="19447" y="14906"/>
                </a:lnTo>
                <a:lnTo>
                  <a:pt x="20160" y="14906"/>
                </a:lnTo>
                <a:lnTo>
                  <a:pt x="21299" y="14888"/>
                </a:lnTo>
                <a:cubicBezTo>
                  <a:pt x="21506" y="14866"/>
                  <a:pt x="21583" y="14832"/>
                  <a:pt x="21584" y="14775"/>
                </a:cubicBezTo>
                <a:lnTo>
                  <a:pt x="21584" y="7444"/>
                </a:lnTo>
                <a:lnTo>
                  <a:pt x="21584" y="56"/>
                </a:lnTo>
                <a:lnTo>
                  <a:pt x="21323" y="0"/>
                </a:lnTo>
                <a:lnTo>
                  <a:pt x="14510" y="0"/>
                </a:lnTo>
                <a:lnTo>
                  <a:pt x="7625" y="0"/>
                </a:lnTo>
                <a:close/>
                <a:moveTo>
                  <a:pt x="14439" y="3281"/>
                </a:moveTo>
                <a:lnTo>
                  <a:pt x="10830" y="3300"/>
                </a:lnTo>
                <a:lnTo>
                  <a:pt x="3946" y="3300"/>
                </a:lnTo>
                <a:cubicBezTo>
                  <a:pt x="3862" y="3325"/>
                  <a:pt x="3803" y="3369"/>
                  <a:pt x="3756" y="3412"/>
                </a:cubicBezTo>
                <a:lnTo>
                  <a:pt x="3756" y="4688"/>
                </a:lnTo>
                <a:lnTo>
                  <a:pt x="3756" y="5869"/>
                </a:lnTo>
                <a:cubicBezTo>
                  <a:pt x="3765" y="5901"/>
                  <a:pt x="3770" y="5993"/>
                  <a:pt x="3780" y="6000"/>
                </a:cubicBezTo>
                <a:cubicBezTo>
                  <a:pt x="3796" y="6011"/>
                  <a:pt x="3997" y="6034"/>
                  <a:pt x="4136" y="6056"/>
                </a:cubicBezTo>
                <a:lnTo>
                  <a:pt x="4444" y="6038"/>
                </a:lnTo>
                <a:lnTo>
                  <a:pt x="5062" y="6019"/>
                </a:lnTo>
                <a:cubicBezTo>
                  <a:pt x="5099" y="5975"/>
                  <a:pt x="5113" y="5889"/>
                  <a:pt x="5133" y="5812"/>
                </a:cubicBezTo>
                <a:lnTo>
                  <a:pt x="5133" y="5381"/>
                </a:lnTo>
                <a:cubicBezTo>
                  <a:pt x="5133" y="4897"/>
                  <a:pt x="5206" y="4721"/>
                  <a:pt x="5418" y="4631"/>
                </a:cubicBezTo>
                <a:cubicBezTo>
                  <a:pt x="5582" y="4562"/>
                  <a:pt x="7865" y="4525"/>
                  <a:pt x="11068" y="4538"/>
                </a:cubicBezTo>
                <a:lnTo>
                  <a:pt x="16433" y="4556"/>
                </a:lnTo>
                <a:lnTo>
                  <a:pt x="16433" y="4612"/>
                </a:lnTo>
                <a:lnTo>
                  <a:pt x="16433" y="10800"/>
                </a:lnTo>
                <a:lnTo>
                  <a:pt x="16433" y="10838"/>
                </a:lnTo>
                <a:lnTo>
                  <a:pt x="16433" y="17044"/>
                </a:lnTo>
                <a:lnTo>
                  <a:pt x="15697" y="17081"/>
                </a:lnTo>
                <a:lnTo>
                  <a:pt x="15056" y="17119"/>
                </a:lnTo>
                <a:cubicBezTo>
                  <a:pt x="15025" y="17142"/>
                  <a:pt x="15005" y="17180"/>
                  <a:pt x="14985" y="17212"/>
                </a:cubicBezTo>
                <a:lnTo>
                  <a:pt x="14985" y="17662"/>
                </a:lnTo>
                <a:lnTo>
                  <a:pt x="14985" y="18075"/>
                </a:lnTo>
                <a:cubicBezTo>
                  <a:pt x="15028" y="18141"/>
                  <a:pt x="15083" y="18181"/>
                  <a:pt x="15174" y="18206"/>
                </a:cubicBezTo>
                <a:lnTo>
                  <a:pt x="16433" y="18206"/>
                </a:lnTo>
                <a:lnTo>
                  <a:pt x="17643" y="18206"/>
                </a:lnTo>
                <a:cubicBezTo>
                  <a:pt x="17738" y="18190"/>
                  <a:pt x="17859" y="18171"/>
                  <a:pt x="17881" y="18150"/>
                </a:cubicBezTo>
                <a:cubicBezTo>
                  <a:pt x="17885" y="18146"/>
                  <a:pt x="17901" y="18056"/>
                  <a:pt x="17904" y="18038"/>
                </a:cubicBezTo>
                <a:lnTo>
                  <a:pt x="17904" y="10744"/>
                </a:lnTo>
                <a:lnTo>
                  <a:pt x="17904" y="3338"/>
                </a:lnTo>
                <a:lnTo>
                  <a:pt x="17596" y="3319"/>
                </a:lnTo>
                <a:cubicBezTo>
                  <a:pt x="17394" y="3308"/>
                  <a:pt x="15958" y="3286"/>
                  <a:pt x="14439" y="3281"/>
                </a:cubicBezTo>
                <a:close/>
                <a:moveTo>
                  <a:pt x="6818" y="3544"/>
                </a:moveTo>
                <a:cubicBezTo>
                  <a:pt x="6981" y="3549"/>
                  <a:pt x="7141" y="3660"/>
                  <a:pt x="7056" y="3769"/>
                </a:cubicBezTo>
                <a:cubicBezTo>
                  <a:pt x="7007" y="3831"/>
                  <a:pt x="6893" y="3881"/>
                  <a:pt x="6818" y="3881"/>
                </a:cubicBezTo>
                <a:cubicBezTo>
                  <a:pt x="6603" y="3881"/>
                  <a:pt x="6504" y="3665"/>
                  <a:pt x="6676" y="3581"/>
                </a:cubicBezTo>
                <a:cubicBezTo>
                  <a:pt x="6727" y="3556"/>
                  <a:pt x="6764" y="3542"/>
                  <a:pt x="6818" y="3544"/>
                </a:cubicBezTo>
                <a:close/>
                <a:moveTo>
                  <a:pt x="7103" y="6675"/>
                </a:moveTo>
                <a:cubicBezTo>
                  <a:pt x="3605" y="6687"/>
                  <a:pt x="121" y="6720"/>
                  <a:pt x="100" y="6769"/>
                </a:cubicBezTo>
                <a:cubicBezTo>
                  <a:pt x="76" y="6825"/>
                  <a:pt x="48" y="10132"/>
                  <a:pt x="29" y="14006"/>
                </a:cubicBezTo>
                <a:cubicBezTo>
                  <a:pt x="28" y="14134"/>
                  <a:pt x="6" y="14102"/>
                  <a:pt x="5" y="14231"/>
                </a:cubicBezTo>
                <a:cubicBezTo>
                  <a:pt x="3" y="14648"/>
                  <a:pt x="7" y="14704"/>
                  <a:pt x="5" y="15131"/>
                </a:cubicBezTo>
                <a:cubicBezTo>
                  <a:pt x="-16" y="19226"/>
                  <a:pt x="30" y="21442"/>
                  <a:pt x="124" y="21600"/>
                </a:cubicBezTo>
                <a:lnTo>
                  <a:pt x="14106" y="21600"/>
                </a:lnTo>
                <a:cubicBezTo>
                  <a:pt x="14150" y="21547"/>
                  <a:pt x="14178" y="21241"/>
                  <a:pt x="14201" y="20756"/>
                </a:cubicBezTo>
                <a:lnTo>
                  <a:pt x="14201" y="20475"/>
                </a:lnTo>
                <a:cubicBezTo>
                  <a:pt x="14215" y="14297"/>
                  <a:pt x="14203" y="10297"/>
                  <a:pt x="14177" y="8438"/>
                </a:cubicBezTo>
                <a:cubicBezTo>
                  <a:pt x="14162" y="7608"/>
                  <a:pt x="14145" y="6772"/>
                  <a:pt x="14130" y="6731"/>
                </a:cubicBezTo>
                <a:cubicBezTo>
                  <a:pt x="14025" y="6684"/>
                  <a:pt x="10579" y="6663"/>
                  <a:pt x="7103" y="667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" name="human-pictogram-icons-vector-illustration-51730215.jpg" descr="human-pictogram-icons-vector-illustration-51730215.jpg">
            <a:extLst>
              <a:ext uri="{FF2B5EF4-FFF2-40B4-BE49-F238E27FC236}">
                <a16:creationId xmlns:a16="http://schemas.microsoft.com/office/drawing/2014/main" id="{27EF8F5B-228E-3C47-9197-C3FB8837D2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17" t="3238" r="7666" b="4992"/>
          <a:stretch>
            <a:fillRect/>
          </a:stretch>
        </p:blipFill>
        <p:spPr>
          <a:xfrm>
            <a:off x="5389471" y="5264928"/>
            <a:ext cx="158119" cy="353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413" extrusionOk="0">
                <a:moveTo>
                  <a:pt x="11429" y="37"/>
                </a:moveTo>
                <a:cubicBezTo>
                  <a:pt x="10780" y="-21"/>
                  <a:pt x="10105" y="-13"/>
                  <a:pt x="9417" y="71"/>
                </a:cubicBezTo>
                <a:cubicBezTo>
                  <a:pt x="7457" y="307"/>
                  <a:pt x="6455" y="915"/>
                  <a:pt x="6455" y="1879"/>
                </a:cubicBezTo>
                <a:cubicBezTo>
                  <a:pt x="6455" y="2777"/>
                  <a:pt x="7179" y="3327"/>
                  <a:pt x="8809" y="3653"/>
                </a:cubicBezTo>
                <a:cubicBezTo>
                  <a:pt x="9989" y="3889"/>
                  <a:pt x="11936" y="3824"/>
                  <a:pt x="13214" y="3518"/>
                </a:cubicBezTo>
                <a:cubicBezTo>
                  <a:pt x="13978" y="3334"/>
                  <a:pt x="14960" y="2419"/>
                  <a:pt x="14960" y="1879"/>
                </a:cubicBezTo>
                <a:cubicBezTo>
                  <a:pt x="14960" y="955"/>
                  <a:pt x="13375" y="210"/>
                  <a:pt x="11429" y="37"/>
                </a:cubicBezTo>
                <a:close/>
                <a:moveTo>
                  <a:pt x="18681" y="4532"/>
                </a:moveTo>
                <a:cubicBezTo>
                  <a:pt x="15131" y="4453"/>
                  <a:pt x="4611" y="4487"/>
                  <a:pt x="3000" y="4582"/>
                </a:cubicBezTo>
                <a:cubicBezTo>
                  <a:pt x="14" y="4759"/>
                  <a:pt x="0" y="4749"/>
                  <a:pt x="0" y="8401"/>
                </a:cubicBezTo>
                <a:cubicBezTo>
                  <a:pt x="0" y="11890"/>
                  <a:pt x="187" y="12214"/>
                  <a:pt x="2012" y="12119"/>
                </a:cubicBezTo>
                <a:cubicBezTo>
                  <a:pt x="2626" y="12087"/>
                  <a:pt x="3103" y="11907"/>
                  <a:pt x="3417" y="11612"/>
                </a:cubicBezTo>
                <a:cubicBezTo>
                  <a:pt x="3686" y="11360"/>
                  <a:pt x="4063" y="11188"/>
                  <a:pt x="4253" y="11240"/>
                </a:cubicBezTo>
                <a:cubicBezTo>
                  <a:pt x="4454" y="11296"/>
                  <a:pt x="4632" y="13300"/>
                  <a:pt x="4632" y="16022"/>
                </a:cubicBezTo>
                <a:cubicBezTo>
                  <a:pt x="4632" y="19981"/>
                  <a:pt x="4715" y="20746"/>
                  <a:pt x="5202" y="21058"/>
                </a:cubicBezTo>
                <a:cubicBezTo>
                  <a:pt x="5595" y="21310"/>
                  <a:pt x="6127" y="21413"/>
                  <a:pt x="6949" y="21413"/>
                </a:cubicBezTo>
                <a:cubicBezTo>
                  <a:pt x="9316" y="21413"/>
                  <a:pt x="9385" y="21340"/>
                  <a:pt x="9493" y="17949"/>
                </a:cubicBezTo>
                <a:lnTo>
                  <a:pt x="9607" y="14890"/>
                </a:lnTo>
                <a:lnTo>
                  <a:pt x="10518" y="14890"/>
                </a:lnTo>
                <a:lnTo>
                  <a:pt x="11429" y="14890"/>
                </a:lnTo>
                <a:lnTo>
                  <a:pt x="11619" y="17915"/>
                </a:lnTo>
                <a:cubicBezTo>
                  <a:pt x="11787" y="20673"/>
                  <a:pt x="11879" y="20980"/>
                  <a:pt x="12530" y="21193"/>
                </a:cubicBezTo>
                <a:cubicBezTo>
                  <a:pt x="12924" y="21322"/>
                  <a:pt x="13681" y="21414"/>
                  <a:pt x="14201" y="21413"/>
                </a:cubicBezTo>
                <a:cubicBezTo>
                  <a:pt x="16298" y="21407"/>
                  <a:pt x="16241" y="21579"/>
                  <a:pt x="16441" y="15431"/>
                </a:cubicBezTo>
                <a:cubicBezTo>
                  <a:pt x="16560" y="11777"/>
                  <a:pt x="16735" y="9764"/>
                  <a:pt x="16973" y="9787"/>
                </a:cubicBezTo>
                <a:cubicBezTo>
                  <a:pt x="17176" y="9807"/>
                  <a:pt x="17455" y="10231"/>
                  <a:pt x="17580" y="10733"/>
                </a:cubicBezTo>
                <a:cubicBezTo>
                  <a:pt x="17849" y="11813"/>
                  <a:pt x="18414" y="12187"/>
                  <a:pt x="19707" y="12119"/>
                </a:cubicBezTo>
                <a:cubicBezTo>
                  <a:pt x="21387" y="12031"/>
                  <a:pt x="21600" y="11532"/>
                  <a:pt x="21491" y="8232"/>
                </a:cubicBezTo>
                <a:cubicBezTo>
                  <a:pt x="21379" y="4825"/>
                  <a:pt x="21195" y="4587"/>
                  <a:pt x="18681" y="4532"/>
                </a:cubicBezTo>
                <a:close/>
              </a:path>
            </a:pathLst>
          </a:custGeom>
          <a:ln w="12700"/>
        </p:spPr>
      </p:pic>
      <p:pic>
        <p:nvPicPr>
          <p:cNvPr id="35" name="human-pictogram-icons-vector-illustration-51730215.jpg" descr="human-pictogram-icons-vector-illustration-51730215.jpg">
            <a:extLst>
              <a:ext uri="{FF2B5EF4-FFF2-40B4-BE49-F238E27FC236}">
                <a16:creationId xmlns:a16="http://schemas.microsoft.com/office/drawing/2014/main" id="{5FCDB906-3642-134F-930E-1FDC7191CB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617" t="3238" r="7666" b="4992"/>
          <a:stretch>
            <a:fillRect/>
          </a:stretch>
        </p:blipFill>
        <p:spPr>
          <a:xfrm>
            <a:off x="5587650" y="5266436"/>
            <a:ext cx="158118" cy="353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413" extrusionOk="0">
                <a:moveTo>
                  <a:pt x="11429" y="37"/>
                </a:moveTo>
                <a:cubicBezTo>
                  <a:pt x="10780" y="-21"/>
                  <a:pt x="10105" y="-13"/>
                  <a:pt x="9417" y="71"/>
                </a:cubicBezTo>
                <a:cubicBezTo>
                  <a:pt x="7457" y="307"/>
                  <a:pt x="6455" y="915"/>
                  <a:pt x="6455" y="1879"/>
                </a:cubicBezTo>
                <a:cubicBezTo>
                  <a:pt x="6455" y="2777"/>
                  <a:pt x="7179" y="3327"/>
                  <a:pt x="8809" y="3653"/>
                </a:cubicBezTo>
                <a:cubicBezTo>
                  <a:pt x="9989" y="3889"/>
                  <a:pt x="11936" y="3824"/>
                  <a:pt x="13214" y="3518"/>
                </a:cubicBezTo>
                <a:cubicBezTo>
                  <a:pt x="13978" y="3334"/>
                  <a:pt x="14960" y="2419"/>
                  <a:pt x="14960" y="1879"/>
                </a:cubicBezTo>
                <a:cubicBezTo>
                  <a:pt x="14960" y="955"/>
                  <a:pt x="13375" y="210"/>
                  <a:pt x="11429" y="37"/>
                </a:cubicBezTo>
                <a:close/>
                <a:moveTo>
                  <a:pt x="18681" y="4532"/>
                </a:moveTo>
                <a:cubicBezTo>
                  <a:pt x="15131" y="4453"/>
                  <a:pt x="4611" y="4487"/>
                  <a:pt x="3000" y="4582"/>
                </a:cubicBezTo>
                <a:cubicBezTo>
                  <a:pt x="14" y="4759"/>
                  <a:pt x="0" y="4749"/>
                  <a:pt x="0" y="8401"/>
                </a:cubicBezTo>
                <a:cubicBezTo>
                  <a:pt x="0" y="11890"/>
                  <a:pt x="187" y="12214"/>
                  <a:pt x="2012" y="12119"/>
                </a:cubicBezTo>
                <a:cubicBezTo>
                  <a:pt x="2626" y="12087"/>
                  <a:pt x="3103" y="11907"/>
                  <a:pt x="3417" y="11612"/>
                </a:cubicBezTo>
                <a:cubicBezTo>
                  <a:pt x="3686" y="11360"/>
                  <a:pt x="4063" y="11188"/>
                  <a:pt x="4253" y="11240"/>
                </a:cubicBezTo>
                <a:cubicBezTo>
                  <a:pt x="4454" y="11296"/>
                  <a:pt x="4632" y="13300"/>
                  <a:pt x="4632" y="16022"/>
                </a:cubicBezTo>
                <a:cubicBezTo>
                  <a:pt x="4632" y="19981"/>
                  <a:pt x="4715" y="20746"/>
                  <a:pt x="5202" y="21058"/>
                </a:cubicBezTo>
                <a:cubicBezTo>
                  <a:pt x="5595" y="21310"/>
                  <a:pt x="6127" y="21413"/>
                  <a:pt x="6949" y="21413"/>
                </a:cubicBezTo>
                <a:cubicBezTo>
                  <a:pt x="9316" y="21413"/>
                  <a:pt x="9385" y="21340"/>
                  <a:pt x="9493" y="17949"/>
                </a:cubicBezTo>
                <a:lnTo>
                  <a:pt x="9607" y="14890"/>
                </a:lnTo>
                <a:lnTo>
                  <a:pt x="10518" y="14890"/>
                </a:lnTo>
                <a:lnTo>
                  <a:pt x="11429" y="14890"/>
                </a:lnTo>
                <a:lnTo>
                  <a:pt x="11619" y="17915"/>
                </a:lnTo>
                <a:cubicBezTo>
                  <a:pt x="11787" y="20673"/>
                  <a:pt x="11879" y="20980"/>
                  <a:pt x="12530" y="21193"/>
                </a:cubicBezTo>
                <a:cubicBezTo>
                  <a:pt x="12924" y="21322"/>
                  <a:pt x="13681" y="21414"/>
                  <a:pt x="14201" y="21413"/>
                </a:cubicBezTo>
                <a:cubicBezTo>
                  <a:pt x="16298" y="21407"/>
                  <a:pt x="16241" y="21579"/>
                  <a:pt x="16441" y="15431"/>
                </a:cubicBezTo>
                <a:cubicBezTo>
                  <a:pt x="16560" y="11777"/>
                  <a:pt x="16735" y="9764"/>
                  <a:pt x="16973" y="9787"/>
                </a:cubicBezTo>
                <a:cubicBezTo>
                  <a:pt x="17176" y="9807"/>
                  <a:pt x="17455" y="10231"/>
                  <a:pt x="17580" y="10733"/>
                </a:cubicBezTo>
                <a:cubicBezTo>
                  <a:pt x="17849" y="11813"/>
                  <a:pt x="18414" y="12187"/>
                  <a:pt x="19707" y="12119"/>
                </a:cubicBezTo>
                <a:cubicBezTo>
                  <a:pt x="21387" y="12031"/>
                  <a:pt x="21600" y="11532"/>
                  <a:pt x="21491" y="8232"/>
                </a:cubicBezTo>
                <a:cubicBezTo>
                  <a:pt x="21379" y="4825"/>
                  <a:pt x="21195" y="4587"/>
                  <a:pt x="18681" y="4532"/>
                </a:cubicBezTo>
                <a:close/>
              </a:path>
            </a:pathLst>
          </a:custGeom>
          <a:ln w="12700"/>
        </p:spPr>
      </p:pic>
      <p:sp>
        <p:nvSpPr>
          <p:cNvPr id="36" name="Hypothesis Building">
            <a:extLst>
              <a:ext uri="{FF2B5EF4-FFF2-40B4-BE49-F238E27FC236}">
                <a16:creationId xmlns:a16="http://schemas.microsoft.com/office/drawing/2014/main" id="{95FF4A0F-C3D6-F443-8ABF-72553DFC84AE}"/>
              </a:ext>
            </a:extLst>
          </p:cNvPr>
          <p:cNvSpPr txBox="1"/>
          <p:nvPr/>
        </p:nvSpPr>
        <p:spPr>
          <a:xfrm>
            <a:off x="6474640" y="2384910"/>
            <a:ext cx="786272" cy="481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2146" rIns="32146">
            <a:spAutoFit/>
          </a:bodyPr>
          <a:lstStyle/>
          <a:p>
            <a:pPr algn="ctr" defTabSz="642915">
              <a:defRPr sz="1800" i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66"/>
              <a:t>Hypothesis</a:t>
            </a:r>
            <a:br>
              <a:rPr sz="1266"/>
            </a:br>
            <a:r>
              <a:rPr sz="1266"/>
              <a:t>Building</a:t>
            </a:r>
          </a:p>
        </p:txBody>
      </p:sp>
      <p:pic>
        <p:nvPicPr>
          <p:cNvPr id="37" name="Screen Shot 2018-03-04 at 08.14.01.png" descr="Screen Shot 2018-03-04 at 08.14.01.png">
            <a:extLst>
              <a:ext uri="{FF2B5EF4-FFF2-40B4-BE49-F238E27FC236}">
                <a16:creationId xmlns:a16="http://schemas.microsoft.com/office/drawing/2014/main" id="{8284D273-33EE-4549-9FA6-874FF25672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169" t="3325" r="5458" b="3326"/>
          <a:stretch>
            <a:fillRect/>
          </a:stretch>
        </p:blipFill>
        <p:spPr>
          <a:xfrm>
            <a:off x="5480480" y="6172447"/>
            <a:ext cx="587685" cy="586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1" extrusionOk="0">
                <a:moveTo>
                  <a:pt x="12369" y="0"/>
                </a:moveTo>
                <a:lnTo>
                  <a:pt x="13508" y="1228"/>
                </a:lnTo>
                <a:cubicBezTo>
                  <a:pt x="14135" y="1902"/>
                  <a:pt x="14879" y="2887"/>
                  <a:pt x="15159" y="3423"/>
                </a:cubicBezTo>
                <a:cubicBezTo>
                  <a:pt x="15439" y="3958"/>
                  <a:pt x="15845" y="4286"/>
                  <a:pt x="16072" y="4148"/>
                </a:cubicBezTo>
                <a:cubicBezTo>
                  <a:pt x="16916" y="3634"/>
                  <a:pt x="17422" y="4449"/>
                  <a:pt x="16728" y="5205"/>
                </a:cubicBezTo>
                <a:cubicBezTo>
                  <a:pt x="16215" y="5763"/>
                  <a:pt x="16119" y="6430"/>
                  <a:pt x="16328" y="7933"/>
                </a:cubicBezTo>
                <a:lnTo>
                  <a:pt x="16605" y="9926"/>
                </a:lnTo>
                <a:lnTo>
                  <a:pt x="19108" y="9926"/>
                </a:lnTo>
                <a:lnTo>
                  <a:pt x="21600" y="9926"/>
                </a:lnTo>
                <a:lnTo>
                  <a:pt x="21200" y="8144"/>
                </a:lnTo>
                <a:cubicBezTo>
                  <a:pt x="20677" y="5853"/>
                  <a:pt x="19595" y="4068"/>
                  <a:pt x="18574" y="3805"/>
                </a:cubicBezTo>
                <a:cubicBezTo>
                  <a:pt x="18132" y="3691"/>
                  <a:pt x="17821" y="3347"/>
                  <a:pt x="17887" y="3050"/>
                </a:cubicBezTo>
                <a:cubicBezTo>
                  <a:pt x="18012" y="2494"/>
                  <a:pt x="15365" y="859"/>
                  <a:pt x="13456" y="312"/>
                </a:cubicBezTo>
                <a:lnTo>
                  <a:pt x="12369" y="0"/>
                </a:lnTo>
                <a:close/>
                <a:moveTo>
                  <a:pt x="9313" y="252"/>
                </a:moveTo>
                <a:cubicBezTo>
                  <a:pt x="8570" y="-29"/>
                  <a:pt x="5367" y="1053"/>
                  <a:pt x="4082" y="2024"/>
                </a:cubicBezTo>
                <a:cubicBezTo>
                  <a:pt x="3274" y="2633"/>
                  <a:pt x="3283" y="2674"/>
                  <a:pt x="4338" y="3503"/>
                </a:cubicBezTo>
                <a:cubicBezTo>
                  <a:pt x="4935" y="3972"/>
                  <a:pt x="5658" y="4277"/>
                  <a:pt x="5938" y="4178"/>
                </a:cubicBezTo>
                <a:cubicBezTo>
                  <a:pt x="6219" y="4078"/>
                  <a:pt x="6679" y="4272"/>
                  <a:pt x="6964" y="4611"/>
                </a:cubicBezTo>
                <a:cubicBezTo>
                  <a:pt x="7249" y="4949"/>
                  <a:pt x="8041" y="5225"/>
                  <a:pt x="8728" y="5225"/>
                </a:cubicBezTo>
                <a:cubicBezTo>
                  <a:pt x="9953" y="5225"/>
                  <a:pt x="9979" y="5188"/>
                  <a:pt x="9979" y="2869"/>
                </a:cubicBezTo>
                <a:cubicBezTo>
                  <a:pt x="9979" y="1137"/>
                  <a:pt x="9802" y="437"/>
                  <a:pt x="9313" y="252"/>
                </a:cubicBezTo>
                <a:close/>
                <a:moveTo>
                  <a:pt x="11754" y="1510"/>
                </a:moveTo>
                <a:cubicBezTo>
                  <a:pt x="11425" y="1542"/>
                  <a:pt x="11282" y="2127"/>
                  <a:pt x="11282" y="3272"/>
                </a:cubicBezTo>
                <a:cubicBezTo>
                  <a:pt x="11282" y="5154"/>
                  <a:pt x="11327" y="5225"/>
                  <a:pt x="12554" y="5225"/>
                </a:cubicBezTo>
                <a:cubicBezTo>
                  <a:pt x="14293" y="5225"/>
                  <a:pt x="14475" y="4729"/>
                  <a:pt x="13333" y="3070"/>
                </a:cubicBezTo>
                <a:cubicBezTo>
                  <a:pt x="12595" y="1997"/>
                  <a:pt x="12083" y="1478"/>
                  <a:pt x="11754" y="1510"/>
                </a:cubicBezTo>
                <a:close/>
                <a:moveTo>
                  <a:pt x="2236" y="3946"/>
                </a:moveTo>
                <a:cubicBezTo>
                  <a:pt x="1728" y="3946"/>
                  <a:pt x="0" y="7892"/>
                  <a:pt x="0" y="9050"/>
                </a:cubicBezTo>
                <a:cubicBezTo>
                  <a:pt x="0" y="9833"/>
                  <a:pt x="268" y="9926"/>
                  <a:pt x="2349" y="9926"/>
                </a:cubicBezTo>
                <a:lnTo>
                  <a:pt x="4687" y="9926"/>
                </a:lnTo>
                <a:lnTo>
                  <a:pt x="4995" y="7762"/>
                </a:lnTo>
                <a:cubicBezTo>
                  <a:pt x="5161" y="6572"/>
                  <a:pt x="5223" y="5553"/>
                  <a:pt x="5138" y="5497"/>
                </a:cubicBezTo>
                <a:cubicBezTo>
                  <a:pt x="3866" y="4649"/>
                  <a:pt x="2550" y="3946"/>
                  <a:pt x="2236" y="3946"/>
                </a:cubicBezTo>
                <a:close/>
                <a:moveTo>
                  <a:pt x="6667" y="6221"/>
                </a:moveTo>
                <a:cubicBezTo>
                  <a:pt x="6633" y="6262"/>
                  <a:pt x="6475" y="7115"/>
                  <a:pt x="6308" y="8114"/>
                </a:cubicBezTo>
                <a:lnTo>
                  <a:pt x="6000" y="9926"/>
                </a:lnTo>
                <a:lnTo>
                  <a:pt x="8021" y="9926"/>
                </a:lnTo>
                <a:lnTo>
                  <a:pt x="10031" y="9926"/>
                </a:lnTo>
                <a:lnTo>
                  <a:pt x="9897" y="8346"/>
                </a:lnTo>
                <a:cubicBezTo>
                  <a:pt x="9776" y="6912"/>
                  <a:pt x="9615" y="6727"/>
                  <a:pt x="8246" y="6453"/>
                </a:cubicBezTo>
                <a:cubicBezTo>
                  <a:pt x="7412" y="6286"/>
                  <a:pt x="6701" y="6181"/>
                  <a:pt x="6667" y="6221"/>
                </a:cubicBezTo>
                <a:close/>
                <a:moveTo>
                  <a:pt x="14164" y="6292"/>
                </a:moveTo>
                <a:cubicBezTo>
                  <a:pt x="13892" y="6372"/>
                  <a:pt x="13128" y="6553"/>
                  <a:pt x="12472" y="6695"/>
                </a:cubicBezTo>
                <a:cubicBezTo>
                  <a:pt x="11449" y="6915"/>
                  <a:pt x="11282" y="7171"/>
                  <a:pt x="11282" y="8446"/>
                </a:cubicBezTo>
                <a:cubicBezTo>
                  <a:pt x="11282" y="9924"/>
                  <a:pt x="11291" y="9926"/>
                  <a:pt x="13231" y="9926"/>
                </a:cubicBezTo>
                <a:cubicBezTo>
                  <a:pt x="15319" y="9926"/>
                  <a:pt x="15403" y="9813"/>
                  <a:pt x="14923" y="7450"/>
                </a:cubicBezTo>
                <a:cubicBezTo>
                  <a:pt x="14777" y="6733"/>
                  <a:pt x="14436" y="6211"/>
                  <a:pt x="14164" y="6292"/>
                </a:cubicBezTo>
                <a:close/>
                <a:moveTo>
                  <a:pt x="2349" y="11215"/>
                </a:moveTo>
                <a:cubicBezTo>
                  <a:pt x="268" y="11215"/>
                  <a:pt x="0" y="11308"/>
                  <a:pt x="0" y="12091"/>
                </a:cubicBezTo>
                <a:cubicBezTo>
                  <a:pt x="0" y="12576"/>
                  <a:pt x="416" y="13921"/>
                  <a:pt x="923" y="15080"/>
                </a:cubicBezTo>
                <a:cubicBezTo>
                  <a:pt x="1430" y="16240"/>
                  <a:pt x="2018" y="17195"/>
                  <a:pt x="2236" y="17195"/>
                </a:cubicBezTo>
                <a:cubicBezTo>
                  <a:pt x="2550" y="17195"/>
                  <a:pt x="3866" y="16492"/>
                  <a:pt x="5138" y="15644"/>
                </a:cubicBezTo>
                <a:cubicBezTo>
                  <a:pt x="5223" y="15588"/>
                  <a:pt x="5161" y="14569"/>
                  <a:pt x="4995" y="13379"/>
                </a:cubicBezTo>
                <a:lnTo>
                  <a:pt x="4687" y="11215"/>
                </a:lnTo>
                <a:lnTo>
                  <a:pt x="2349" y="11215"/>
                </a:lnTo>
                <a:close/>
                <a:moveTo>
                  <a:pt x="5969" y="11215"/>
                </a:moveTo>
                <a:lnTo>
                  <a:pt x="6236" y="12544"/>
                </a:lnTo>
                <a:cubicBezTo>
                  <a:pt x="6385" y="13278"/>
                  <a:pt x="6513" y="14149"/>
                  <a:pt x="6513" y="14476"/>
                </a:cubicBezTo>
                <a:cubicBezTo>
                  <a:pt x="6513" y="14904"/>
                  <a:pt x="6846" y="15003"/>
                  <a:pt x="7703" y="14819"/>
                </a:cubicBezTo>
                <a:cubicBezTo>
                  <a:pt x="9867" y="14352"/>
                  <a:pt x="9979" y="14249"/>
                  <a:pt x="9979" y="12725"/>
                </a:cubicBezTo>
                <a:lnTo>
                  <a:pt x="9979" y="11215"/>
                </a:lnTo>
                <a:lnTo>
                  <a:pt x="7969" y="11215"/>
                </a:lnTo>
                <a:lnTo>
                  <a:pt x="5969" y="11215"/>
                </a:lnTo>
                <a:close/>
                <a:moveTo>
                  <a:pt x="13231" y="11215"/>
                </a:moveTo>
                <a:cubicBezTo>
                  <a:pt x="11291" y="11215"/>
                  <a:pt x="11282" y="11217"/>
                  <a:pt x="11282" y="12695"/>
                </a:cubicBezTo>
                <a:cubicBezTo>
                  <a:pt x="11282" y="13970"/>
                  <a:pt x="11449" y="14224"/>
                  <a:pt x="12472" y="14446"/>
                </a:cubicBezTo>
                <a:cubicBezTo>
                  <a:pt x="13128" y="14589"/>
                  <a:pt x="13864" y="14758"/>
                  <a:pt x="14103" y="14819"/>
                </a:cubicBezTo>
                <a:cubicBezTo>
                  <a:pt x="14579" y="14940"/>
                  <a:pt x="15081" y="13673"/>
                  <a:pt x="15149" y="12171"/>
                </a:cubicBezTo>
                <a:cubicBezTo>
                  <a:pt x="15187" y="11310"/>
                  <a:pt x="14979" y="11215"/>
                  <a:pt x="13231" y="11215"/>
                </a:cubicBezTo>
                <a:close/>
                <a:moveTo>
                  <a:pt x="16605" y="11215"/>
                </a:moveTo>
                <a:lnTo>
                  <a:pt x="16328" y="13208"/>
                </a:lnTo>
                <a:cubicBezTo>
                  <a:pt x="16119" y="14711"/>
                  <a:pt x="16215" y="15378"/>
                  <a:pt x="16728" y="15936"/>
                </a:cubicBezTo>
                <a:cubicBezTo>
                  <a:pt x="17422" y="16691"/>
                  <a:pt x="16916" y="17507"/>
                  <a:pt x="16072" y="16993"/>
                </a:cubicBezTo>
                <a:cubicBezTo>
                  <a:pt x="15845" y="16855"/>
                  <a:pt x="15439" y="17183"/>
                  <a:pt x="15159" y="17718"/>
                </a:cubicBezTo>
                <a:cubicBezTo>
                  <a:pt x="14879" y="18253"/>
                  <a:pt x="14135" y="19238"/>
                  <a:pt x="13508" y="19913"/>
                </a:cubicBezTo>
                <a:lnTo>
                  <a:pt x="12369" y="21141"/>
                </a:lnTo>
                <a:lnTo>
                  <a:pt x="13456" y="20829"/>
                </a:lnTo>
                <a:cubicBezTo>
                  <a:pt x="15365" y="20282"/>
                  <a:pt x="18012" y="18647"/>
                  <a:pt x="17887" y="18091"/>
                </a:cubicBezTo>
                <a:cubicBezTo>
                  <a:pt x="17821" y="17794"/>
                  <a:pt x="18132" y="17450"/>
                  <a:pt x="18574" y="17335"/>
                </a:cubicBezTo>
                <a:cubicBezTo>
                  <a:pt x="19595" y="17073"/>
                  <a:pt x="20677" y="15288"/>
                  <a:pt x="21200" y="12997"/>
                </a:cubicBezTo>
                <a:lnTo>
                  <a:pt x="21600" y="11215"/>
                </a:lnTo>
                <a:lnTo>
                  <a:pt x="19108" y="11215"/>
                </a:lnTo>
                <a:lnTo>
                  <a:pt x="16605" y="11215"/>
                </a:lnTo>
                <a:close/>
                <a:moveTo>
                  <a:pt x="8749" y="15916"/>
                </a:moveTo>
                <a:cubicBezTo>
                  <a:pt x="8050" y="15916"/>
                  <a:pt x="7239" y="16200"/>
                  <a:pt x="6944" y="16550"/>
                </a:cubicBezTo>
                <a:cubicBezTo>
                  <a:pt x="6649" y="16900"/>
                  <a:pt x="6246" y="17078"/>
                  <a:pt x="6041" y="16953"/>
                </a:cubicBezTo>
                <a:cubicBezTo>
                  <a:pt x="5588" y="16677"/>
                  <a:pt x="3467" y="17987"/>
                  <a:pt x="3467" y="18544"/>
                </a:cubicBezTo>
                <a:cubicBezTo>
                  <a:pt x="3467" y="18762"/>
                  <a:pt x="4501" y="19414"/>
                  <a:pt x="5754" y="19993"/>
                </a:cubicBezTo>
                <a:cubicBezTo>
                  <a:pt x="9167" y="21571"/>
                  <a:pt x="9740" y="21352"/>
                  <a:pt x="9897" y="18372"/>
                </a:cubicBezTo>
                <a:lnTo>
                  <a:pt x="10021" y="15916"/>
                </a:lnTo>
                <a:lnTo>
                  <a:pt x="8749" y="15916"/>
                </a:lnTo>
                <a:close/>
                <a:moveTo>
                  <a:pt x="12554" y="15916"/>
                </a:moveTo>
                <a:cubicBezTo>
                  <a:pt x="11327" y="15916"/>
                  <a:pt x="11282" y="15987"/>
                  <a:pt x="11282" y="17869"/>
                </a:cubicBezTo>
                <a:cubicBezTo>
                  <a:pt x="11282" y="20160"/>
                  <a:pt x="11856" y="20218"/>
                  <a:pt x="13333" y="18070"/>
                </a:cubicBezTo>
                <a:cubicBezTo>
                  <a:pt x="14475" y="16412"/>
                  <a:pt x="14293" y="15916"/>
                  <a:pt x="12554" y="15916"/>
                </a:cubicBezTo>
                <a:close/>
              </a:path>
            </a:pathLst>
          </a:custGeom>
          <a:ln w="12700"/>
        </p:spPr>
      </p:pic>
      <p:sp>
        <p:nvSpPr>
          <p:cNvPr id="38" name="Empirical Inquiries">
            <a:extLst>
              <a:ext uri="{FF2B5EF4-FFF2-40B4-BE49-F238E27FC236}">
                <a16:creationId xmlns:a16="http://schemas.microsoft.com/office/drawing/2014/main" id="{BD2AF31F-6F88-8240-8505-CE9AAEB7AB2E}"/>
              </a:ext>
            </a:extLst>
          </p:cNvPr>
          <p:cNvSpPr txBox="1"/>
          <p:nvPr/>
        </p:nvSpPr>
        <p:spPr>
          <a:xfrm>
            <a:off x="6044460" y="4883584"/>
            <a:ext cx="1340911" cy="28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2146" rIns="32146">
            <a:spAutoFit/>
          </a:bodyPr>
          <a:lstStyle>
            <a:lvl1pPr algn="ctr" defTabSz="914400">
              <a:defRPr sz="1800" i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66"/>
              <a:t>Empirical Inquiries</a:t>
            </a:r>
          </a:p>
        </p:txBody>
      </p:sp>
      <p:grpSp>
        <p:nvGrpSpPr>
          <p:cNvPr id="39" name="Group">
            <a:extLst>
              <a:ext uri="{FF2B5EF4-FFF2-40B4-BE49-F238E27FC236}">
                <a16:creationId xmlns:a16="http://schemas.microsoft.com/office/drawing/2014/main" id="{75AE66D3-241F-4147-B224-11DC771000E8}"/>
              </a:ext>
            </a:extLst>
          </p:cNvPr>
          <p:cNvGrpSpPr/>
          <p:nvPr/>
        </p:nvGrpSpPr>
        <p:grpSpPr>
          <a:xfrm>
            <a:off x="1730141" y="1662954"/>
            <a:ext cx="2784375" cy="2841325"/>
            <a:chOff x="0" y="-1"/>
            <a:chExt cx="3959998" cy="4040993"/>
          </a:xfrm>
        </p:grpSpPr>
        <p:sp>
          <p:nvSpPr>
            <p:cNvPr id="40" name="Line">
              <a:extLst>
                <a:ext uri="{FF2B5EF4-FFF2-40B4-BE49-F238E27FC236}">
                  <a16:creationId xmlns:a16="http://schemas.microsoft.com/office/drawing/2014/main" id="{81489D24-F3C6-144B-A9CD-A9B5E41F709F}"/>
                </a:ext>
              </a:extLst>
            </p:cNvPr>
            <p:cNvSpPr/>
            <p:nvPr/>
          </p:nvSpPr>
          <p:spPr>
            <a:xfrm>
              <a:off x="2269468" y="-1"/>
              <a:ext cx="1690530" cy="4040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306" extrusionOk="0">
                  <a:moveTo>
                    <a:pt x="21478" y="4"/>
                  </a:moveTo>
                  <a:cubicBezTo>
                    <a:pt x="9796" y="-157"/>
                    <a:pt x="122" y="4584"/>
                    <a:pt x="1" y="10530"/>
                  </a:cubicBezTo>
                  <a:cubicBezTo>
                    <a:pt x="-122" y="16560"/>
                    <a:pt x="9598" y="21443"/>
                    <a:pt x="21447" y="21303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38" marR="40638" defTabSz="910796"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41" name="Induction">
              <a:extLst>
                <a:ext uri="{FF2B5EF4-FFF2-40B4-BE49-F238E27FC236}">
                  <a16:creationId xmlns:a16="http://schemas.microsoft.com/office/drawing/2014/main" id="{1D690C5B-57F7-5C40-A5E8-3C7686DE3C36}"/>
                </a:ext>
              </a:extLst>
            </p:cNvPr>
            <p:cNvSpPr txBox="1"/>
            <p:nvPr/>
          </p:nvSpPr>
          <p:spPr>
            <a:xfrm>
              <a:off x="850857" y="1755919"/>
              <a:ext cx="1347377" cy="471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 b="1" i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687"/>
                <a:t>Induction</a:t>
              </a:r>
            </a:p>
          </p:txBody>
        </p:sp>
        <p:sp>
          <p:nvSpPr>
            <p:cNvPr id="42" name="Inference of a  general rule  from a particular case/result  (observation)">
              <a:extLst>
                <a:ext uri="{FF2B5EF4-FFF2-40B4-BE49-F238E27FC236}">
                  <a16:creationId xmlns:a16="http://schemas.microsoft.com/office/drawing/2014/main" id="{86372AE4-97A9-3C44-B2F8-2739AB74605B}"/>
                </a:ext>
              </a:extLst>
            </p:cNvPr>
            <p:cNvSpPr txBox="1"/>
            <p:nvPr/>
          </p:nvSpPr>
          <p:spPr>
            <a:xfrm>
              <a:off x="0" y="2224190"/>
              <a:ext cx="2201771" cy="1333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marR="40638" algn="r" defTabSz="910796">
                <a:spcBef>
                  <a:spcPts val="703"/>
                </a:spcBef>
                <a:defRPr sz="1600">
                  <a:uFill>
                    <a:solidFill>
                      <a:srgbClr val="000000"/>
                    </a:solidFill>
                  </a:u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125"/>
                <a:t>Inference of a </a:t>
              </a:r>
              <a:br>
                <a:rPr sz="1125"/>
              </a:br>
              <a:r>
                <a:rPr sz="1125"/>
                <a:t>general rule </a:t>
              </a:r>
              <a:br>
                <a:rPr sz="1125"/>
              </a:br>
              <a:r>
                <a:rPr sz="1125"/>
                <a:t>from a particular case/result </a:t>
              </a:r>
              <a:br>
                <a:rPr sz="1125"/>
              </a:br>
              <a:r>
                <a:rPr sz="1125"/>
                <a:t>(observation)</a:t>
              </a:r>
            </a:p>
          </p:txBody>
        </p:sp>
      </p:grpSp>
      <p:grpSp>
        <p:nvGrpSpPr>
          <p:cNvPr id="43" name="Group">
            <a:extLst>
              <a:ext uri="{FF2B5EF4-FFF2-40B4-BE49-F238E27FC236}">
                <a16:creationId xmlns:a16="http://schemas.microsoft.com/office/drawing/2014/main" id="{1D64C8DC-2657-5742-9FD6-88E50657638A}"/>
              </a:ext>
            </a:extLst>
          </p:cNvPr>
          <p:cNvGrpSpPr/>
          <p:nvPr/>
        </p:nvGrpSpPr>
        <p:grpSpPr>
          <a:xfrm>
            <a:off x="4505652" y="1747981"/>
            <a:ext cx="6066809" cy="591509"/>
            <a:chOff x="0" y="11171"/>
            <a:chExt cx="8628350" cy="841256"/>
          </a:xfrm>
        </p:grpSpPr>
        <p:grpSp>
          <p:nvGrpSpPr>
            <p:cNvPr id="44" name="Group">
              <a:extLst>
                <a:ext uri="{FF2B5EF4-FFF2-40B4-BE49-F238E27FC236}">
                  <a16:creationId xmlns:a16="http://schemas.microsoft.com/office/drawing/2014/main" id="{490ADC73-5A1E-B94E-8B68-BE7B93E3255C}"/>
                </a:ext>
              </a:extLst>
            </p:cNvPr>
            <p:cNvGrpSpPr/>
            <p:nvPr/>
          </p:nvGrpSpPr>
          <p:grpSpPr>
            <a:xfrm>
              <a:off x="0" y="149144"/>
              <a:ext cx="3761062" cy="450851"/>
              <a:chOff x="0" y="0"/>
              <a:chExt cx="3761061" cy="450849"/>
            </a:xfrm>
          </p:grpSpPr>
          <p:sp>
            <p:nvSpPr>
              <p:cNvPr id="48" name="Rectangle">
                <a:extLst>
                  <a:ext uri="{FF2B5EF4-FFF2-40B4-BE49-F238E27FC236}">
                    <a16:creationId xmlns:a16="http://schemas.microsoft.com/office/drawing/2014/main" id="{27933714-99C2-0C4F-BF65-A62DDC0F0B47}"/>
                  </a:ext>
                </a:extLst>
              </p:cNvPr>
              <p:cNvSpPr/>
              <p:nvPr/>
            </p:nvSpPr>
            <p:spPr>
              <a:xfrm>
                <a:off x="0" y="6349"/>
                <a:ext cx="3761062" cy="444501"/>
              </a:xfrm>
              <a:prstGeom prst="rect">
                <a:avLst/>
              </a:prstGeom>
              <a:noFill/>
              <a:ln w="127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40638" marR="40638" algn="ctr" defTabSz="910796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Gill Sans"/>
                  </a:defRPr>
                </a:pPr>
                <a:endParaRPr sz="1687"/>
              </a:p>
            </p:txBody>
          </p:sp>
          <p:sp>
            <p:nvSpPr>
              <p:cNvPr id="49" name="Line">
                <a:extLst>
                  <a:ext uri="{FF2B5EF4-FFF2-40B4-BE49-F238E27FC236}">
                    <a16:creationId xmlns:a16="http://schemas.microsoft.com/office/drawing/2014/main" id="{B06073A8-3261-1D45-A571-CA9F415DA2E6}"/>
                  </a:ext>
                </a:extLst>
              </p:cNvPr>
              <p:cNvSpPr/>
              <p:nvPr/>
            </p:nvSpPr>
            <p:spPr>
              <a:xfrm flipV="1">
                <a:off x="3334065" y="0"/>
                <a:ext cx="1" cy="20844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40638" marR="40638" defTabSz="910796"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/>
              </a:p>
            </p:txBody>
          </p:sp>
          <p:sp>
            <p:nvSpPr>
              <p:cNvPr id="50" name="Line">
                <a:extLst>
                  <a:ext uri="{FF2B5EF4-FFF2-40B4-BE49-F238E27FC236}">
                    <a16:creationId xmlns:a16="http://schemas.microsoft.com/office/drawing/2014/main" id="{3B29B896-E7E7-234C-8239-38495923EC5A}"/>
                  </a:ext>
                </a:extLst>
              </p:cNvPr>
              <p:cNvSpPr/>
              <p:nvPr/>
            </p:nvSpPr>
            <p:spPr>
              <a:xfrm>
                <a:off x="3334065" y="213280"/>
                <a:ext cx="1" cy="20844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40638" marR="40638" defTabSz="910796"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/>
              </a:p>
            </p:txBody>
          </p:sp>
        </p:grpSp>
        <p:grpSp>
          <p:nvGrpSpPr>
            <p:cNvPr id="45" name="Group">
              <a:extLst>
                <a:ext uri="{FF2B5EF4-FFF2-40B4-BE49-F238E27FC236}">
                  <a16:creationId xmlns:a16="http://schemas.microsoft.com/office/drawing/2014/main" id="{1769648F-5B39-3E47-952D-A3477A51A548}"/>
                </a:ext>
              </a:extLst>
            </p:cNvPr>
            <p:cNvGrpSpPr/>
            <p:nvPr/>
          </p:nvGrpSpPr>
          <p:grpSpPr>
            <a:xfrm>
              <a:off x="3833068" y="11171"/>
              <a:ext cx="4795282" cy="841256"/>
              <a:chOff x="0" y="11171"/>
              <a:chExt cx="4795280" cy="841256"/>
            </a:xfrm>
          </p:grpSpPr>
          <p:sp>
            <p:nvSpPr>
              <p:cNvPr id="46" name="Abduction">
                <a:extLst>
                  <a:ext uri="{FF2B5EF4-FFF2-40B4-BE49-F238E27FC236}">
                    <a16:creationId xmlns:a16="http://schemas.microsoft.com/office/drawing/2014/main" id="{CF62F474-ED28-A249-858E-37FB8FB0BB62}"/>
                  </a:ext>
                </a:extLst>
              </p:cNvPr>
              <p:cNvSpPr txBox="1"/>
              <p:nvPr/>
            </p:nvSpPr>
            <p:spPr>
              <a:xfrm>
                <a:off x="0" y="195883"/>
                <a:ext cx="1413493" cy="47183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400" b="1" i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1687"/>
                  <a:t>Abduction</a:t>
                </a:r>
              </a:p>
            </p:txBody>
          </p:sp>
          <p:sp>
            <p:nvSpPr>
              <p:cNvPr id="47" name="(Creative) Synthesis of an  explanatory case from a general rule  and a particular result (observation)">
                <a:extLst>
                  <a:ext uri="{FF2B5EF4-FFF2-40B4-BE49-F238E27FC236}">
                    <a16:creationId xmlns:a16="http://schemas.microsoft.com/office/drawing/2014/main" id="{17FA6B43-AD44-7D4D-9DA6-9DCD89338DE4}"/>
                  </a:ext>
                </a:extLst>
              </p:cNvPr>
              <p:cNvSpPr txBox="1"/>
              <p:nvPr/>
            </p:nvSpPr>
            <p:spPr>
              <a:xfrm>
                <a:off x="1266990" y="11171"/>
                <a:ext cx="3528290" cy="8412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/>
              <a:p>
                <a:pPr marR="40638" algn="r" defTabSz="910796">
                  <a:spcBef>
                    <a:spcPts val="703"/>
                  </a:spcBef>
                  <a:defRPr sz="1600">
                    <a:uFill>
                      <a:solidFill>
                        <a:srgbClr val="000000"/>
                      </a:solidFill>
                    </a:uFill>
                    <a:latin typeface="Palatino"/>
                    <a:ea typeface="Palatino"/>
                    <a:cs typeface="Palatino"/>
                    <a:sym typeface="Palatino"/>
                  </a:defRPr>
                </a:pPr>
                <a:r>
                  <a:rPr sz="1125"/>
                  <a:t>(Creative) Synthesis of an </a:t>
                </a:r>
                <a:br>
                  <a:rPr sz="1125"/>
                </a:br>
                <a:r>
                  <a:rPr sz="1125"/>
                  <a:t>explanatory case from a general rule </a:t>
                </a:r>
                <a:br>
                  <a:rPr sz="1125"/>
                </a:br>
                <a:r>
                  <a:rPr sz="1125"/>
                  <a:t>and a particular result (observation)</a:t>
                </a:r>
              </a:p>
            </p:txBody>
          </p:sp>
        </p:grpSp>
      </p:grpSp>
      <p:grpSp>
        <p:nvGrpSpPr>
          <p:cNvPr id="51" name="Group">
            <a:extLst>
              <a:ext uri="{FF2B5EF4-FFF2-40B4-BE49-F238E27FC236}">
                <a16:creationId xmlns:a16="http://schemas.microsoft.com/office/drawing/2014/main" id="{EC8CA617-9156-D945-B85C-F56DDBE21F26}"/>
              </a:ext>
            </a:extLst>
          </p:cNvPr>
          <p:cNvGrpSpPr/>
          <p:nvPr/>
        </p:nvGrpSpPr>
        <p:grpSpPr>
          <a:xfrm>
            <a:off x="7139593" y="1666216"/>
            <a:ext cx="3082785" cy="2839471"/>
            <a:chOff x="590" y="228"/>
            <a:chExt cx="4384405" cy="4038357"/>
          </a:xfrm>
        </p:grpSpPr>
        <p:sp>
          <p:nvSpPr>
            <p:cNvPr id="52" name="Line">
              <a:extLst>
                <a:ext uri="{FF2B5EF4-FFF2-40B4-BE49-F238E27FC236}">
                  <a16:creationId xmlns:a16="http://schemas.microsoft.com/office/drawing/2014/main" id="{C17BE6B1-AE7E-7344-BD1B-EFEBDA37D0EA}"/>
                </a:ext>
              </a:extLst>
            </p:cNvPr>
            <p:cNvSpPr/>
            <p:nvPr/>
          </p:nvSpPr>
          <p:spPr>
            <a:xfrm rot="10798995">
              <a:off x="590" y="228"/>
              <a:ext cx="1560213" cy="4038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306" extrusionOk="0">
                  <a:moveTo>
                    <a:pt x="21478" y="4"/>
                  </a:moveTo>
                  <a:cubicBezTo>
                    <a:pt x="9796" y="-157"/>
                    <a:pt x="122" y="4584"/>
                    <a:pt x="1" y="10530"/>
                  </a:cubicBezTo>
                  <a:cubicBezTo>
                    <a:pt x="-122" y="16560"/>
                    <a:pt x="9598" y="21443"/>
                    <a:pt x="21447" y="21303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38" marR="40638" defTabSz="910796"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53" name="Deduction">
              <a:extLst>
                <a:ext uri="{FF2B5EF4-FFF2-40B4-BE49-F238E27FC236}">
                  <a16:creationId xmlns:a16="http://schemas.microsoft.com/office/drawing/2014/main" id="{B5FBC3A4-19A2-FB40-BC18-8DBEF92C91EA}"/>
                </a:ext>
              </a:extLst>
            </p:cNvPr>
            <p:cNvSpPr txBox="1"/>
            <p:nvPr/>
          </p:nvSpPr>
          <p:spPr>
            <a:xfrm>
              <a:off x="1634469" y="1895343"/>
              <a:ext cx="1413494" cy="471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 b="1" i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687"/>
                <a:t>Deduction</a:t>
              </a:r>
            </a:p>
          </p:txBody>
        </p:sp>
        <p:sp>
          <p:nvSpPr>
            <p:cNvPr id="54" name="Application of a general rule  to a particular case,  inferring a specific result">
              <a:extLst>
                <a:ext uri="{FF2B5EF4-FFF2-40B4-BE49-F238E27FC236}">
                  <a16:creationId xmlns:a16="http://schemas.microsoft.com/office/drawing/2014/main" id="{6EC80D0A-E81B-0F42-AAD4-8BB397FB1D32}"/>
                </a:ext>
              </a:extLst>
            </p:cNvPr>
            <p:cNvSpPr txBox="1"/>
            <p:nvPr/>
          </p:nvSpPr>
          <p:spPr>
            <a:xfrm>
              <a:off x="856705" y="2337221"/>
              <a:ext cx="3528290" cy="841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marR="40638" algn="r" defTabSz="910796">
                <a:spcBef>
                  <a:spcPts val="703"/>
                </a:spcBef>
                <a:defRPr sz="1600">
                  <a:uFill>
                    <a:solidFill>
                      <a:srgbClr val="000000"/>
                    </a:solidFill>
                  </a:u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125"/>
                <a:t>Application of a general rule </a:t>
              </a:r>
              <a:br>
                <a:rPr sz="1125"/>
              </a:br>
              <a:r>
                <a:rPr sz="1125"/>
                <a:t>to a particular case, </a:t>
              </a:r>
              <a:br>
                <a:rPr sz="1125"/>
              </a:br>
              <a:r>
                <a:rPr sz="1125"/>
                <a:t>inferring a specific result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AC532AF-3276-DE49-962D-10FDAB2B43A8}"/>
              </a:ext>
            </a:extLst>
          </p:cNvPr>
          <p:cNvCxnSpPr>
            <a:cxnSpLocks/>
          </p:cNvCxnSpPr>
          <p:nvPr/>
        </p:nvCxnSpPr>
        <p:spPr>
          <a:xfrm>
            <a:off x="207331" y="6442345"/>
            <a:ext cx="4642461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ADCB38CF-5015-0249-A5CD-3B8B51EB41E3}"/>
              </a:ext>
            </a:extLst>
          </p:cNvPr>
          <p:cNvSpPr/>
          <p:nvPr/>
        </p:nvSpPr>
        <p:spPr>
          <a:xfrm>
            <a:off x="207331" y="6456545"/>
            <a:ext cx="3177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Source: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Mendez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and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Passoth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.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Empirical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Software </a:t>
            </a:r>
            <a:b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</a:b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Engineering: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from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Discipline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to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Interdiscipline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, 2018.</a:t>
            </a:r>
            <a:endParaRPr lang="de-DE" sz="1000" u="sng" dirty="0">
              <a:hlinkClick r:id="rId7"/>
            </a:endParaRPr>
          </a:p>
        </p:txBody>
      </p:sp>
    </p:spTree>
    <p:extLst>
      <p:ext uri="{BB962C8B-B14F-4D97-AF65-F5344CB8AC3E}">
        <p14:creationId xmlns:p14="http://schemas.microsoft.com/office/powerpoint/2010/main" val="3110905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 advAuto="0"/>
      <p:bldP spid="28" grpId="0" animBg="1" advAuto="0"/>
      <p:bldP spid="29" grpId="0" animBg="1" advAuto="0"/>
      <p:bldP spid="30" grpId="0" animBg="1" advAuto="0"/>
      <p:bldP spid="31" grpId="0" animBg="1" advAuto="0"/>
      <p:bldP spid="32" grpId="0" animBg="1" advAuto="0"/>
      <p:bldP spid="33" grpId="0" animBg="1" advAuto="0"/>
      <p:bldP spid="34" grpId="0" animBg="1" advAuto="0"/>
      <p:bldP spid="35" grpId="0" animBg="1" advAuto="0"/>
      <p:bldP spid="37" grpId="0" animBg="1" advAuto="0"/>
      <p:bldP spid="38" grpId="0" animBg="1" advAuto="0"/>
      <p:bldP spid="39" grpId="0" animBg="1" advAuto="0"/>
      <p:bldP spid="43" grpId="0" animBg="1" advAuto="0"/>
      <p:bldP spid="51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72C49-AB75-064E-BC63-D33A3B33F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479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From real world phenomena to theories and back: The empirical life cycle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26E076C2-A1BC-184B-A766-5C3D260D4E84}"/>
              </a:ext>
            </a:extLst>
          </p:cNvPr>
          <p:cNvSpPr/>
          <p:nvPr/>
        </p:nvSpPr>
        <p:spPr>
          <a:xfrm>
            <a:off x="4697016" y="2940006"/>
            <a:ext cx="2618957" cy="336213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35719" tIns="35719" rIns="35719" bIns="35719" anchor="ctr"/>
          <a:lstStyle/>
          <a:p>
            <a:pPr marL="40638" marR="40638" algn="ctr" defTabSz="910796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 sz="1547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927DED86-44E1-5A4D-A694-03B01D8ECDE2}"/>
              </a:ext>
            </a:extLst>
          </p:cNvPr>
          <p:cNvSpPr/>
          <p:nvPr/>
        </p:nvSpPr>
        <p:spPr>
          <a:xfrm>
            <a:off x="4607719" y="3029303"/>
            <a:ext cx="2618957" cy="33621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txBody>
          <a:bodyPr lIns="35719" tIns="35719" rIns="35719" bIns="35719" anchor="ctr"/>
          <a:lstStyle/>
          <a:p>
            <a:pPr marL="40638" marR="40638" algn="ctr" defTabSz="910796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 sz="1547"/>
          </a:p>
        </p:txBody>
      </p:sp>
      <p:sp>
        <p:nvSpPr>
          <p:cNvPr id="6" name="Empirical Approaches">
            <a:extLst>
              <a:ext uri="{FF2B5EF4-FFF2-40B4-BE49-F238E27FC236}">
                <a16:creationId xmlns:a16="http://schemas.microsoft.com/office/drawing/2014/main" id="{8B4B5C88-D91A-124F-A9E5-04392E098415}"/>
              </a:ext>
            </a:extLst>
          </p:cNvPr>
          <p:cNvSpPr/>
          <p:nvPr/>
        </p:nvSpPr>
        <p:spPr>
          <a:xfrm>
            <a:off x="4518422" y="4166676"/>
            <a:ext cx="2618957" cy="656518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marL="57799" marR="57799" algn="ctr" defTabSz="1295400"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87"/>
              <a:t>Empirical Approaches</a:t>
            </a:r>
          </a:p>
        </p:txBody>
      </p:sp>
      <p:sp>
        <p:nvSpPr>
          <p:cNvPr id="7" name="Theory / Theories">
            <a:extLst>
              <a:ext uri="{FF2B5EF4-FFF2-40B4-BE49-F238E27FC236}">
                <a16:creationId xmlns:a16="http://schemas.microsoft.com/office/drawing/2014/main" id="{B9B8FF3A-A976-4641-8A28-9A74279A20D2}"/>
              </a:ext>
            </a:extLst>
          </p:cNvPr>
          <p:cNvSpPr/>
          <p:nvPr/>
        </p:nvSpPr>
        <p:spPr>
          <a:xfrm>
            <a:off x="4518422" y="1349581"/>
            <a:ext cx="2618957" cy="656519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marL="57799" marR="57799" algn="ctr" defTabSz="1295400"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87"/>
              <a:t>Theory / Theories</a:t>
            </a:r>
          </a:p>
        </p:txBody>
      </p:sp>
      <p:sp>
        <p:nvSpPr>
          <p:cNvPr id="8" name="(Tentative) Hypothesis">
            <a:extLst>
              <a:ext uri="{FF2B5EF4-FFF2-40B4-BE49-F238E27FC236}">
                <a16:creationId xmlns:a16="http://schemas.microsoft.com/office/drawing/2014/main" id="{9349C348-8235-E844-884C-310F5B4D6B3A}"/>
              </a:ext>
            </a:extLst>
          </p:cNvPr>
          <p:cNvSpPr/>
          <p:nvPr/>
        </p:nvSpPr>
        <p:spPr>
          <a:xfrm>
            <a:off x="4518422" y="3115624"/>
            <a:ext cx="2618957" cy="33621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marL="57799" marR="57799" algn="ctr" defTabSz="1295400">
              <a:defRPr sz="2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547"/>
              <a:t>(Tentative) Hypothesis</a:t>
            </a:r>
          </a:p>
        </p:txBody>
      </p:sp>
      <p:grpSp>
        <p:nvGrpSpPr>
          <p:cNvPr id="9" name="Group">
            <a:extLst>
              <a:ext uri="{FF2B5EF4-FFF2-40B4-BE49-F238E27FC236}">
                <a16:creationId xmlns:a16="http://schemas.microsoft.com/office/drawing/2014/main" id="{A1176BAE-0AF1-164E-9CA3-35F1625CC68A}"/>
              </a:ext>
            </a:extLst>
          </p:cNvPr>
          <p:cNvGrpSpPr/>
          <p:nvPr/>
        </p:nvGrpSpPr>
        <p:grpSpPr>
          <a:xfrm flipH="1">
            <a:off x="6127305" y="3537259"/>
            <a:ext cx="392608" cy="644561"/>
            <a:chOff x="0" y="0"/>
            <a:chExt cx="558374" cy="916708"/>
          </a:xfrm>
        </p:grpSpPr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1441678D-637E-BA4C-B0DC-42DE3DAA2F9D}"/>
                </a:ext>
              </a:extLst>
            </p:cNvPr>
            <p:cNvSpPr/>
            <p:nvPr/>
          </p:nvSpPr>
          <p:spPr>
            <a:xfrm>
              <a:off x="-1" y="0"/>
              <a:ext cx="558376" cy="91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3" h="21600" extrusionOk="0">
                  <a:moveTo>
                    <a:pt x="4" y="8468"/>
                  </a:moveTo>
                  <a:cubicBezTo>
                    <a:pt x="4" y="12329"/>
                    <a:pt x="6127" y="15702"/>
                    <a:pt x="14891" y="16667"/>
                  </a:cubicBezTo>
                  <a:lnTo>
                    <a:pt x="14891" y="15023"/>
                  </a:lnTo>
                  <a:lnTo>
                    <a:pt x="19853" y="18580"/>
                  </a:lnTo>
                  <a:lnTo>
                    <a:pt x="14891" y="21600"/>
                  </a:lnTo>
                  <a:lnTo>
                    <a:pt x="14891" y="19956"/>
                  </a:lnTo>
                  <a:lnTo>
                    <a:pt x="14891" y="19956"/>
                  </a:lnTo>
                  <a:cubicBezTo>
                    <a:pt x="6127" y="18990"/>
                    <a:pt x="4" y="15618"/>
                    <a:pt x="4" y="11757"/>
                  </a:cubicBezTo>
                  <a:close/>
                  <a:moveTo>
                    <a:pt x="19853" y="3289"/>
                  </a:moveTo>
                  <a:cubicBezTo>
                    <a:pt x="10377" y="3289"/>
                    <a:pt x="2222" y="6146"/>
                    <a:pt x="382" y="10112"/>
                  </a:cubicBezTo>
                  <a:lnTo>
                    <a:pt x="382" y="10112"/>
                  </a:lnTo>
                  <a:cubicBezTo>
                    <a:pt x="-1747" y="5525"/>
                    <a:pt x="5245" y="1069"/>
                    <a:pt x="15999" y="161"/>
                  </a:cubicBezTo>
                  <a:cubicBezTo>
                    <a:pt x="17268" y="54"/>
                    <a:pt x="18559" y="0"/>
                    <a:pt x="19853" y="0"/>
                  </a:cubicBezTo>
                  <a:close/>
                </a:path>
              </a:pathLst>
            </a:cu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090BDD3E-FFCF-7447-A119-46C7E3D88533}"/>
                </a:ext>
              </a:extLst>
            </p:cNvPr>
            <p:cNvSpPr/>
            <p:nvPr/>
          </p:nvSpPr>
          <p:spPr>
            <a:xfrm>
              <a:off x="-1" y="0"/>
              <a:ext cx="558376" cy="429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3" h="21600" extrusionOk="0">
                  <a:moveTo>
                    <a:pt x="19853" y="7024"/>
                  </a:moveTo>
                  <a:cubicBezTo>
                    <a:pt x="10377" y="7024"/>
                    <a:pt x="2222" y="13129"/>
                    <a:pt x="382" y="21600"/>
                  </a:cubicBezTo>
                  <a:lnTo>
                    <a:pt x="382" y="21600"/>
                  </a:lnTo>
                  <a:cubicBezTo>
                    <a:pt x="-1747" y="11801"/>
                    <a:pt x="5245" y="2284"/>
                    <a:pt x="15999" y="344"/>
                  </a:cubicBezTo>
                  <a:cubicBezTo>
                    <a:pt x="17268" y="115"/>
                    <a:pt x="18559" y="0"/>
                    <a:pt x="19853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4EF6BEE4-2FD3-7A49-8C7A-CBC705D259DB}"/>
                </a:ext>
              </a:extLst>
            </p:cNvPr>
            <p:cNvSpPr/>
            <p:nvPr/>
          </p:nvSpPr>
          <p:spPr>
            <a:xfrm>
              <a:off x="106" y="0"/>
              <a:ext cx="558269" cy="916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468"/>
                  </a:moveTo>
                  <a:cubicBezTo>
                    <a:pt x="0" y="12329"/>
                    <a:pt x="6663" y="15702"/>
                    <a:pt x="16200" y="16667"/>
                  </a:cubicBezTo>
                  <a:lnTo>
                    <a:pt x="16200" y="15023"/>
                  </a:lnTo>
                  <a:lnTo>
                    <a:pt x="21600" y="18580"/>
                  </a:lnTo>
                  <a:lnTo>
                    <a:pt x="16200" y="21600"/>
                  </a:lnTo>
                  <a:lnTo>
                    <a:pt x="16200" y="19956"/>
                  </a:lnTo>
                  <a:lnTo>
                    <a:pt x="16200" y="19956"/>
                  </a:lnTo>
                  <a:cubicBezTo>
                    <a:pt x="6663" y="18990"/>
                    <a:pt x="0" y="15618"/>
                    <a:pt x="0" y="11757"/>
                  </a:cubicBezTo>
                  <a:lnTo>
                    <a:pt x="0" y="8468"/>
                  </a:lnTo>
                  <a:cubicBezTo>
                    <a:pt x="0" y="3791"/>
                    <a:pt x="9671" y="0"/>
                    <a:pt x="21600" y="0"/>
                  </a:cubicBezTo>
                  <a:lnTo>
                    <a:pt x="21600" y="3289"/>
                  </a:lnTo>
                  <a:cubicBezTo>
                    <a:pt x="11288" y="3289"/>
                    <a:pt x="2414" y="6146"/>
                    <a:pt x="411" y="10112"/>
                  </a:cubicBezTo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39D5792D-A2E3-2745-9F26-BA7A0ECB05BD}"/>
              </a:ext>
            </a:extLst>
          </p:cNvPr>
          <p:cNvGrpSpPr/>
          <p:nvPr/>
        </p:nvGrpSpPr>
        <p:grpSpPr>
          <a:xfrm flipH="1">
            <a:off x="5113218" y="3500370"/>
            <a:ext cx="392607" cy="644561"/>
            <a:chOff x="0" y="0"/>
            <a:chExt cx="558374" cy="916708"/>
          </a:xfrm>
        </p:grpSpPr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F3E07646-63AC-2843-9D06-A47D18021972}"/>
                </a:ext>
              </a:extLst>
            </p:cNvPr>
            <p:cNvSpPr/>
            <p:nvPr/>
          </p:nvSpPr>
          <p:spPr>
            <a:xfrm rot="10800000">
              <a:off x="-1" y="-1"/>
              <a:ext cx="558376" cy="91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3" h="21600" extrusionOk="0">
                  <a:moveTo>
                    <a:pt x="4" y="8468"/>
                  </a:moveTo>
                  <a:cubicBezTo>
                    <a:pt x="4" y="12329"/>
                    <a:pt x="6127" y="15702"/>
                    <a:pt x="14891" y="16667"/>
                  </a:cubicBezTo>
                  <a:lnTo>
                    <a:pt x="14891" y="15023"/>
                  </a:lnTo>
                  <a:lnTo>
                    <a:pt x="19853" y="18580"/>
                  </a:lnTo>
                  <a:lnTo>
                    <a:pt x="14891" y="21600"/>
                  </a:lnTo>
                  <a:lnTo>
                    <a:pt x="14891" y="19956"/>
                  </a:lnTo>
                  <a:lnTo>
                    <a:pt x="14891" y="19956"/>
                  </a:lnTo>
                  <a:cubicBezTo>
                    <a:pt x="6127" y="18990"/>
                    <a:pt x="4" y="15618"/>
                    <a:pt x="4" y="11757"/>
                  </a:cubicBezTo>
                  <a:close/>
                  <a:moveTo>
                    <a:pt x="19853" y="3289"/>
                  </a:moveTo>
                  <a:cubicBezTo>
                    <a:pt x="10377" y="3289"/>
                    <a:pt x="2222" y="6146"/>
                    <a:pt x="382" y="10112"/>
                  </a:cubicBezTo>
                  <a:lnTo>
                    <a:pt x="382" y="10112"/>
                  </a:lnTo>
                  <a:cubicBezTo>
                    <a:pt x="-1747" y="5525"/>
                    <a:pt x="5245" y="1069"/>
                    <a:pt x="15999" y="161"/>
                  </a:cubicBezTo>
                  <a:cubicBezTo>
                    <a:pt x="17268" y="54"/>
                    <a:pt x="18559" y="0"/>
                    <a:pt x="19853" y="0"/>
                  </a:cubicBezTo>
                  <a:close/>
                </a:path>
              </a:pathLst>
            </a:cu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2CDC68EF-8A4E-D640-83B0-E9995B02BC29}"/>
                </a:ext>
              </a:extLst>
            </p:cNvPr>
            <p:cNvSpPr/>
            <p:nvPr/>
          </p:nvSpPr>
          <p:spPr>
            <a:xfrm rot="10800000">
              <a:off x="-1" y="487539"/>
              <a:ext cx="558376" cy="429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3" h="21600" extrusionOk="0">
                  <a:moveTo>
                    <a:pt x="19853" y="7024"/>
                  </a:moveTo>
                  <a:cubicBezTo>
                    <a:pt x="10377" y="7024"/>
                    <a:pt x="2222" y="13129"/>
                    <a:pt x="382" y="21600"/>
                  </a:cubicBezTo>
                  <a:lnTo>
                    <a:pt x="382" y="21600"/>
                  </a:lnTo>
                  <a:cubicBezTo>
                    <a:pt x="-1747" y="11801"/>
                    <a:pt x="5245" y="2284"/>
                    <a:pt x="15999" y="344"/>
                  </a:cubicBezTo>
                  <a:cubicBezTo>
                    <a:pt x="17268" y="115"/>
                    <a:pt x="18559" y="0"/>
                    <a:pt x="19853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  <p:sp>
          <p:nvSpPr>
            <p:cNvPr id="16" name="Line">
              <a:extLst>
                <a:ext uri="{FF2B5EF4-FFF2-40B4-BE49-F238E27FC236}">
                  <a16:creationId xmlns:a16="http://schemas.microsoft.com/office/drawing/2014/main" id="{5A7F3647-72FD-0540-B6D8-D0D13CE5B9D6}"/>
                </a:ext>
              </a:extLst>
            </p:cNvPr>
            <p:cNvSpPr/>
            <p:nvPr/>
          </p:nvSpPr>
          <p:spPr>
            <a:xfrm rot="10800000">
              <a:off x="0" y="0"/>
              <a:ext cx="558269" cy="91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468"/>
                  </a:moveTo>
                  <a:cubicBezTo>
                    <a:pt x="0" y="12329"/>
                    <a:pt x="6663" y="15702"/>
                    <a:pt x="16200" y="16667"/>
                  </a:cubicBezTo>
                  <a:lnTo>
                    <a:pt x="16200" y="15023"/>
                  </a:lnTo>
                  <a:lnTo>
                    <a:pt x="21600" y="18580"/>
                  </a:lnTo>
                  <a:lnTo>
                    <a:pt x="16200" y="21600"/>
                  </a:lnTo>
                  <a:lnTo>
                    <a:pt x="16200" y="19956"/>
                  </a:lnTo>
                  <a:lnTo>
                    <a:pt x="16200" y="19956"/>
                  </a:lnTo>
                  <a:cubicBezTo>
                    <a:pt x="6663" y="18990"/>
                    <a:pt x="0" y="15618"/>
                    <a:pt x="0" y="11757"/>
                  </a:cubicBezTo>
                  <a:lnTo>
                    <a:pt x="0" y="8468"/>
                  </a:lnTo>
                  <a:cubicBezTo>
                    <a:pt x="0" y="3791"/>
                    <a:pt x="9671" y="0"/>
                    <a:pt x="21600" y="0"/>
                  </a:cubicBezTo>
                  <a:lnTo>
                    <a:pt x="21600" y="3289"/>
                  </a:lnTo>
                  <a:cubicBezTo>
                    <a:pt x="11288" y="3289"/>
                    <a:pt x="2414" y="6146"/>
                    <a:pt x="411" y="10112"/>
                  </a:cubicBezTo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</p:grpSp>
      <p:sp>
        <p:nvSpPr>
          <p:cNvPr id="17" name="Falsification /  Corroboration">
            <a:extLst>
              <a:ext uri="{FF2B5EF4-FFF2-40B4-BE49-F238E27FC236}">
                <a16:creationId xmlns:a16="http://schemas.microsoft.com/office/drawing/2014/main" id="{7D82BB90-3B22-EB4A-8757-EC141E67B023}"/>
              </a:ext>
            </a:extLst>
          </p:cNvPr>
          <p:cNvSpPr txBox="1"/>
          <p:nvPr/>
        </p:nvSpPr>
        <p:spPr>
          <a:xfrm>
            <a:off x="5317746" y="3632758"/>
            <a:ext cx="1020310" cy="481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2146" rIns="32146">
            <a:spAutoFit/>
          </a:bodyPr>
          <a:lstStyle/>
          <a:p>
            <a:pPr algn="ctr" defTabSz="642915">
              <a:defRPr sz="1800" i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66"/>
              <a:t>Falsification / </a:t>
            </a:r>
            <a:br>
              <a:rPr sz="1266"/>
            </a:br>
            <a:r>
              <a:rPr sz="1266"/>
              <a:t>Corroboration</a:t>
            </a:r>
          </a:p>
        </p:txBody>
      </p:sp>
      <p:grpSp>
        <p:nvGrpSpPr>
          <p:cNvPr id="18" name="Group">
            <a:extLst>
              <a:ext uri="{FF2B5EF4-FFF2-40B4-BE49-F238E27FC236}">
                <a16:creationId xmlns:a16="http://schemas.microsoft.com/office/drawing/2014/main" id="{C8E071BA-8599-B44C-B6ED-B042E3CB19D7}"/>
              </a:ext>
            </a:extLst>
          </p:cNvPr>
          <p:cNvGrpSpPr/>
          <p:nvPr/>
        </p:nvGrpSpPr>
        <p:grpSpPr>
          <a:xfrm flipH="1">
            <a:off x="6106028" y="2248400"/>
            <a:ext cx="392607" cy="644561"/>
            <a:chOff x="0" y="0"/>
            <a:chExt cx="558374" cy="916708"/>
          </a:xfrm>
        </p:grpSpPr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4662644C-6E75-8844-9583-5480296B9BDD}"/>
                </a:ext>
              </a:extLst>
            </p:cNvPr>
            <p:cNvSpPr/>
            <p:nvPr/>
          </p:nvSpPr>
          <p:spPr>
            <a:xfrm>
              <a:off x="-1" y="0"/>
              <a:ext cx="558376" cy="91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3" h="21600" extrusionOk="0">
                  <a:moveTo>
                    <a:pt x="4" y="8468"/>
                  </a:moveTo>
                  <a:cubicBezTo>
                    <a:pt x="4" y="12329"/>
                    <a:pt x="6127" y="15702"/>
                    <a:pt x="14891" y="16667"/>
                  </a:cubicBezTo>
                  <a:lnTo>
                    <a:pt x="14891" y="15023"/>
                  </a:lnTo>
                  <a:lnTo>
                    <a:pt x="19853" y="18580"/>
                  </a:lnTo>
                  <a:lnTo>
                    <a:pt x="14891" y="21600"/>
                  </a:lnTo>
                  <a:lnTo>
                    <a:pt x="14891" y="19956"/>
                  </a:lnTo>
                  <a:lnTo>
                    <a:pt x="14891" y="19956"/>
                  </a:lnTo>
                  <a:cubicBezTo>
                    <a:pt x="6127" y="18990"/>
                    <a:pt x="4" y="15618"/>
                    <a:pt x="4" y="11757"/>
                  </a:cubicBezTo>
                  <a:close/>
                  <a:moveTo>
                    <a:pt x="19853" y="3289"/>
                  </a:moveTo>
                  <a:cubicBezTo>
                    <a:pt x="10377" y="3289"/>
                    <a:pt x="2222" y="6146"/>
                    <a:pt x="382" y="10112"/>
                  </a:cubicBezTo>
                  <a:lnTo>
                    <a:pt x="382" y="10112"/>
                  </a:lnTo>
                  <a:cubicBezTo>
                    <a:pt x="-1747" y="5525"/>
                    <a:pt x="5245" y="1069"/>
                    <a:pt x="15999" y="161"/>
                  </a:cubicBezTo>
                  <a:cubicBezTo>
                    <a:pt x="17268" y="54"/>
                    <a:pt x="18559" y="0"/>
                    <a:pt x="19853" y="0"/>
                  </a:cubicBezTo>
                  <a:close/>
                </a:path>
              </a:pathLst>
            </a:cu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893B9218-8C68-D549-83A5-B48798712922}"/>
                </a:ext>
              </a:extLst>
            </p:cNvPr>
            <p:cNvSpPr/>
            <p:nvPr/>
          </p:nvSpPr>
          <p:spPr>
            <a:xfrm>
              <a:off x="-1" y="0"/>
              <a:ext cx="558376" cy="429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3" h="21600" extrusionOk="0">
                  <a:moveTo>
                    <a:pt x="19853" y="7024"/>
                  </a:moveTo>
                  <a:cubicBezTo>
                    <a:pt x="10377" y="7024"/>
                    <a:pt x="2222" y="13129"/>
                    <a:pt x="382" y="21600"/>
                  </a:cubicBezTo>
                  <a:lnTo>
                    <a:pt x="382" y="21600"/>
                  </a:lnTo>
                  <a:cubicBezTo>
                    <a:pt x="-1747" y="11801"/>
                    <a:pt x="5245" y="2284"/>
                    <a:pt x="15999" y="344"/>
                  </a:cubicBezTo>
                  <a:cubicBezTo>
                    <a:pt x="17268" y="115"/>
                    <a:pt x="18559" y="0"/>
                    <a:pt x="19853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59BA185C-1DCC-ED47-9DFF-09E7C1A0F4EB}"/>
                </a:ext>
              </a:extLst>
            </p:cNvPr>
            <p:cNvSpPr/>
            <p:nvPr/>
          </p:nvSpPr>
          <p:spPr>
            <a:xfrm>
              <a:off x="106" y="0"/>
              <a:ext cx="558269" cy="916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468"/>
                  </a:moveTo>
                  <a:cubicBezTo>
                    <a:pt x="0" y="12329"/>
                    <a:pt x="6663" y="15702"/>
                    <a:pt x="16200" y="16667"/>
                  </a:cubicBezTo>
                  <a:lnTo>
                    <a:pt x="16200" y="15023"/>
                  </a:lnTo>
                  <a:lnTo>
                    <a:pt x="21600" y="18580"/>
                  </a:lnTo>
                  <a:lnTo>
                    <a:pt x="16200" y="21600"/>
                  </a:lnTo>
                  <a:lnTo>
                    <a:pt x="16200" y="19956"/>
                  </a:lnTo>
                  <a:lnTo>
                    <a:pt x="16200" y="19956"/>
                  </a:lnTo>
                  <a:cubicBezTo>
                    <a:pt x="6663" y="18990"/>
                    <a:pt x="0" y="15618"/>
                    <a:pt x="0" y="11757"/>
                  </a:cubicBezTo>
                  <a:lnTo>
                    <a:pt x="0" y="8468"/>
                  </a:lnTo>
                  <a:cubicBezTo>
                    <a:pt x="0" y="3791"/>
                    <a:pt x="9671" y="0"/>
                    <a:pt x="21600" y="0"/>
                  </a:cubicBezTo>
                  <a:lnTo>
                    <a:pt x="21600" y="3289"/>
                  </a:lnTo>
                  <a:cubicBezTo>
                    <a:pt x="11288" y="3289"/>
                    <a:pt x="2414" y="6146"/>
                    <a:pt x="411" y="10112"/>
                  </a:cubicBezTo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</p:grpSp>
      <p:grpSp>
        <p:nvGrpSpPr>
          <p:cNvPr id="22" name="Group">
            <a:extLst>
              <a:ext uri="{FF2B5EF4-FFF2-40B4-BE49-F238E27FC236}">
                <a16:creationId xmlns:a16="http://schemas.microsoft.com/office/drawing/2014/main" id="{699F2D7A-0BF5-EF44-A03F-AA7893E680F7}"/>
              </a:ext>
            </a:extLst>
          </p:cNvPr>
          <p:cNvGrpSpPr/>
          <p:nvPr/>
        </p:nvGrpSpPr>
        <p:grpSpPr>
          <a:xfrm flipH="1">
            <a:off x="5113218" y="2212999"/>
            <a:ext cx="392607" cy="644561"/>
            <a:chOff x="0" y="0"/>
            <a:chExt cx="558374" cy="916708"/>
          </a:xfrm>
        </p:grpSpPr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12987021-DA8C-3442-99E0-738E414F9BB6}"/>
                </a:ext>
              </a:extLst>
            </p:cNvPr>
            <p:cNvSpPr/>
            <p:nvPr/>
          </p:nvSpPr>
          <p:spPr>
            <a:xfrm rot="10800000">
              <a:off x="-1" y="-1"/>
              <a:ext cx="558376" cy="91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3" h="21600" extrusionOk="0">
                  <a:moveTo>
                    <a:pt x="4" y="8468"/>
                  </a:moveTo>
                  <a:cubicBezTo>
                    <a:pt x="4" y="12329"/>
                    <a:pt x="6127" y="15702"/>
                    <a:pt x="14891" y="16667"/>
                  </a:cubicBezTo>
                  <a:lnTo>
                    <a:pt x="14891" y="15023"/>
                  </a:lnTo>
                  <a:lnTo>
                    <a:pt x="19853" y="18580"/>
                  </a:lnTo>
                  <a:lnTo>
                    <a:pt x="14891" y="21600"/>
                  </a:lnTo>
                  <a:lnTo>
                    <a:pt x="14891" y="19956"/>
                  </a:lnTo>
                  <a:lnTo>
                    <a:pt x="14891" y="19956"/>
                  </a:lnTo>
                  <a:cubicBezTo>
                    <a:pt x="6127" y="18990"/>
                    <a:pt x="4" y="15618"/>
                    <a:pt x="4" y="11757"/>
                  </a:cubicBezTo>
                  <a:close/>
                  <a:moveTo>
                    <a:pt x="19853" y="3289"/>
                  </a:moveTo>
                  <a:cubicBezTo>
                    <a:pt x="10377" y="3289"/>
                    <a:pt x="2222" y="6146"/>
                    <a:pt x="382" y="10112"/>
                  </a:cubicBezTo>
                  <a:lnTo>
                    <a:pt x="382" y="10112"/>
                  </a:lnTo>
                  <a:cubicBezTo>
                    <a:pt x="-1747" y="5525"/>
                    <a:pt x="5245" y="1069"/>
                    <a:pt x="15999" y="161"/>
                  </a:cubicBezTo>
                  <a:cubicBezTo>
                    <a:pt x="17268" y="54"/>
                    <a:pt x="18559" y="0"/>
                    <a:pt x="19853" y="0"/>
                  </a:cubicBezTo>
                  <a:close/>
                </a:path>
              </a:pathLst>
            </a:cu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  <p:sp>
          <p:nvSpPr>
            <p:cNvPr id="24" name="Shape">
              <a:extLst>
                <a:ext uri="{FF2B5EF4-FFF2-40B4-BE49-F238E27FC236}">
                  <a16:creationId xmlns:a16="http://schemas.microsoft.com/office/drawing/2014/main" id="{856A5A4F-3CDD-5748-9B98-37E747A47DFB}"/>
                </a:ext>
              </a:extLst>
            </p:cNvPr>
            <p:cNvSpPr/>
            <p:nvPr/>
          </p:nvSpPr>
          <p:spPr>
            <a:xfrm rot="10800000">
              <a:off x="-1" y="487539"/>
              <a:ext cx="558376" cy="429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3" h="21600" extrusionOk="0">
                  <a:moveTo>
                    <a:pt x="19853" y="7024"/>
                  </a:moveTo>
                  <a:cubicBezTo>
                    <a:pt x="10377" y="7024"/>
                    <a:pt x="2222" y="13129"/>
                    <a:pt x="382" y="21600"/>
                  </a:cubicBezTo>
                  <a:lnTo>
                    <a:pt x="382" y="21600"/>
                  </a:lnTo>
                  <a:cubicBezTo>
                    <a:pt x="-1747" y="11801"/>
                    <a:pt x="5245" y="2284"/>
                    <a:pt x="15999" y="344"/>
                  </a:cubicBezTo>
                  <a:cubicBezTo>
                    <a:pt x="17268" y="115"/>
                    <a:pt x="18559" y="0"/>
                    <a:pt x="19853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  <p:sp>
          <p:nvSpPr>
            <p:cNvPr id="25" name="Line">
              <a:extLst>
                <a:ext uri="{FF2B5EF4-FFF2-40B4-BE49-F238E27FC236}">
                  <a16:creationId xmlns:a16="http://schemas.microsoft.com/office/drawing/2014/main" id="{91293C63-A7AB-BC4E-994E-1789EE08B10D}"/>
                </a:ext>
              </a:extLst>
            </p:cNvPr>
            <p:cNvSpPr/>
            <p:nvPr/>
          </p:nvSpPr>
          <p:spPr>
            <a:xfrm rot="10800000">
              <a:off x="0" y="0"/>
              <a:ext cx="558269" cy="91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468"/>
                  </a:moveTo>
                  <a:cubicBezTo>
                    <a:pt x="0" y="12329"/>
                    <a:pt x="6663" y="15702"/>
                    <a:pt x="16200" y="16667"/>
                  </a:cubicBezTo>
                  <a:lnTo>
                    <a:pt x="16200" y="15023"/>
                  </a:lnTo>
                  <a:lnTo>
                    <a:pt x="21600" y="18580"/>
                  </a:lnTo>
                  <a:lnTo>
                    <a:pt x="16200" y="21600"/>
                  </a:lnTo>
                  <a:lnTo>
                    <a:pt x="16200" y="19956"/>
                  </a:lnTo>
                  <a:lnTo>
                    <a:pt x="16200" y="19956"/>
                  </a:lnTo>
                  <a:cubicBezTo>
                    <a:pt x="6663" y="18990"/>
                    <a:pt x="0" y="15618"/>
                    <a:pt x="0" y="11757"/>
                  </a:cubicBezTo>
                  <a:lnTo>
                    <a:pt x="0" y="8468"/>
                  </a:lnTo>
                  <a:cubicBezTo>
                    <a:pt x="0" y="3791"/>
                    <a:pt x="9671" y="0"/>
                    <a:pt x="21600" y="0"/>
                  </a:cubicBezTo>
                  <a:lnTo>
                    <a:pt x="21600" y="3289"/>
                  </a:lnTo>
                  <a:cubicBezTo>
                    <a:pt x="11288" y="3289"/>
                    <a:pt x="2414" y="6146"/>
                    <a:pt x="411" y="10112"/>
                  </a:cubicBezTo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algn="r" defTabSz="642915">
                <a:defRPr sz="18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266"/>
            </a:p>
          </p:txBody>
        </p:sp>
      </p:grpSp>
      <p:sp>
        <p:nvSpPr>
          <p:cNvPr id="26" name="Theory (Pattern) Building">
            <a:extLst>
              <a:ext uri="{FF2B5EF4-FFF2-40B4-BE49-F238E27FC236}">
                <a16:creationId xmlns:a16="http://schemas.microsoft.com/office/drawing/2014/main" id="{5B965D77-05F6-DD4F-AC1C-EC23205C277C}"/>
              </a:ext>
            </a:extLst>
          </p:cNvPr>
          <p:cNvSpPr txBox="1"/>
          <p:nvPr/>
        </p:nvSpPr>
        <p:spPr>
          <a:xfrm>
            <a:off x="3979197" y="2428070"/>
            <a:ext cx="1161375" cy="481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2146" rIns="32146">
            <a:spAutoFit/>
          </a:bodyPr>
          <a:lstStyle/>
          <a:p>
            <a:pPr algn="ctr" defTabSz="642915">
              <a:defRPr sz="1800" i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66"/>
              <a:t>Theory (Pattern)</a:t>
            </a:r>
            <a:br>
              <a:rPr sz="1266"/>
            </a:br>
            <a:r>
              <a:rPr sz="1266"/>
              <a:t>Building</a:t>
            </a:r>
          </a:p>
        </p:txBody>
      </p:sp>
      <p:sp>
        <p:nvSpPr>
          <p:cNvPr id="27" name="Units of Analysis">
            <a:extLst>
              <a:ext uri="{FF2B5EF4-FFF2-40B4-BE49-F238E27FC236}">
                <a16:creationId xmlns:a16="http://schemas.microsoft.com/office/drawing/2014/main" id="{18147A8B-9CF0-6A42-8254-C6B566E01281}"/>
              </a:ext>
            </a:extLst>
          </p:cNvPr>
          <p:cNvSpPr/>
          <p:nvPr/>
        </p:nvSpPr>
        <p:spPr>
          <a:xfrm>
            <a:off x="4518422" y="5235461"/>
            <a:ext cx="2618957" cy="412552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>
            <a:lvl1pPr marL="57799" marR="57799" algn="r" defTabSz="1295400">
              <a:defRPr sz="18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66"/>
              <a:t>Units of Analysis</a:t>
            </a:r>
          </a:p>
        </p:txBody>
      </p:sp>
      <p:sp>
        <p:nvSpPr>
          <p:cNvPr id="28" name="Sampling Frame">
            <a:extLst>
              <a:ext uri="{FF2B5EF4-FFF2-40B4-BE49-F238E27FC236}">
                <a16:creationId xmlns:a16="http://schemas.microsoft.com/office/drawing/2014/main" id="{03BB48A2-4528-E842-8B4C-5C05EAE3C3DC}"/>
              </a:ext>
            </a:extLst>
          </p:cNvPr>
          <p:cNvSpPr txBox="1"/>
          <p:nvPr/>
        </p:nvSpPr>
        <p:spPr>
          <a:xfrm>
            <a:off x="7151964" y="5419447"/>
            <a:ext cx="1150957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66"/>
              <a:t>Sampling Frame</a:t>
            </a:r>
          </a:p>
        </p:txBody>
      </p:sp>
      <p:sp>
        <p:nvSpPr>
          <p:cNvPr id="29" name="Line">
            <a:extLst>
              <a:ext uri="{FF2B5EF4-FFF2-40B4-BE49-F238E27FC236}">
                <a16:creationId xmlns:a16="http://schemas.microsoft.com/office/drawing/2014/main" id="{2FA569F3-B0C6-924D-8EAD-585137E05321}"/>
              </a:ext>
            </a:extLst>
          </p:cNvPr>
          <p:cNvSpPr/>
          <p:nvPr/>
        </p:nvSpPr>
        <p:spPr>
          <a:xfrm flipV="1">
            <a:off x="5627042" y="4836038"/>
            <a:ext cx="0" cy="37146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40638" marR="40638" defTabSz="910796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sp>
        <p:nvSpPr>
          <p:cNvPr id="30" name="Line">
            <a:extLst>
              <a:ext uri="{FF2B5EF4-FFF2-40B4-BE49-F238E27FC236}">
                <a16:creationId xmlns:a16="http://schemas.microsoft.com/office/drawing/2014/main" id="{787414DB-44E4-9344-8E1A-23D7E357CBE5}"/>
              </a:ext>
            </a:extLst>
          </p:cNvPr>
          <p:cNvSpPr/>
          <p:nvPr/>
        </p:nvSpPr>
        <p:spPr>
          <a:xfrm>
            <a:off x="5917198" y="4862277"/>
            <a:ext cx="0" cy="37146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40638" marR="40638" defTabSz="910796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sp>
        <p:nvSpPr>
          <p:cNvPr id="31" name="Line">
            <a:extLst>
              <a:ext uri="{FF2B5EF4-FFF2-40B4-BE49-F238E27FC236}">
                <a16:creationId xmlns:a16="http://schemas.microsoft.com/office/drawing/2014/main" id="{12CC4BAF-8DDF-0B4C-844E-A12DB3DF11AE}"/>
              </a:ext>
            </a:extLst>
          </p:cNvPr>
          <p:cNvSpPr/>
          <p:nvPr/>
        </p:nvSpPr>
        <p:spPr>
          <a:xfrm flipV="1">
            <a:off x="5774323" y="5730617"/>
            <a:ext cx="0" cy="324446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40638" marR="40638" defTabSz="910796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sp>
        <p:nvSpPr>
          <p:cNvPr id="32" name="Sampling">
            <a:extLst>
              <a:ext uri="{FF2B5EF4-FFF2-40B4-BE49-F238E27FC236}">
                <a16:creationId xmlns:a16="http://schemas.microsoft.com/office/drawing/2014/main" id="{DE4CA403-6184-4745-A4AB-CF6529C4CD2F}"/>
              </a:ext>
            </a:extLst>
          </p:cNvPr>
          <p:cNvSpPr txBox="1"/>
          <p:nvPr/>
        </p:nvSpPr>
        <p:spPr>
          <a:xfrm>
            <a:off x="5800604" y="5794949"/>
            <a:ext cx="687689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66"/>
              <a:t>Sampling</a:t>
            </a:r>
          </a:p>
        </p:txBody>
      </p:sp>
      <p:pic>
        <p:nvPicPr>
          <p:cNvPr id="33" name="document-vector-icons-set-gray-isolated-grey-background-eps-file-available-33947825.jpg" descr="document-vector-icons-set-gray-isolated-grey-background-eps-file-available-33947825.jpg">
            <a:extLst>
              <a:ext uri="{FF2B5EF4-FFF2-40B4-BE49-F238E27FC236}">
                <a16:creationId xmlns:a16="http://schemas.microsoft.com/office/drawing/2014/main" id="{91F5FC33-D188-A14F-9562-753364CC46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07" t="3623" r="6944" b="4141"/>
          <a:stretch>
            <a:fillRect/>
          </a:stretch>
        </p:blipFill>
        <p:spPr>
          <a:xfrm>
            <a:off x="4955362" y="5272073"/>
            <a:ext cx="253719" cy="3214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600" extrusionOk="0">
                <a:moveTo>
                  <a:pt x="7625" y="0"/>
                </a:moveTo>
                <a:cubicBezTo>
                  <a:pt x="7541" y="25"/>
                  <a:pt x="7483" y="56"/>
                  <a:pt x="7459" y="94"/>
                </a:cubicBezTo>
                <a:cubicBezTo>
                  <a:pt x="7437" y="130"/>
                  <a:pt x="7429" y="291"/>
                  <a:pt x="7412" y="412"/>
                </a:cubicBezTo>
                <a:cubicBezTo>
                  <a:pt x="7402" y="594"/>
                  <a:pt x="7409" y="827"/>
                  <a:pt x="7412" y="975"/>
                </a:cubicBezTo>
                <a:cubicBezTo>
                  <a:pt x="7415" y="1142"/>
                  <a:pt x="7403" y="1585"/>
                  <a:pt x="7412" y="1969"/>
                </a:cubicBezTo>
                <a:lnTo>
                  <a:pt x="7435" y="2662"/>
                </a:lnTo>
                <a:lnTo>
                  <a:pt x="8124" y="2662"/>
                </a:lnTo>
                <a:lnTo>
                  <a:pt x="8812" y="2662"/>
                </a:lnTo>
                <a:lnTo>
                  <a:pt x="8860" y="1912"/>
                </a:lnTo>
                <a:lnTo>
                  <a:pt x="8907" y="1181"/>
                </a:lnTo>
                <a:lnTo>
                  <a:pt x="8907" y="1162"/>
                </a:lnTo>
                <a:lnTo>
                  <a:pt x="14344" y="1125"/>
                </a:lnTo>
                <a:cubicBezTo>
                  <a:pt x="18287" y="1100"/>
                  <a:pt x="19838" y="1117"/>
                  <a:pt x="19993" y="1219"/>
                </a:cubicBezTo>
                <a:cubicBezTo>
                  <a:pt x="20171" y="1335"/>
                  <a:pt x="20207" y="2397"/>
                  <a:pt x="20207" y="7406"/>
                </a:cubicBezTo>
                <a:cubicBezTo>
                  <a:pt x="20207" y="10861"/>
                  <a:pt x="20205" y="12412"/>
                  <a:pt x="20088" y="13125"/>
                </a:cubicBezTo>
                <a:lnTo>
                  <a:pt x="20088" y="13538"/>
                </a:lnTo>
                <a:lnTo>
                  <a:pt x="19970" y="13538"/>
                </a:lnTo>
                <a:cubicBezTo>
                  <a:pt x="19851" y="13727"/>
                  <a:pt x="19665" y="13723"/>
                  <a:pt x="19400" y="13706"/>
                </a:cubicBezTo>
                <a:cubicBezTo>
                  <a:pt x="18962" y="13678"/>
                  <a:pt x="18833" y="13694"/>
                  <a:pt x="18783" y="13912"/>
                </a:cubicBezTo>
                <a:lnTo>
                  <a:pt x="18759" y="14269"/>
                </a:lnTo>
                <a:lnTo>
                  <a:pt x="18735" y="14438"/>
                </a:lnTo>
                <a:lnTo>
                  <a:pt x="18735" y="14888"/>
                </a:lnTo>
                <a:lnTo>
                  <a:pt x="19447" y="14906"/>
                </a:lnTo>
                <a:lnTo>
                  <a:pt x="20160" y="14906"/>
                </a:lnTo>
                <a:lnTo>
                  <a:pt x="21299" y="14888"/>
                </a:lnTo>
                <a:cubicBezTo>
                  <a:pt x="21506" y="14866"/>
                  <a:pt x="21583" y="14832"/>
                  <a:pt x="21584" y="14775"/>
                </a:cubicBezTo>
                <a:lnTo>
                  <a:pt x="21584" y="7444"/>
                </a:lnTo>
                <a:lnTo>
                  <a:pt x="21584" y="56"/>
                </a:lnTo>
                <a:lnTo>
                  <a:pt x="21323" y="0"/>
                </a:lnTo>
                <a:lnTo>
                  <a:pt x="14510" y="0"/>
                </a:lnTo>
                <a:lnTo>
                  <a:pt x="7625" y="0"/>
                </a:lnTo>
                <a:close/>
                <a:moveTo>
                  <a:pt x="14439" y="3281"/>
                </a:moveTo>
                <a:lnTo>
                  <a:pt x="10830" y="3300"/>
                </a:lnTo>
                <a:lnTo>
                  <a:pt x="3946" y="3300"/>
                </a:lnTo>
                <a:cubicBezTo>
                  <a:pt x="3862" y="3325"/>
                  <a:pt x="3803" y="3369"/>
                  <a:pt x="3756" y="3412"/>
                </a:cubicBezTo>
                <a:lnTo>
                  <a:pt x="3756" y="4688"/>
                </a:lnTo>
                <a:lnTo>
                  <a:pt x="3756" y="5869"/>
                </a:lnTo>
                <a:cubicBezTo>
                  <a:pt x="3765" y="5901"/>
                  <a:pt x="3770" y="5993"/>
                  <a:pt x="3780" y="6000"/>
                </a:cubicBezTo>
                <a:cubicBezTo>
                  <a:pt x="3796" y="6011"/>
                  <a:pt x="3997" y="6034"/>
                  <a:pt x="4136" y="6056"/>
                </a:cubicBezTo>
                <a:lnTo>
                  <a:pt x="4444" y="6038"/>
                </a:lnTo>
                <a:lnTo>
                  <a:pt x="5062" y="6019"/>
                </a:lnTo>
                <a:cubicBezTo>
                  <a:pt x="5099" y="5975"/>
                  <a:pt x="5113" y="5889"/>
                  <a:pt x="5133" y="5812"/>
                </a:cubicBezTo>
                <a:lnTo>
                  <a:pt x="5133" y="5381"/>
                </a:lnTo>
                <a:cubicBezTo>
                  <a:pt x="5133" y="4897"/>
                  <a:pt x="5206" y="4721"/>
                  <a:pt x="5418" y="4631"/>
                </a:cubicBezTo>
                <a:cubicBezTo>
                  <a:pt x="5582" y="4562"/>
                  <a:pt x="7865" y="4525"/>
                  <a:pt x="11068" y="4538"/>
                </a:cubicBezTo>
                <a:lnTo>
                  <a:pt x="16433" y="4556"/>
                </a:lnTo>
                <a:lnTo>
                  <a:pt x="16433" y="4612"/>
                </a:lnTo>
                <a:lnTo>
                  <a:pt x="16433" y="10800"/>
                </a:lnTo>
                <a:lnTo>
                  <a:pt x="16433" y="10838"/>
                </a:lnTo>
                <a:lnTo>
                  <a:pt x="16433" y="17044"/>
                </a:lnTo>
                <a:lnTo>
                  <a:pt x="15697" y="17081"/>
                </a:lnTo>
                <a:lnTo>
                  <a:pt x="15056" y="17119"/>
                </a:lnTo>
                <a:cubicBezTo>
                  <a:pt x="15025" y="17142"/>
                  <a:pt x="15005" y="17180"/>
                  <a:pt x="14985" y="17212"/>
                </a:cubicBezTo>
                <a:lnTo>
                  <a:pt x="14985" y="17662"/>
                </a:lnTo>
                <a:lnTo>
                  <a:pt x="14985" y="18075"/>
                </a:lnTo>
                <a:cubicBezTo>
                  <a:pt x="15028" y="18141"/>
                  <a:pt x="15083" y="18181"/>
                  <a:pt x="15174" y="18206"/>
                </a:cubicBezTo>
                <a:lnTo>
                  <a:pt x="16433" y="18206"/>
                </a:lnTo>
                <a:lnTo>
                  <a:pt x="17643" y="18206"/>
                </a:lnTo>
                <a:cubicBezTo>
                  <a:pt x="17738" y="18190"/>
                  <a:pt x="17859" y="18171"/>
                  <a:pt x="17881" y="18150"/>
                </a:cubicBezTo>
                <a:cubicBezTo>
                  <a:pt x="17885" y="18146"/>
                  <a:pt x="17901" y="18056"/>
                  <a:pt x="17904" y="18038"/>
                </a:cubicBezTo>
                <a:lnTo>
                  <a:pt x="17904" y="10744"/>
                </a:lnTo>
                <a:lnTo>
                  <a:pt x="17904" y="3338"/>
                </a:lnTo>
                <a:lnTo>
                  <a:pt x="17596" y="3319"/>
                </a:lnTo>
                <a:cubicBezTo>
                  <a:pt x="17394" y="3308"/>
                  <a:pt x="15958" y="3286"/>
                  <a:pt x="14439" y="3281"/>
                </a:cubicBezTo>
                <a:close/>
                <a:moveTo>
                  <a:pt x="6818" y="3544"/>
                </a:moveTo>
                <a:cubicBezTo>
                  <a:pt x="6981" y="3549"/>
                  <a:pt x="7141" y="3660"/>
                  <a:pt x="7056" y="3769"/>
                </a:cubicBezTo>
                <a:cubicBezTo>
                  <a:pt x="7007" y="3831"/>
                  <a:pt x="6893" y="3881"/>
                  <a:pt x="6818" y="3881"/>
                </a:cubicBezTo>
                <a:cubicBezTo>
                  <a:pt x="6603" y="3881"/>
                  <a:pt x="6504" y="3665"/>
                  <a:pt x="6676" y="3581"/>
                </a:cubicBezTo>
                <a:cubicBezTo>
                  <a:pt x="6727" y="3556"/>
                  <a:pt x="6764" y="3542"/>
                  <a:pt x="6818" y="3544"/>
                </a:cubicBezTo>
                <a:close/>
                <a:moveTo>
                  <a:pt x="7103" y="6675"/>
                </a:moveTo>
                <a:cubicBezTo>
                  <a:pt x="3605" y="6687"/>
                  <a:pt x="121" y="6720"/>
                  <a:pt x="100" y="6769"/>
                </a:cubicBezTo>
                <a:cubicBezTo>
                  <a:pt x="76" y="6825"/>
                  <a:pt x="48" y="10132"/>
                  <a:pt x="29" y="14006"/>
                </a:cubicBezTo>
                <a:cubicBezTo>
                  <a:pt x="28" y="14134"/>
                  <a:pt x="6" y="14102"/>
                  <a:pt x="5" y="14231"/>
                </a:cubicBezTo>
                <a:cubicBezTo>
                  <a:pt x="3" y="14648"/>
                  <a:pt x="7" y="14704"/>
                  <a:pt x="5" y="15131"/>
                </a:cubicBezTo>
                <a:cubicBezTo>
                  <a:pt x="-16" y="19226"/>
                  <a:pt x="30" y="21442"/>
                  <a:pt x="124" y="21600"/>
                </a:cubicBezTo>
                <a:lnTo>
                  <a:pt x="14106" y="21600"/>
                </a:lnTo>
                <a:cubicBezTo>
                  <a:pt x="14150" y="21547"/>
                  <a:pt x="14178" y="21241"/>
                  <a:pt x="14201" y="20756"/>
                </a:cubicBezTo>
                <a:lnTo>
                  <a:pt x="14201" y="20475"/>
                </a:lnTo>
                <a:cubicBezTo>
                  <a:pt x="14215" y="14297"/>
                  <a:pt x="14203" y="10297"/>
                  <a:pt x="14177" y="8438"/>
                </a:cubicBezTo>
                <a:cubicBezTo>
                  <a:pt x="14162" y="7608"/>
                  <a:pt x="14145" y="6772"/>
                  <a:pt x="14130" y="6731"/>
                </a:cubicBezTo>
                <a:cubicBezTo>
                  <a:pt x="14025" y="6684"/>
                  <a:pt x="10579" y="6663"/>
                  <a:pt x="7103" y="667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" name="human-pictogram-icons-vector-illustration-51730215.jpg" descr="human-pictogram-icons-vector-illustration-51730215.jpg">
            <a:extLst>
              <a:ext uri="{FF2B5EF4-FFF2-40B4-BE49-F238E27FC236}">
                <a16:creationId xmlns:a16="http://schemas.microsoft.com/office/drawing/2014/main" id="{27EF8F5B-228E-3C47-9197-C3FB8837D2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17" t="3238" r="7666" b="4992"/>
          <a:stretch>
            <a:fillRect/>
          </a:stretch>
        </p:blipFill>
        <p:spPr>
          <a:xfrm>
            <a:off x="5389471" y="5264928"/>
            <a:ext cx="158119" cy="353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413" extrusionOk="0">
                <a:moveTo>
                  <a:pt x="11429" y="37"/>
                </a:moveTo>
                <a:cubicBezTo>
                  <a:pt x="10780" y="-21"/>
                  <a:pt x="10105" y="-13"/>
                  <a:pt x="9417" y="71"/>
                </a:cubicBezTo>
                <a:cubicBezTo>
                  <a:pt x="7457" y="307"/>
                  <a:pt x="6455" y="915"/>
                  <a:pt x="6455" y="1879"/>
                </a:cubicBezTo>
                <a:cubicBezTo>
                  <a:pt x="6455" y="2777"/>
                  <a:pt x="7179" y="3327"/>
                  <a:pt x="8809" y="3653"/>
                </a:cubicBezTo>
                <a:cubicBezTo>
                  <a:pt x="9989" y="3889"/>
                  <a:pt x="11936" y="3824"/>
                  <a:pt x="13214" y="3518"/>
                </a:cubicBezTo>
                <a:cubicBezTo>
                  <a:pt x="13978" y="3334"/>
                  <a:pt x="14960" y="2419"/>
                  <a:pt x="14960" y="1879"/>
                </a:cubicBezTo>
                <a:cubicBezTo>
                  <a:pt x="14960" y="955"/>
                  <a:pt x="13375" y="210"/>
                  <a:pt x="11429" y="37"/>
                </a:cubicBezTo>
                <a:close/>
                <a:moveTo>
                  <a:pt x="18681" y="4532"/>
                </a:moveTo>
                <a:cubicBezTo>
                  <a:pt x="15131" y="4453"/>
                  <a:pt x="4611" y="4487"/>
                  <a:pt x="3000" y="4582"/>
                </a:cubicBezTo>
                <a:cubicBezTo>
                  <a:pt x="14" y="4759"/>
                  <a:pt x="0" y="4749"/>
                  <a:pt x="0" y="8401"/>
                </a:cubicBezTo>
                <a:cubicBezTo>
                  <a:pt x="0" y="11890"/>
                  <a:pt x="187" y="12214"/>
                  <a:pt x="2012" y="12119"/>
                </a:cubicBezTo>
                <a:cubicBezTo>
                  <a:pt x="2626" y="12087"/>
                  <a:pt x="3103" y="11907"/>
                  <a:pt x="3417" y="11612"/>
                </a:cubicBezTo>
                <a:cubicBezTo>
                  <a:pt x="3686" y="11360"/>
                  <a:pt x="4063" y="11188"/>
                  <a:pt x="4253" y="11240"/>
                </a:cubicBezTo>
                <a:cubicBezTo>
                  <a:pt x="4454" y="11296"/>
                  <a:pt x="4632" y="13300"/>
                  <a:pt x="4632" y="16022"/>
                </a:cubicBezTo>
                <a:cubicBezTo>
                  <a:pt x="4632" y="19981"/>
                  <a:pt x="4715" y="20746"/>
                  <a:pt x="5202" y="21058"/>
                </a:cubicBezTo>
                <a:cubicBezTo>
                  <a:pt x="5595" y="21310"/>
                  <a:pt x="6127" y="21413"/>
                  <a:pt x="6949" y="21413"/>
                </a:cubicBezTo>
                <a:cubicBezTo>
                  <a:pt x="9316" y="21413"/>
                  <a:pt x="9385" y="21340"/>
                  <a:pt x="9493" y="17949"/>
                </a:cubicBezTo>
                <a:lnTo>
                  <a:pt x="9607" y="14890"/>
                </a:lnTo>
                <a:lnTo>
                  <a:pt x="10518" y="14890"/>
                </a:lnTo>
                <a:lnTo>
                  <a:pt x="11429" y="14890"/>
                </a:lnTo>
                <a:lnTo>
                  <a:pt x="11619" y="17915"/>
                </a:lnTo>
                <a:cubicBezTo>
                  <a:pt x="11787" y="20673"/>
                  <a:pt x="11879" y="20980"/>
                  <a:pt x="12530" y="21193"/>
                </a:cubicBezTo>
                <a:cubicBezTo>
                  <a:pt x="12924" y="21322"/>
                  <a:pt x="13681" y="21414"/>
                  <a:pt x="14201" y="21413"/>
                </a:cubicBezTo>
                <a:cubicBezTo>
                  <a:pt x="16298" y="21407"/>
                  <a:pt x="16241" y="21579"/>
                  <a:pt x="16441" y="15431"/>
                </a:cubicBezTo>
                <a:cubicBezTo>
                  <a:pt x="16560" y="11777"/>
                  <a:pt x="16735" y="9764"/>
                  <a:pt x="16973" y="9787"/>
                </a:cubicBezTo>
                <a:cubicBezTo>
                  <a:pt x="17176" y="9807"/>
                  <a:pt x="17455" y="10231"/>
                  <a:pt x="17580" y="10733"/>
                </a:cubicBezTo>
                <a:cubicBezTo>
                  <a:pt x="17849" y="11813"/>
                  <a:pt x="18414" y="12187"/>
                  <a:pt x="19707" y="12119"/>
                </a:cubicBezTo>
                <a:cubicBezTo>
                  <a:pt x="21387" y="12031"/>
                  <a:pt x="21600" y="11532"/>
                  <a:pt x="21491" y="8232"/>
                </a:cubicBezTo>
                <a:cubicBezTo>
                  <a:pt x="21379" y="4825"/>
                  <a:pt x="21195" y="4587"/>
                  <a:pt x="18681" y="4532"/>
                </a:cubicBezTo>
                <a:close/>
              </a:path>
            </a:pathLst>
          </a:custGeom>
          <a:ln w="12700"/>
        </p:spPr>
      </p:pic>
      <p:pic>
        <p:nvPicPr>
          <p:cNvPr id="35" name="human-pictogram-icons-vector-illustration-51730215.jpg" descr="human-pictogram-icons-vector-illustration-51730215.jpg">
            <a:extLst>
              <a:ext uri="{FF2B5EF4-FFF2-40B4-BE49-F238E27FC236}">
                <a16:creationId xmlns:a16="http://schemas.microsoft.com/office/drawing/2014/main" id="{5FCDB906-3642-134F-930E-1FDC7191CB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617" t="3238" r="7666" b="4992"/>
          <a:stretch>
            <a:fillRect/>
          </a:stretch>
        </p:blipFill>
        <p:spPr>
          <a:xfrm>
            <a:off x="5587650" y="5266436"/>
            <a:ext cx="158118" cy="353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413" extrusionOk="0">
                <a:moveTo>
                  <a:pt x="11429" y="37"/>
                </a:moveTo>
                <a:cubicBezTo>
                  <a:pt x="10780" y="-21"/>
                  <a:pt x="10105" y="-13"/>
                  <a:pt x="9417" y="71"/>
                </a:cubicBezTo>
                <a:cubicBezTo>
                  <a:pt x="7457" y="307"/>
                  <a:pt x="6455" y="915"/>
                  <a:pt x="6455" y="1879"/>
                </a:cubicBezTo>
                <a:cubicBezTo>
                  <a:pt x="6455" y="2777"/>
                  <a:pt x="7179" y="3327"/>
                  <a:pt x="8809" y="3653"/>
                </a:cubicBezTo>
                <a:cubicBezTo>
                  <a:pt x="9989" y="3889"/>
                  <a:pt x="11936" y="3824"/>
                  <a:pt x="13214" y="3518"/>
                </a:cubicBezTo>
                <a:cubicBezTo>
                  <a:pt x="13978" y="3334"/>
                  <a:pt x="14960" y="2419"/>
                  <a:pt x="14960" y="1879"/>
                </a:cubicBezTo>
                <a:cubicBezTo>
                  <a:pt x="14960" y="955"/>
                  <a:pt x="13375" y="210"/>
                  <a:pt x="11429" y="37"/>
                </a:cubicBezTo>
                <a:close/>
                <a:moveTo>
                  <a:pt x="18681" y="4532"/>
                </a:moveTo>
                <a:cubicBezTo>
                  <a:pt x="15131" y="4453"/>
                  <a:pt x="4611" y="4487"/>
                  <a:pt x="3000" y="4582"/>
                </a:cubicBezTo>
                <a:cubicBezTo>
                  <a:pt x="14" y="4759"/>
                  <a:pt x="0" y="4749"/>
                  <a:pt x="0" y="8401"/>
                </a:cubicBezTo>
                <a:cubicBezTo>
                  <a:pt x="0" y="11890"/>
                  <a:pt x="187" y="12214"/>
                  <a:pt x="2012" y="12119"/>
                </a:cubicBezTo>
                <a:cubicBezTo>
                  <a:pt x="2626" y="12087"/>
                  <a:pt x="3103" y="11907"/>
                  <a:pt x="3417" y="11612"/>
                </a:cubicBezTo>
                <a:cubicBezTo>
                  <a:pt x="3686" y="11360"/>
                  <a:pt x="4063" y="11188"/>
                  <a:pt x="4253" y="11240"/>
                </a:cubicBezTo>
                <a:cubicBezTo>
                  <a:pt x="4454" y="11296"/>
                  <a:pt x="4632" y="13300"/>
                  <a:pt x="4632" y="16022"/>
                </a:cubicBezTo>
                <a:cubicBezTo>
                  <a:pt x="4632" y="19981"/>
                  <a:pt x="4715" y="20746"/>
                  <a:pt x="5202" y="21058"/>
                </a:cubicBezTo>
                <a:cubicBezTo>
                  <a:pt x="5595" y="21310"/>
                  <a:pt x="6127" y="21413"/>
                  <a:pt x="6949" y="21413"/>
                </a:cubicBezTo>
                <a:cubicBezTo>
                  <a:pt x="9316" y="21413"/>
                  <a:pt x="9385" y="21340"/>
                  <a:pt x="9493" y="17949"/>
                </a:cubicBezTo>
                <a:lnTo>
                  <a:pt x="9607" y="14890"/>
                </a:lnTo>
                <a:lnTo>
                  <a:pt x="10518" y="14890"/>
                </a:lnTo>
                <a:lnTo>
                  <a:pt x="11429" y="14890"/>
                </a:lnTo>
                <a:lnTo>
                  <a:pt x="11619" y="17915"/>
                </a:lnTo>
                <a:cubicBezTo>
                  <a:pt x="11787" y="20673"/>
                  <a:pt x="11879" y="20980"/>
                  <a:pt x="12530" y="21193"/>
                </a:cubicBezTo>
                <a:cubicBezTo>
                  <a:pt x="12924" y="21322"/>
                  <a:pt x="13681" y="21414"/>
                  <a:pt x="14201" y="21413"/>
                </a:cubicBezTo>
                <a:cubicBezTo>
                  <a:pt x="16298" y="21407"/>
                  <a:pt x="16241" y="21579"/>
                  <a:pt x="16441" y="15431"/>
                </a:cubicBezTo>
                <a:cubicBezTo>
                  <a:pt x="16560" y="11777"/>
                  <a:pt x="16735" y="9764"/>
                  <a:pt x="16973" y="9787"/>
                </a:cubicBezTo>
                <a:cubicBezTo>
                  <a:pt x="17176" y="9807"/>
                  <a:pt x="17455" y="10231"/>
                  <a:pt x="17580" y="10733"/>
                </a:cubicBezTo>
                <a:cubicBezTo>
                  <a:pt x="17849" y="11813"/>
                  <a:pt x="18414" y="12187"/>
                  <a:pt x="19707" y="12119"/>
                </a:cubicBezTo>
                <a:cubicBezTo>
                  <a:pt x="21387" y="12031"/>
                  <a:pt x="21600" y="11532"/>
                  <a:pt x="21491" y="8232"/>
                </a:cubicBezTo>
                <a:cubicBezTo>
                  <a:pt x="21379" y="4825"/>
                  <a:pt x="21195" y="4587"/>
                  <a:pt x="18681" y="4532"/>
                </a:cubicBezTo>
                <a:close/>
              </a:path>
            </a:pathLst>
          </a:custGeom>
          <a:ln w="12700"/>
        </p:spPr>
      </p:pic>
      <p:sp>
        <p:nvSpPr>
          <p:cNvPr id="36" name="Hypothesis Building">
            <a:extLst>
              <a:ext uri="{FF2B5EF4-FFF2-40B4-BE49-F238E27FC236}">
                <a16:creationId xmlns:a16="http://schemas.microsoft.com/office/drawing/2014/main" id="{95FF4A0F-C3D6-F443-8ABF-72553DFC84AE}"/>
              </a:ext>
            </a:extLst>
          </p:cNvPr>
          <p:cNvSpPr txBox="1"/>
          <p:nvPr/>
        </p:nvSpPr>
        <p:spPr>
          <a:xfrm>
            <a:off x="6474640" y="2384910"/>
            <a:ext cx="786272" cy="481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2146" rIns="32146">
            <a:spAutoFit/>
          </a:bodyPr>
          <a:lstStyle/>
          <a:p>
            <a:pPr algn="ctr" defTabSz="642915">
              <a:defRPr sz="1800" i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66"/>
              <a:t>Hypothesis</a:t>
            </a:r>
            <a:br>
              <a:rPr sz="1266"/>
            </a:br>
            <a:r>
              <a:rPr sz="1266"/>
              <a:t>Building</a:t>
            </a:r>
          </a:p>
        </p:txBody>
      </p:sp>
      <p:pic>
        <p:nvPicPr>
          <p:cNvPr id="37" name="Screen Shot 2018-03-04 at 08.14.01.png" descr="Screen Shot 2018-03-04 at 08.14.01.png">
            <a:extLst>
              <a:ext uri="{FF2B5EF4-FFF2-40B4-BE49-F238E27FC236}">
                <a16:creationId xmlns:a16="http://schemas.microsoft.com/office/drawing/2014/main" id="{8284D273-33EE-4549-9FA6-874FF25672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169" t="3325" r="5458" b="3326"/>
          <a:stretch>
            <a:fillRect/>
          </a:stretch>
        </p:blipFill>
        <p:spPr>
          <a:xfrm>
            <a:off x="5480480" y="6172447"/>
            <a:ext cx="587685" cy="586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1" extrusionOk="0">
                <a:moveTo>
                  <a:pt x="12369" y="0"/>
                </a:moveTo>
                <a:lnTo>
                  <a:pt x="13508" y="1228"/>
                </a:lnTo>
                <a:cubicBezTo>
                  <a:pt x="14135" y="1902"/>
                  <a:pt x="14879" y="2887"/>
                  <a:pt x="15159" y="3423"/>
                </a:cubicBezTo>
                <a:cubicBezTo>
                  <a:pt x="15439" y="3958"/>
                  <a:pt x="15845" y="4286"/>
                  <a:pt x="16072" y="4148"/>
                </a:cubicBezTo>
                <a:cubicBezTo>
                  <a:pt x="16916" y="3634"/>
                  <a:pt x="17422" y="4449"/>
                  <a:pt x="16728" y="5205"/>
                </a:cubicBezTo>
                <a:cubicBezTo>
                  <a:pt x="16215" y="5763"/>
                  <a:pt x="16119" y="6430"/>
                  <a:pt x="16328" y="7933"/>
                </a:cubicBezTo>
                <a:lnTo>
                  <a:pt x="16605" y="9926"/>
                </a:lnTo>
                <a:lnTo>
                  <a:pt x="19108" y="9926"/>
                </a:lnTo>
                <a:lnTo>
                  <a:pt x="21600" y="9926"/>
                </a:lnTo>
                <a:lnTo>
                  <a:pt x="21200" y="8144"/>
                </a:lnTo>
                <a:cubicBezTo>
                  <a:pt x="20677" y="5853"/>
                  <a:pt x="19595" y="4068"/>
                  <a:pt x="18574" y="3805"/>
                </a:cubicBezTo>
                <a:cubicBezTo>
                  <a:pt x="18132" y="3691"/>
                  <a:pt x="17821" y="3347"/>
                  <a:pt x="17887" y="3050"/>
                </a:cubicBezTo>
                <a:cubicBezTo>
                  <a:pt x="18012" y="2494"/>
                  <a:pt x="15365" y="859"/>
                  <a:pt x="13456" y="312"/>
                </a:cubicBezTo>
                <a:lnTo>
                  <a:pt x="12369" y="0"/>
                </a:lnTo>
                <a:close/>
                <a:moveTo>
                  <a:pt x="9313" y="252"/>
                </a:moveTo>
                <a:cubicBezTo>
                  <a:pt x="8570" y="-29"/>
                  <a:pt x="5367" y="1053"/>
                  <a:pt x="4082" y="2024"/>
                </a:cubicBezTo>
                <a:cubicBezTo>
                  <a:pt x="3274" y="2633"/>
                  <a:pt x="3283" y="2674"/>
                  <a:pt x="4338" y="3503"/>
                </a:cubicBezTo>
                <a:cubicBezTo>
                  <a:pt x="4935" y="3972"/>
                  <a:pt x="5658" y="4277"/>
                  <a:pt x="5938" y="4178"/>
                </a:cubicBezTo>
                <a:cubicBezTo>
                  <a:pt x="6219" y="4078"/>
                  <a:pt x="6679" y="4272"/>
                  <a:pt x="6964" y="4611"/>
                </a:cubicBezTo>
                <a:cubicBezTo>
                  <a:pt x="7249" y="4949"/>
                  <a:pt x="8041" y="5225"/>
                  <a:pt x="8728" y="5225"/>
                </a:cubicBezTo>
                <a:cubicBezTo>
                  <a:pt x="9953" y="5225"/>
                  <a:pt x="9979" y="5188"/>
                  <a:pt x="9979" y="2869"/>
                </a:cubicBezTo>
                <a:cubicBezTo>
                  <a:pt x="9979" y="1137"/>
                  <a:pt x="9802" y="437"/>
                  <a:pt x="9313" y="252"/>
                </a:cubicBezTo>
                <a:close/>
                <a:moveTo>
                  <a:pt x="11754" y="1510"/>
                </a:moveTo>
                <a:cubicBezTo>
                  <a:pt x="11425" y="1542"/>
                  <a:pt x="11282" y="2127"/>
                  <a:pt x="11282" y="3272"/>
                </a:cubicBezTo>
                <a:cubicBezTo>
                  <a:pt x="11282" y="5154"/>
                  <a:pt x="11327" y="5225"/>
                  <a:pt x="12554" y="5225"/>
                </a:cubicBezTo>
                <a:cubicBezTo>
                  <a:pt x="14293" y="5225"/>
                  <a:pt x="14475" y="4729"/>
                  <a:pt x="13333" y="3070"/>
                </a:cubicBezTo>
                <a:cubicBezTo>
                  <a:pt x="12595" y="1997"/>
                  <a:pt x="12083" y="1478"/>
                  <a:pt x="11754" y="1510"/>
                </a:cubicBezTo>
                <a:close/>
                <a:moveTo>
                  <a:pt x="2236" y="3946"/>
                </a:moveTo>
                <a:cubicBezTo>
                  <a:pt x="1728" y="3946"/>
                  <a:pt x="0" y="7892"/>
                  <a:pt x="0" y="9050"/>
                </a:cubicBezTo>
                <a:cubicBezTo>
                  <a:pt x="0" y="9833"/>
                  <a:pt x="268" y="9926"/>
                  <a:pt x="2349" y="9926"/>
                </a:cubicBezTo>
                <a:lnTo>
                  <a:pt x="4687" y="9926"/>
                </a:lnTo>
                <a:lnTo>
                  <a:pt x="4995" y="7762"/>
                </a:lnTo>
                <a:cubicBezTo>
                  <a:pt x="5161" y="6572"/>
                  <a:pt x="5223" y="5553"/>
                  <a:pt x="5138" y="5497"/>
                </a:cubicBezTo>
                <a:cubicBezTo>
                  <a:pt x="3866" y="4649"/>
                  <a:pt x="2550" y="3946"/>
                  <a:pt x="2236" y="3946"/>
                </a:cubicBezTo>
                <a:close/>
                <a:moveTo>
                  <a:pt x="6667" y="6221"/>
                </a:moveTo>
                <a:cubicBezTo>
                  <a:pt x="6633" y="6262"/>
                  <a:pt x="6475" y="7115"/>
                  <a:pt x="6308" y="8114"/>
                </a:cubicBezTo>
                <a:lnTo>
                  <a:pt x="6000" y="9926"/>
                </a:lnTo>
                <a:lnTo>
                  <a:pt x="8021" y="9926"/>
                </a:lnTo>
                <a:lnTo>
                  <a:pt x="10031" y="9926"/>
                </a:lnTo>
                <a:lnTo>
                  <a:pt x="9897" y="8346"/>
                </a:lnTo>
                <a:cubicBezTo>
                  <a:pt x="9776" y="6912"/>
                  <a:pt x="9615" y="6727"/>
                  <a:pt x="8246" y="6453"/>
                </a:cubicBezTo>
                <a:cubicBezTo>
                  <a:pt x="7412" y="6286"/>
                  <a:pt x="6701" y="6181"/>
                  <a:pt x="6667" y="6221"/>
                </a:cubicBezTo>
                <a:close/>
                <a:moveTo>
                  <a:pt x="14164" y="6292"/>
                </a:moveTo>
                <a:cubicBezTo>
                  <a:pt x="13892" y="6372"/>
                  <a:pt x="13128" y="6553"/>
                  <a:pt x="12472" y="6695"/>
                </a:cubicBezTo>
                <a:cubicBezTo>
                  <a:pt x="11449" y="6915"/>
                  <a:pt x="11282" y="7171"/>
                  <a:pt x="11282" y="8446"/>
                </a:cubicBezTo>
                <a:cubicBezTo>
                  <a:pt x="11282" y="9924"/>
                  <a:pt x="11291" y="9926"/>
                  <a:pt x="13231" y="9926"/>
                </a:cubicBezTo>
                <a:cubicBezTo>
                  <a:pt x="15319" y="9926"/>
                  <a:pt x="15403" y="9813"/>
                  <a:pt x="14923" y="7450"/>
                </a:cubicBezTo>
                <a:cubicBezTo>
                  <a:pt x="14777" y="6733"/>
                  <a:pt x="14436" y="6211"/>
                  <a:pt x="14164" y="6292"/>
                </a:cubicBezTo>
                <a:close/>
                <a:moveTo>
                  <a:pt x="2349" y="11215"/>
                </a:moveTo>
                <a:cubicBezTo>
                  <a:pt x="268" y="11215"/>
                  <a:pt x="0" y="11308"/>
                  <a:pt x="0" y="12091"/>
                </a:cubicBezTo>
                <a:cubicBezTo>
                  <a:pt x="0" y="12576"/>
                  <a:pt x="416" y="13921"/>
                  <a:pt x="923" y="15080"/>
                </a:cubicBezTo>
                <a:cubicBezTo>
                  <a:pt x="1430" y="16240"/>
                  <a:pt x="2018" y="17195"/>
                  <a:pt x="2236" y="17195"/>
                </a:cubicBezTo>
                <a:cubicBezTo>
                  <a:pt x="2550" y="17195"/>
                  <a:pt x="3866" y="16492"/>
                  <a:pt x="5138" y="15644"/>
                </a:cubicBezTo>
                <a:cubicBezTo>
                  <a:pt x="5223" y="15588"/>
                  <a:pt x="5161" y="14569"/>
                  <a:pt x="4995" y="13379"/>
                </a:cubicBezTo>
                <a:lnTo>
                  <a:pt x="4687" y="11215"/>
                </a:lnTo>
                <a:lnTo>
                  <a:pt x="2349" y="11215"/>
                </a:lnTo>
                <a:close/>
                <a:moveTo>
                  <a:pt x="5969" y="11215"/>
                </a:moveTo>
                <a:lnTo>
                  <a:pt x="6236" y="12544"/>
                </a:lnTo>
                <a:cubicBezTo>
                  <a:pt x="6385" y="13278"/>
                  <a:pt x="6513" y="14149"/>
                  <a:pt x="6513" y="14476"/>
                </a:cubicBezTo>
                <a:cubicBezTo>
                  <a:pt x="6513" y="14904"/>
                  <a:pt x="6846" y="15003"/>
                  <a:pt x="7703" y="14819"/>
                </a:cubicBezTo>
                <a:cubicBezTo>
                  <a:pt x="9867" y="14352"/>
                  <a:pt x="9979" y="14249"/>
                  <a:pt x="9979" y="12725"/>
                </a:cubicBezTo>
                <a:lnTo>
                  <a:pt x="9979" y="11215"/>
                </a:lnTo>
                <a:lnTo>
                  <a:pt x="7969" y="11215"/>
                </a:lnTo>
                <a:lnTo>
                  <a:pt x="5969" y="11215"/>
                </a:lnTo>
                <a:close/>
                <a:moveTo>
                  <a:pt x="13231" y="11215"/>
                </a:moveTo>
                <a:cubicBezTo>
                  <a:pt x="11291" y="11215"/>
                  <a:pt x="11282" y="11217"/>
                  <a:pt x="11282" y="12695"/>
                </a:cubicBezTo>
                <a:cubicBezTo>
                  <a:pt x="11282" y="13970"/>
                  <a:pt x="11449" y="14224"/>
                  <a:pt x="12472" y="14446"/>
                </a:cubicBezTo>
                <a:cubicBezTo>
                  <a:pt x="13128" y="14589"/>
                  <a:pt x="13864" y="14758"/>
                  <a:pt x="14103" y="14819"/>
                </a:cubicBezTo>
                <a:cubicBezTo>
                  <a:pt x="14579" y="14940"/>
                  <a:pt x="15081" y="13673"/>
                  <a:pt x="15149" y="12171"/>
                </a:cubicBezTo>
                <a:cubicBezTo>
                  <a:pt x="15187" y="11310"/>
                  <a:pt x="14979" y="11215"/>
                  <a:pt x="13231" y="11215"/>
                </a:cubicBezTo>
                <a:close/>
                <a:moveTo>
                  <a:pt x="16605" y="11215"/>
                </a:moveTo>
                <a:lnTo>
                  <a:pt x="16328" y="13208"/>
                </a:lnTo>
                <a:cubicBezTo>
                  <a:pt x="16119" y="14711"/>
                  <a:pt x="16215" y="15378"/>
                  <a:pt x="16728" y="15936"/>
                </a:cubicBezTo>
                <a:cubicBezTo>
                  <a:pt x="17422" y="16691"/>
                  <a:pt x="16916" y="17507"/>
                  <a:pt x="16072" y="16993"/>
                </a:cubicBezTo>
                <a:cubicBezTo>
                  <a:pt x="15845" y="16855"/>
                  <a:pt x="15439" y="17183"/>
                  <a:pt x="15159" y="17718"/>
                </a:cubicBezTo>
                <a:cubicBezTo>
                  <a:pt x="14879" y="18253"/>
                  <a:pt x="14135" y="19238"/>
                  <a:pt x="13508" y="19913"/>
                </a:cubicBezTo>
                <a:lnTo>
                  <a:pt x="12369" y="21141"/>
                </a:lnTo>
                <a:lnTo>
                  <a:pt x="13456" y="20829"/>
                </a:lnTo>
                <a:cubicBezTo>
                  <a:pt x="15365" y="20282"/>
                  <a:pt x="18012" y="18647"/>
                  <a:pt x="17887" y="18091"/>
                </a:cubicBezTo>
                <a:cubicBezTo>
                  <a:pt x="17821" y="17794"/>
                  <a:pt x="18132" y="17450"/>
                  <a:pt x="18574" y="17335"/>
                </a:cubicBezTo>
                <a:cubicBezTo>
                  <a:pt x="19595" y="17073"/>
                  <a:pt x="20677" y="15288"/>
                  <a:pt x="21200" y="12997"/>
                </a:cubicBezTo>
                <a:lnTo>
                  <a:pt x="21600" y="11215"/>
                </a:lnTo>
                <a:lnTo>
                  <a:pt x="19108" y="11215"/>
                </a:lnTo>
                <a:lnTo>
                  <a:pt x="16605" y="11215"/>
                </a:lnTo>
                <a:close/>
                <a:moveTo>
                  <a:pt x="8749" y="15916"/>
                </a:moveTo>
                <a:cubicBezTo>
                  <a:pt x="8050" y="15916"/>
                  <a:pt x="7239" y="16200"/>
                  <a:pt x="6944" y="16550"/>
                </a:cubicBezTo>
                <a:cubicBezTo>
                  <a:pt x="6649" y="16900"/>
                  <a:pt x="6246" y="17078"/>
                  <a:pt x="6041" y="16953"/>
                </a:cubicBezTo>
                <a:cubicBezTo>
                  <a:pt x="5588" y="16677"/>
                  <a:pt x="3467" y="17987"/>
                  <a:pt x="3467" y="18544"/>
                </a:cubicBezTo>
                <a:cubicBezTo>
                  <a:pt x="3467" y="18762"/>
                  <a:pt x="4501" y="19414"/>
                  <a:pt x="5754" y="19993"/>
                </a:cubicBezTo>
                <a:cubicBezTo>
                  <a:pt x="9167" y="21571"/>
                  <a:pt x="9740" y="21352"/>
                  <a:pt x="9897" y="18372"/>
                </a:cubicBezTo>
                <a:lnTo>
                  <a:pt x="10021" y="15916"/>
                </a:lnTo>
                <a:lnTo>
                  <a:pt x="8749" y="15916"/>
                </a:lnTo>
                <a:close/>
                <a:moveTo>
                  <a:pt x="12554" y="15916"/>
                </a:moveTo>
                <a:cubicBezTo>
                  <a:pt x="11327" y="15916"/>
                  <a:pt x="11282" y="15987"/>
                  <a:pt x="11282" y="17869"/>
                </a:cubicBezTo>
                <a:cubicBezTo>
                  <a:pt x="11282" y="20160"/>
                  <a:pt x="11856" y="20218"/>
                  <a:pt x="13333" y="18070"/>
                </a:cubicBezTo>
                <a:cubicBezTo>
                  <a:pt x="14475" y="16412"/>
                  <a:pt x="14293" y="15916"/>
                  <a:pt x="12554" y="15916"/>
                </a:cubicBezTo>
                <a:close/>
              </a:path>
            </a:pathLst>
          </a:custGeom>
          <a:ln w="12700"/>
        </p:spPr>
      </p:pic>
      <p:sp>
        <p:nvSpPr>
          <p:cNvPr id="38" name="Empirical Inquiries">
            <a:extLst>
              <a:ext uri="{FF2B5EF4-FFF2-40B4-BE49-F238E27FC236}">
                <a16:creationId xmlns:a16="http://schemas.microsoft.com/office/drawing/2014/main" id="{BD2AF31F-6F88-8240-8505-CE9AAEB7AB2E}"/>
              </a:ext>
            </a:extLst>
          </p:cNvPr>
          <p:cNvSpPr txBox="1"/>
          <p:nvPr/>
        </p:nvSpPr>
        <p:spPr>
          <a:xfrm>
            <a:off x="6044460" y="4883584"/>
            <a:ext cx="1340911" cy="28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2146" rIns="32146">
            <a:spAutoFit/>
          </a:bodyPr>
          <a:lstStyle>
            <a:lvl1pPr algn="ctr" defTabSz="914400">
              <a:defRPr sz="1800" i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66"/>
              <a:t>Empirical Inquiries</a:t>
            </a:r>
          </a:p>
        </p:txBody>
      </p:sp>
      <p:grpSp>
        <p:nvGrpSpPr>
          <p:cNvPr id="39" name="Group">
            <a:extLst>
              <a:ext uri="{FF2B5EF4-FFF2-40B4-BE49-F238E27FC236}">
                <a16:creationId xmlns:a16="http://schemas.microsoft.com/office/drawing/2014/main" id="{75AE66D3-241F-4147-B224-11DC771000E8}"/>
              </a:ext>
            </a:extLst>
          </p:cNvPr>
          <p:cNvGrpSpPr/>
          <p:nvPr/>
        </p:nvGrpSpPr>
        <p:grpSpPr>
          <a:xfrm>
            <a:off x="1730141" y="1662954"/>
            <a:ext cx="2784375" cy="2841325"/>
            <a:chOff x="0" y="-1"/>
            <a:chExt cx="3959998" cy="4040993"/>
          </a:xfrm>
        </p:grpSpPr>
        <p:sp>
          <p:nvSpPr>
            <p:cNvPr id="40" name="Line">
              <a:extLst>
                <a:ext uri="{FF2B5EF4-FFF2-40B4-BE49-F238E27FC236}">
                  <a16:creationId xmlns:a16="http://schemas.microsoft.com/office/drawing/2014/main" id="{81489D24-F3C6-144B-A9CD-A9B5E41F709F}"/>
                </a:ext>
              </a:extLst>
            </p:cNvPr>
            <p:cNvSpPr/>
            <p:nvPr/>
          </p:nvSpPr>
          <p:spPr>
            <a:xfrm>
              <a:off x="2269468" y="-1"/>
              <a:ext cx="1690530" cy="4040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306" extrusionOk="0">
                  <a:moveTo>
                    <a:pt x="21478" y="4"/>
                  </a:moveTo>
                  <a:cubicBezTo>
                    <a:pt x="9796" y="-157"/>
                    <a:pt x="122" y="4584"/>
                    <a:pt x="1" y="10530"/>
                  </a:cubicBezTo>
                  <a:cubicBezTo>
                    <a:pt x="-122" y="16560"/>
                    <a:pt x="9598" y="21443"/>
                    <a:pt x="21447" y="21303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38" marR="40638" defTabSz="910796"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41" name="Induction">
              <a:extLst>
                <a:ext uri="{FF2B5EF4-FFF2-40B4-BE49-F238E27FC236}">
                  <a16:creationId xmlns:a16="http://schemas.microsoft.com/office/drawing/2014/main" id="{1D690C5B-57F7-5C40-A5E8-3C7686DE3C36}"/>
                </a:ext>
              </a:extLst>
            </p:cNvPr>
            <p:cNvSpPr txBox="1"/>
            <p:nvPr/>
          </p:nvSpPr>
          <p:spPr>
            <a:xfrm>
              <a:off x="850857" y="1755919"/>
              <a:ext cx="1347377" cy="471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 b="1" i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687"/>
                <a:t>Induction</a:t>
              </a:r>
            </a:p>
          </p:txBody>
        </p:sp>
        <p:sp>
          <p:nvSpPr>
            <p:cNvPr id="42" name="Inference of a  general rule  from a particular case/result  (observation)">
              <a:extLst>
                <a:ext uri="{FF2B5EF4-FFF2-40B4-BE49-F238E27FC236}">
                  <a16:creationId xmlns:a16="http://schemas.microsoft.com/office/drawing/2014/main" id="{86372AE4-97A9-3C44-B2F8-2739AB74605B}"/>
                </a:ext>
              </a:extLst>
            </p:cNvPr>
            <p:cNvSpPr txBox="1"/>
            <p:nvPr/>
          </p:nvSpPr>
          <p:spPr>
            <a:xfrm>
              <a:off x="0" y="2224190"/>
              <a:ext cx="2201771" cy="1333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marR="40638" algn="r" defTabSz="910796">
                <a:spcBef>
                  <a:spcPts val="703"/>
                </a:spcBef>
                <a:defRPr sz="1600">
                  <a:uFill>
                    <a:solidFill>
                      <a:srgbClr val="000000"/>
                    </a:solidFill>
                  </a:u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125"/>
                <a:t>Inference of a </a:t>
              </a:r>
              <a:br>
                <a:rPr sz="1125"/>
              </a:br>
              <a:r>
                <a:rPr sz="1125"/>
                <a:t>general rule </a:t>
              </a:r>
              <a:br>
                <a:rPr sz="1125"/>
              </a:br>
              <a:r>
                <a:rPr sz="1125"/>
                <a:t>from a particular case/result </a:t>
              </a:r>
              <a:br>
                <a:rPr sz="1125"/>
              </a:br>
              <a:r>
                <a:rPr sz="1125"/>
                <a:t>(observation)</a:t>
              </a:r>
            </a:p>
          </p:txBody>
        </p:sp>
      </p:grpSp>
      <p:grpSp>
        <p:nvGrpSpPr>
          <p:cNvPr id="43" name="Group">
            <a:extLst>
              <a:ext uri="{FF2B5EF4-FFF2-40B4-BE49-F238E27FC236}">
                <a16:creationId xmlns:a16="http://schemas.microsoft.com/office/drawing/2014/main" id="{1D64C8DC-2657-5742-9FD6-88E50657638A}"/>
              </a:ext>
            </a:extLst>
          </p:cNvPr>
          <p:cNvGrpSpPr/>
          <p:nvPr/>
        </p:nvGrpSpPr>
        <p:grpSpPr>
          <a:xfrm>
            <a:off x="4505652" y="1747981"/>
            <a:ext cx="6066809" cy="591509"/>
            <a:chOff x="0" y="11171"/>
            <a:chExt cx="8628350" cy="841256"/>
          </a:xfrm>
        </p:grpSpPr>
        <p:grpSp>
          <p:nvGrpSpPr>
            <p:cNvPr id="44" name="Group">
              <a:extLst>
                <a:ext uri="{FF2B5EF4-FFF2-40B4-BE49-F238E27FC236}">
                  <a16:creationId xmlns:a16="http://schemas.microsoft.com/office/drawing/2014/main" id="{490ADC73-5A1E-B94E-8B68-BE7B93E3255C}"/>
                </a:ext>
              </a:extLst>
            </p:cNvPr>
            <p:cNvGrpSpPr/>
            <p:nvPr/>
          </p:nvGrpSpPr>
          <p:grpSpPr>
            <a:xfrm>
              <a:off x="0" y="149144"/>
              <a:ext cx="3761062" cy="450851"/>
              <a:chOff x="0" y="0"/>
              <a:chExt cx="3761061" cy="450849"/>
            </a:xfrm>
          </p:grpSpPr>
          <p:sp>
            <p:nvSpPr>
              <p:cNvPr id="48" name="Rectangle">
                <a:extLst>
                  <a:ext uri="{FF2B5EF4-FFF2-40B4-BE49-F238E27FC236}">
                    <a16:creationId xmlns:a16="http://schemas.microsoft.com/office/drawing/2014/main" id="{27933714-99C2-0C4F-BF65-A62DDC0F0B47}"/>
                  </a:ext>
                </a:extLst>
              </p:cNvPr>
              <p:cNvSpPr/>
              <p:nvPr/>
            </p:nvSpPr>
            <p:spPr>
              <a:xfrm>
                <a:off x="0" y="6349"/>
                <a:ext cx="3761062" cy="444501"/>
              </a:xfrm>
              <a:prstGeom prst="rect">
                <a:avLst/>
              </a:prstGeom>
              <a:noFill/>
              <a:ln w="127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40638" marR="40638" algn="ctr" defTabSz="910796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Gill Sans"/>
                  </a:defRPr>
                </a:pPr>
                <a:endParaRPr sz="1687"/>
              </a:p>
            </p:txBody>
          </p:sp>
          <p:sp>
            <p:nvSpPr>
              <p:cNvPr id="49" name="Line">
                <a:extLst>
                  <a:ext uri="{FF2B5EF4-FFF2-40B4-BE49-F238E27FC236}">
                    <a16:creationId xmlns:a16="http://schemas.microsoft.com/office/drawing/2014/main" id="{B06073A8-3261-1D45-A571-CA9F415DA2E6}"/>
                  </a:ext>
                </a:extLst>
              </p:cNvPr>
              <p:cNvSpPr/>
              <p:nvPr/>
            </p:nvSpPr>
            <p:spPr>
              <a:xfrm flipV="1">
                <a:off x="3334065" y="0"/>
                <a:ext cx="1" cy="20844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40638" marR="40638" defTabSz="910796"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/>
              </a:p>
            </p:txBody>
          </p:sp>
          <p:sp>
            <p:nvSpPr>
              <p:cNvPr id="50" name="Line">
                <a:extLst>
                  <a:ext uri="{FF2B5EF4-FFF2-40B4-BE49-F238E27FC236}">
                    <a16:creationId xmlns:a16="http://schemas.microsoft.com/office/drawing/2014/main" id="{3B29B896-E7E7-234C-8239-38495923EC5A}"/>
                  </a:ext>
                </a:extLst>
              </p:cNvPr>
              <p:cNvSpPr/>
              <p:nvPr/>
            </p:nvSpPr>
            <p:spPr>
              <a:xfrm>
                <a:off x="3334065" y="213280"/>
                <a:ext cx="1" cy="20844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40638" marR="40638" defTabSz="910796"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/>
              </a:p>
            </p:txBody>
          </p:sp>
        </p:grpSp>
        <p:grpSp>
          <p:nvGrpSpPr>
            <p:cNvPr id="45" name="Group">
              <a:extLst>
                <a:ext uri="{FF2B5EF4-FFF2-40B4-BE49-F238E27FC236}">
                  <a16:creationId xmlns:a16="http://schemas.microsoft.com/office/drawing/2014/main" id="{1769648F-5B39-3E47-952D-A3477A51A548}"/>
                </a:ext>
              </a:extLst>
            </p:cNvPr>
            <p:cNvGrpSpPr/>
            <p:nvPr/>
          </p:nvGrpSpPr>
          <p:grpSpPr>
            <a:xfrm>
              <a:off x="3833068" y="11171"/>
              <a:ext cx="4795282" cy="841256"/>
              <a:chOff x="0" y="11171"/>
              <a:chExt cx="4795280" cy="841256"/>
            </a:xfrm>
          </p:grpSpPr>
          <p:sp>
            <p:nvSpPr>
              <p:cNvPr id="46" name="Abduction">
                <a:extLst>
                  <a:ext uri="{FF2B5EF4-FFF2-40B4-BE49-F238E27FC236}">
                    <a16:creationId xmlns:a16="http://schemas.microsoft.com/office/drawing/2014/main" id="{CF62F474-ED28-A249-858E-37FB8FB0BB62}"/>
                  </a:ext>
                </a:extLst>
              </p:cNvPr>
              <p:cNvSpPr txBox="1"/>
              <p:nvPr/>
            </p:nvSpPr>
            <p:spPr>
              <a:xfrm>
                <a:off x="0" y="195883"/>
                <a:ext cx="1413493" cy="47183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400" b="1" i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1687"/>
                  <a:t>Abduction</a:t>
                </a:r>
              </a:p>
            </p:txBody>
          </p:sp>
          <p:sp>
            <p:nvSpPr>
              <p:cNvPr id="47" name="(Creative) Synthesis of an  explanatory case from a general rule  and a particular result (observation)">
                <a:extLst>
                  <a:ext uri="{FF2B5EF4-FFF2-40B4-BE49-F238E27FC236}">
                    <a16:creationId xmlns:a16="http://schemas.microsoft.com/office/drawing/2014/main" id="{17FA6B43-AD44-7D4D-9DA6-9DCD89338DE4}"/>
                  </a:ext>
                </a:extLst>
              </p:cNvPr>
              <p:cNvSpPr txBox="1"/>
              <p:nvPr/>
            </p:nvSpPr>
            <p:spPr>
              <a:xfrm>
                <a:off x="1266990" y="11171"/>
                <a:ext cx="3528290" cy="8412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/>
              <a:p>
                <a:pPr marR="40638" algn="r" defTabSz="910796">
                  <a:spcBef>
                    <a:spcPts val="703"/>
                  </a:spcBef>
                  <a:defRPr sz="1600">
                    <a:uFill>
                      <a:solidFill>
                        <a:srgbClr val="000000"/>
                      </a:solidFill>
                    </a:uFill>
                    <a:latin typeface="Palatino"/>
                    <a:ea typeface="Palatino"/>
                    <a:cs typeface="Palatino"/>
                    <a:sym typeface="Palatino"/>
                  </a:defRPr>
                </a:pPr>
                <a:r>
                  <a:rPr sz="1125"/>
                  <a:t>(Creative) Synthesis of an </a:t>
                </a:r>
                <a:br>
                  <a:rPr sz="1125"/>
                </a:br>
                <a:r>
                  <a:rPr sz="1125"/>
                  <a:t>explanatory case from a general rule </a:t>
                </a:r>
                <a:br>
                  <a:rPr sz="1125"/>
                </a:br>
                <a:r>
                  <a:rPr sz="1125"/>
                  <a:t>and a particular result (observation)</a:t>
                </a:r>
              </a:p>
            </p:txBody>
          </p:sp>
        </p:grpSp>
      </p:grpSp>
      <p:grpSp>
        <p:nvGrpSpPr>
          <p:cNvPr id="51" name="Group">
            <a:extLst>
              <a:ext uri="{FF2B5EF4-FFF2-40B4-BE49-F238E27FC236}">
                <a16:creationId xmlns:a16="http://schemas.microsoft.com/office/drawing/2014/main" id="{EC8CA617-9156-D945-B85C-F56DDBE21F26}"/>
              </a:ext>
            </a:extLst>
          </p:cNvPr>
          <p:cNvGrpSpPr/>
          <p:nvPr/>
        </p:nvGrpSpPr>
        <p:grpSpPr>
          <a:xfrm>
            <a:off x="7139593" y="1666216"/>
            <a:ext cx="3082785" cy="2839471"/>
            <a:chOff x="590" y="228"/>
            <a:chExt cx="4384405" cy="4038357"/>
          </a:xfrm>
        </p:grpSpPr>
        <p:sp>
          <p:nvSpPr>
            <p:cNvPr id="52" name="Line">
              <a:extLst>
                <a:ext uri="{FF2B5EF4-FFF2-40B4-BE49-F238E27FC236}">
                  <a16:creationId xmlns:a16="http://schemas.microsoft.com/office/drawing/2014/main" id="{C17BE6B1-AE7E-7344-BD1B-EFEBDA37D0EA}"/>
                </a:ext>
              </a:extLst>
            </p:cNvPr>
            <p:cNvSpPr/>
            <p:nvPr/>
          </p:nvSpPr>
          <p:spPr>
            <a:xfrm rot="10798995">
              <a:off x="590" y="228"/>
              <a:ext cx="1560213" cy="4038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306" extrusionOk="0">
                  <a:moveTo>
                    <a:pt x="21478" y="4"/>
                  </a:moveTo>
                  <a:cubicBezTo>
                    <a:pt x="9796" y="-157"/>
                    <a:pt x="122" y="4584"/>
                    <a:pt x="1" y="10530"/>
                  </a:cubicBezTo>
                  <a:cubicBezTo>
                    <a:pt x="-122" y="16560"/>
                    <a:pt x="9598" y="21443"/>
                    <a:pt x="21447" y="21303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38" marR="40638" defTabSz="910796"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53" name="Deduction">
              <a:extLst>
                <a:ext uri="{FF2B5EF4-FFF2-40B4-BE49-F238E27FC236}">
                  <a16:creationId xmlns:a16="http://schemas.microsoft.com/office/drawing/2014/main" id="{B5FBC3A4-19A2-FB40-BC18-8DBEF92C91EA}"/>
                </a:ext>
              </a:extLst>
            </p:cNvPr>
            <p:cNvSpPr txBox="1"/>
            <p:nvPr/>
          </p:nvSpPr>
          <p:spPr>
            <a:xfrm>
              <a:off x="1634469" y="1895343"/>
              <a:ext cx="1413494" cy="471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 b="1" i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687"/>
                <a:t>Deduction</a:t>
              </a:r>
            </a:p>
          </p:txBody>
        </p:sp>
        <p:sp>
          <p:nvSpPr>
            <p:cNvPr id="54" name="Application of a general rule  to a particular case,  inferring a specific result">
              <a:extLst>
                <a:ext uri="{FF2B5EF4-FFF2-40B4-BE49-F238E27FC236}">
                  <a16:creationId xmlns:a16="http://schemas.microsoft.com/office/drawing/2014/main" id="{6EC80D0A-E81B-0F42-AAD4-8BB397FB1D32}"/>
                </a:ext>
              </a:extLst>
            </p:cNvPr>
            <p:cNvSpPr txBox="1"/>
            <p:nvPr/>
          </p:nvSpPr>
          <p:spPr>
            <a:xfrm>
              <a:off x="856705" y="2337221"/>
              <a:ext cx="3528290" cy="841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marR="40638" algn="r" defTabSz="910796">
                <a:spcBef>
                  <a:spcPts val="703"/>
                </a:spcBef>
                <a:defRPr sz="1600">
                  <a:uFill>
                    <a:solidFill>
                      <a:srgbClr val="000000"/>
                    </a:solidFill>
                  </a:u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125"/>
                <a:t>Application of a general rule </a:t>
              </a:r>
              <a:br>
                <a:rPr sz="1125"/>
              </a:br>
              <a:r>
                <a:rPr sz="1125"/>
                <a:t>to a particular case, </a:t>
              </a:r>
              <a:br>
                <a:rPr sz="1125"/>
              </a:br>
              <a:r>
                <a:rPr sz="1125"/>
                <a:t>inferring a specific result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AC532AF-3276-DE49-962D-10FDAB2B43A8}"/>
              </a:ext>
            </a:extLst>
          </p:cNvPr>
          <p:cNvCxnSpPr>
            <a:cxnSpLocks/>
          </p:cNvCxnSpPr>
          <p:nvPr/>
        </p:nvCxnSpPr>
        <p:spPr>
          <a:xfrm>
            <a:off x="207331" y="6442345"/>
            <a:ext cx="4642461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ADCB38CF-5015-0249-A5CD-3B8B51EB41E3}"/>
              </a:ext>
            </a:extLst>
          </p:cNvPr>
          <p:cNvSpPr/>
          <p:nvPr/>
        </p:nvSpPr>
        <p:spPr>
          <a:xfrm>
            <a:off x="207331" y="6456545"/>
            <a:ext cx="3177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Source: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Mendez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and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Passoth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.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Empirical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Software </a:t>
            </a:r>
            <a:b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</a:b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Engineering: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from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Discipline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to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Interdiscipline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, 2018.</a:t>
            </a:r>
            <a:endParaRPr lang="de-DE" sz="1000" u="sng" dirty="0">
              <a:hlinkClick r:id="rId7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B401100-0FC2-4C43-9341-B3AF3D429601}"/>
              </a:ext>
            </a:extLst>
          </p:cNvPr>
          <p:cNvGrpSpPr/>
          <p:nvPr/>
        </p:nvGrpSpPr>
        <p:grpSpPr>
          <a:xfrm>
            <a:off x="-336884" y="1340713"/>
            <a:ext cx="7776585" cy="5277686"/>
            <a:chOff x="-336884" y="1340713"/>
            <a:chExt cx="7776585" cy="5277686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7DB3410-D81D-5744-B1CA-0941095344E3}"/>
                </a:ext>
              </a:extLst>
            </p:cNvPr>
            <p:cNvSpPr/>
            <p:nvPr/>
          </p:nvSpPr>
          <p:spPr>
            <a:xfrm>
              <a:off x="-336884" y="1340713"/>
              <a:ext cx="7776585" cy="52776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A9CC932-4056-0944-BB8C-8F8B570A3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3766" y="1984104"/>
              <a:ext cx="3532511" cy="2703032"/>
            </a:xfrm>
            <a:prstGeom prst="rect">
              <a:avLst/>
            </a:prstGeom>
            <a:effectLst>
              <a:outerShdw blurRad="1270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8C4CD0E-B009-1043-B93F-B3C30DB8EB0F}"/>
                </a:ext>
              </a:extLst>
            </p:cNvPr>
            <p:cNvSpPr txBox="1"/>
            <p:nvPr/>
          </p:nvSpPr>
          <p:spPr>
            <a:xfrm>
              <a:off x="838200" y="1460884"/>
              <a:ext cx="48254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latin typeface="Palatino" pitchFamily="2" charset="77"/>
                  <a:ea typeface="Palatino" pitchFamily="2" charset="77"/>
                </a:rPr>
                <a:t>Further reading and outlook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F4460F8-9B0F-D640-BBBA-66C4F6FE84B0}"/>
                </a:ext>
              </a:extLst>
            </p:cNvPr>
            <p:cNvSpPr txBox="1"/>
            <p:nvPr/>
          </p:nvSpPr>
          <p:spPr>
            <a:xfrm>
              <a:off x="333766" y="5358745"/>
              <a:ext cx="644195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latin typeface="Palatino" pitchFamily="2" charset="77"/>
                  <a:ea typeface="Palatino" pitchFamily="2" charset="77"/>
                </a:rPr>
                <a:t>Epistemological setting of Empirical Software Engineering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latin typeface="Palatino" pitchFamily="2" charset="77"/>
                  <a:ea typeface="Palatino" pitchFamily="2" charset="77"/>
                </a:rPr>
                <a:t>Theory building and evaluation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latin typeface="Palatino" pitchFamily="2" charset="77"/>
                  <a:ea typeface="Palatino" pitchFamily="2" charset="77"/>
                </a:rPr>
                <a:t>Challenges in Empirical Software Engineering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18C61EA-566D-0C41-94E6-1678D1FCCD48}"/>
                </a:ext>
              </a:extLst>
            </p:cNvPr>
            <p:cNvSpPr/>
            <p:nvPr/>
          </p:nvSpPr>
          <p:spPr>
            <a:xfrm>
              <a:off x="333766" y="4863089"/>
              <a:ext cx="46274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latin typeface="Palatino" pitchFamily="2" charset="77"/>
                  <a:ea typeface="Palatino" pitchFamily="2" charset="77"/>
                </a:rPr>
                <a:t>Preprint: https://</a:t>
              </a:r>
              <a:r>
                <a:rPr lang="en-GB" dirty="0" err="1">
                  <a:latin typeface="Palatino" pitchFamily="2" charset="77"/>
                  <a:ea typeface="Palatino" pitchFamily="2" charset="77"/>
                </a:rPr>
                <a:t>arxiv.org</a:t>
              </a:r>
              <a:r>
                <a:rPr lang="en-GB" dirty="0">
                  <a:latin typeface="Palatino" pitchFamily="2" charset="77"/>
                  <a:ea typeface="Palatino" pitchFamily="2" charset="77"/>
                </a:rPr>
                <a:t>/abs/1805.08302</a:t>
              </a: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F749DFA2-A4E5-4349-AA2E-D5BCA7085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91118" y="2134733"/>
              <a:ext cx="3123741" cy="2375649"/>
            </a:xfrm>
            <a:prstGeom prst="rect">
              <a:avLst/>
            </a:prstGeom>
            <a:effectLst>
              <a:outerShdw blurRad="127000" dist="1016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71937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 advAuto="0"/>
      <p:bldP spid="28" grpId="0" animBg="1" advAuto="0"/>
      <p:bldP spid="29" grpId="0" animBg="1" advAuto="0"/>
      <p:bldP spid="30" grpId="0" animBg="1" advAuto="0"/>
      <p:bldP spid="31" grpId="0" animBg="1" advAuto="0"/>
      <p:bldP spid="32" grpId="0" animBg="1" advAuto="0"/>
      <p:bldP spid="33" grpId="0" animBg="1" advAuto="0"/>
      <p:bldP spid="34" grpId="0" animBg="1" advAuto="0"/>
      <p:bldP spid="35" grpId="0" animBg="1" advAuto="0"/>
      <p:bldP spid="37" grpId="0" animBg="1" advAuto="0"/>
      <p:bldP spid="38" grpId="0" animBg="1" advAuto="0"/>
      <p:bldP spid="39" grpId="0" animBg="1" advAuto="0"/>
      <p:bldP spid="43" grpId="0" animBg="1" advAuto="0"/>
      <p:bldP spid="51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C5F26-4F85-EF4D-BAE2-A6752A069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B46F2-8247-654F-A55D-99F17EF30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40278" cy="4351338"/>
          </a:xfrm>
        </p:spPr>
        <p:txBody>
          <a:bodyPr/>
          <a:lstStyle/>
          <a:p>
            <a:r>
              <a:rPr lang="en-GB" dirty="0"/>
              <a:t>What is Empirical Software Engineering?</a:t>
            </a:r>
          </a:p>
          <a:p>
            <a:endParaRPr lang="en-GB" dirty="0"/>
          </a:p>
          <a:p>
            <a:r>
              <a:rPr lang="en-GB" b="1" dirty="0">
                <a:solidFill>
                  <a:schemeClr val="accent2"/>
                </a:solidFill>
              </a:rPr>
              <a:t>Why do we need Empirical Software Engineering? </a:t>
            </a:r>
          </a:p>
          <a:p>
            <a:endParaRPr lang="en-GB" b="1" dirty="0">
              <a:solidFill>
                <a:schemeClr val="accent2"/>
              </a:solidFill>
            </a:endParaRPr>
          </a:p>
          <a:p>
            <a:r>
              <a:rPr lang="en-GB" dirty="0"/>
              <a:t>What are the perspectives in Empirical Software Engineering?</a:t>
            </a:r>
          </a:p>
        </p:txBody>
      </p:sp>
    </p:spTree>
    <p:extLst>
      <p:ext uri="{BB962C8B-B14F-4D97-AF65-F5344CB8AC3E}">
        <p14:creationId xmlns:p14="http://schemas.microsoft.com/office/powerpoint/2010/main" val="3278495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B0B36-7151-934F-8CC5-56EC13127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Empirical Software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3F256-8035-BD4D-BBF6-B4953A2A6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8281735" cy="3192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Relevance from a theoretical and practical perspective:</a:t>
            </a:r>
          </a:p>
          <a:p>
            <a:r>
              <a:rPr lang="en-GB" sz="2400" dirty="0">
                <a:solidFill>
                  <a:schemeClr val="accent2"/>
                </a:solidFill>
              </a:rPr>
              <a:t>Reason</a:t>
            </a:r>
            <a:r>
              <a:rPr lang="en-GB" sz="2400" dirty="0"/>
              <a:t> about the discipline and (e.g. social) phenomena involved</a:t>
            </a:r>
          </a:p>
          <a:p>
            <a:r>
              <a:rPr lang="en-GB" sz="2400" dirty="0">
                <a:solidFill>
                  <a:schemeClr val="accent2"/>
                </a:solidFill>
              </a:rPr>
              <a:t>Recognise</a:t>
            </a:r>
            <a:r>
              <a:rPr lang="en-GB" sz="2400" dirty="0"/>
              <a:t> and </a:t>
            </a:r>
            <a:r>
              <a:rPr lang="en-GB" sz="2400" dirty="0">
                <a:solidFill>
                  <a:schemeClr val="accent2"/>
                </a:solidFill>
              </a:rPr>
              <a:t>understand</a:t>
            </a:r>
            <a:r>
              <a:rPr lang="en-GB" sz="2400" dirty="0"/>
              <a:t> limitations and effects of artefacts (e.g. by evaluating technologies, techniques, processes, models, etc.) in their practical contexts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AC6E6B-E2B0-5D4A-AD44-090E501E774C}"/>
              </a:ext>
            </a:extLst>
          </p:cNvPr>
          <p:cNvSpPr/>
          <p:nvPr/>
        </p:nvSpPr>
        <p:spPr>
          <a:xfrm>
            <a:off x="938462" y="1514740"/>
            <a:ext cx="106439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Gill Sans" panose="020B0502020104020203" pitchFamily="34" charset="-79"/>
              </a:rPr>
              <a:t>The ultimate goal of Empirical Software Engineering is to advance our body of knowledge by building and evaluating theories.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146C6D-6EEA-5642-AE14-EF2C86D7BF81}"/>
              </a:ext>
            </a:extLst>
          </p:cNvPr>
          <p:cNvCxnSpPr>
            <a:cxnSpLocks/>
          </p:cNvCxnSpPr>
          <p:nvPr/>
        </p:nvCxnSpPr>
        <p:spPr>
          <a:xfrm>
            <a:off x="906376" y="1561791"/>
            <a:ext cx="0" cy="820042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C11D99E-256B-084F-AAAF-9063847EC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937" y="3332928"/>
            <a:ext cx="3276600" cy="3524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A6CAFB-61C1-584F-8CF4-9EC44242D5AE}"/>
              </a:ext>
            </a:extLst>
          </p:cNvPr>
          <p:cNvSpPr txBox="1"/>
          <p:nvPr/>
        </p:nvSpPr>
        <p:spPr>
          <a:xfrm rot="2144208">
            <a:off x="10569371" y="299027"/>
            <a:ext cx="1596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1250256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80D47-A1B3-2C4C-9F03-54DCD7F28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2E35B-09B8-D943-B939-5531C8DCA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5400" dirty="0"/>
              <a:t>What are exemplary scientific Software Engineering Theories?</a:t>
            </a:r>
          </a:p>
          <a:p>
            <a:pPr marL="0" indent="0" algn="ctr">
              <a:buNone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-- Which ones do you know? --</a:t>
            </a:r>
          </a:p>
        </p:txBody>
      </p:sp>
    </p:spTree>
    <p:extLst>
      <p:ext uri="{BB962C8B-B14F-4D97-AF65-F5344CB8AC3E}">
        <p14:creationId xmlns:p14="http://schemas.microsoft.com/office/powerpoint/2010/main" val="2856548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E98E89-DE21-8C46-AEB3-B11FEB21E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967" y="-859286"/>
            <a:ext cx="12465934" cy="9262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5BBF5B-FDE7-5244-B9D6-EB07DDDAC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98529" cy="1325563"/>
          </a:xfrm>
        </p:spPr>
        <p:txBody>
          <a:bodyPr/>
          <a:lstStyle/>
          <a:p>
            <a:r>
              <a:rPr lang="en-GB" dirty="0"/>
              <a:t>Scientific Theories in Software Engineering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8BFFFF-9343-1949-A097-B39BDEB883CA}"/>
              </a:ext>
            </a:extLst>
          </p:cNvPr>
          <p:cNvCxnSpPr/>
          <p:nvPr/>
        </p:nvCxnSpPr>
        <p:spPr>
          <a:xfrm>
            <a:off x="207331" y="6534945"/>
            <a:ext cx="7892143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43EC005-65CF-5944-AA80-F491BD8D66E6}"/>
              </a:ext>
            </a:extLst>
          </p:cNvPr>
          <p:cNvSpPr/>
          <p:nvPr/>
        </p:nvSpPr>
        <p:spPr>
          <a:xfrm>
            <a:off x="207331" y="6549145"/>
            <a:ext cx="39036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Image Source: https://</a:t>
            </a:r>
            <a:r>
              <a:rPr lang="de-DE" sz="1000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www.worldwildlife.org</a:t>
            </a:r>
            <a:r>
              <a:rPr lang="de-DE" sz="10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/</a:t>
            </a:r>
            <a:r>
              <a:rPr lang="de-DE" sz="1000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habitats</a:t>
            </a:r>
            <a:r>
              <a:rPr lang="de-DE" sz="10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/</a:t>
            </a:r>
            <a:r>
              <a:rPr lang="de-DE" sz="1000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deserts</a:t>
            </a:r>
            <a:endParaRPr lang="de-DE" sz="1000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6510C1-F132-4D46-99A0-FED4FB7CDDAC}"/>
              </a:ext>
            </a:extLst>
          </p:cNvPr>
          <p:cNvSpPr txBox="1"/>
          <p:nvPr/>
        </p:nvSpPr>
        <p:spPr>
          <a:xfrm>
            <a:off x="230481" y="6089596"/>
            <a:ext cx="629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Disclaimer: Symbolic statement, might be slightly over exaggerated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17F122A-1811-5248-A725-829C14E33459}"/>
              </a:ext>
            </a:extLst>
          </p:cNvPr>
          <p:cNvGrpSpPr/>
          <p:nvPr/>
        </p:nvGrpSpPr>
        <p:grpSpPr>
          <a:xfrm>
            <a:off x="1025326" y="1578236"/>
            <a:ext cx="3963363" cy="1527435"/>
            <a:chOff x="1164224" y="1578236"/>
            <a:chExt cx="3963363" cy="1527435"/>
          </a:xfrm>
        </p:grpSpPr>
        <p:sp>
          <p:nvSpPr>
            <p:cNvPr id="19" name="Folded Corner 18">
              <a:extLst>
                <a:ext uri="{FF2B5EF4-FFF2-40B4-BE49-F238E27FC236}">
                  <a16:creationId xmlns:a16="http://schemas.microsoft.com/office/drawing/2014/main" id="{1B63F6A5-87B6-2641-9FCB-8692EE9B7CEC}"/>
                </a:ext>
              </a:extLst>
            </p:cNvPr>
            <p:cNvSpPr/>
            <p:nvPr/>
          </p:nvSpPr>
          <p:spPr>
            <a:xfrm>
              <a:off x="1164224" y="1578236"/>
              <a:ext cx="3315181" cy="1258099"/>
            </a:xfrm>
            <a:prstGeom prst="foldedCorner">
              <a:avLst>
                <a:gd name="adj" fmla="val 16667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E" sz="1600" dirty="0">
                  <a:latin typeface="Palatino" pitchFamily="2" charset="77"/>
                  <a:ea typeface="Palatino" pitchFamily="2" charset="77"/>
                </a:rPr>
                <a:t>Transferred verbatim from other disciplines (i.e. not adopted)</a:t>
              </a:r>
            </a:p>
            <a:p>
              <a:endParaRPr lang="en-IE" sz="1600" dirty="0">
                <a:latin typeface="Palatino" pitchFamily="2" charset="77"/>
                <a:ea typeface="Palatino" pitchFamily="2" charset="77"/>
              </a:endParaRPr>
            </a:p>
            <a:p>
              <a:r>
                <a:rPr lang="en-IE" sz="1600" dirty="0">
                  <a:latin typeface="Palatino" pitchFamily="2" charset="77"/>
                  <a:ea typeface="Palatino" pitchFamily="2" charset="77"/>
                </a:rPr>
                <a:t>Example: </a:t>
              </a:r>
              <a:r>
                <a:rPr lang="en-IE" sz="1600" i="1" dirty="0">
                  <a:latin typeface="Palatino" pitchFamily="2" charset="77"/>
                  <a:ea typeface="Palatino" pitchFamily="2" charset="77"/>
                </a:rPr>
                <a:t>Theory of Gatekeeping</a:t>
              </a:r>
            </a:p>
          </p:txBody>
        </p:sp>
        <p:sp>
          <p:nvSpPr>
            <p:cNvPr id="5" name="Arc 4">
              <a:extLst>
                <a:ext uri="{FF2B5EF4-FFF2-40B4-BE49-F238E27FC236}">
                  <a16:creationId xmlns:a16="http://schemas.microsoft.com/office/drawing/2014/main" id="{4689CF78-C46C-4540-AFB7-17C32C4072CC}"/>
                </a:ext>
              </a:extLst>
            </p:cNvPr>
            <p:cNvSpPr/>
            <p:nvPr/>
          </p:nvSpPr>
          <p:spPr>
            <a:xfrm>
              <a:off x="3831222" y="2044375"/>
              <a:ext cx="1296365" cy="1061296"/>
            </a:xfrm>
            <a:prstGeom prst="arc">
              <a:avLst/>
            </a:prstGeom>
            <a:ln w="28575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19B7BF-4B9E-5C4F-A2C3-F67FD03AF7BB}"/>
              </a:ext>
            </a:extLst>
          </p:cNvPr>
          <p:cNvGrpSpPr/>
          <p:nvPr/>
        </p:nvGrpSpPr>
        <p:grpSpPr>
          <a:xfrm>
            <a:off x="7724450" y="1816787"/>
            <a:ext cx="4106809" cy="2377991"/>
            <a:chOff x="7724450" y="1492693"/>
            <a:chExt cx="4106809" cy="2377991"/>
          </a:xfrm>
        </p:grpSpPr>
        <p:sp>
          <p:nvSpPr>
            <p:cNvPr id="20" name="Folded Corner 19">
              <a:extLst>
                <a:ext uri="{FF2B5EF4-FFF2-40B4-BE49-F238E27FC236}">
                  <a16:creationId xmlns:a16="http://schemas.microsoft.com/office/drawing/2014/main" id="{243C623A-A52E-BA41-B6D0-165849140C5E}"/>
                </a:ext>
              </a:extLst>
            </p:cNvPr>
            <p:cNvSpPr/>
            <p:nvPr/>
          </p:nvSpPr>
          <p:spPr>
            <a:xfrm>
              <a:off x="8516078" y="1492693"/>
              <a:ext cx="3315181" cy="1258099"/>
            </a:xfrm>
            <a:prstGeom prst="foldedCorner">
              <a:avLst>
                <a:gd name="adj" fmla="val 16667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E" sz="1600" dirty="0">
                  <a:latin typeface="Palatino" pitchFamily="2" charset="77"/>
                  <a:ea typeface="Palatino" pitchFamily="2" charset="77"/>
                </a:rPr>
                <a:t>Isolated and vague (i.e. universal)</a:t>
              </a:r>
            </a:p>
            <a:p>
              <a:endParaRPr lang="en-IE" sz="1600" dirty="0">
                <a:latin typeface="Palatino" pitchFamily="2" charset="77"/>
                <a:ea typeface="Palatino" pitchFamily="2" charset="77"/>
              </a:endParaRPr>
            </a:p>
            <a:p>
              <a:r>
                <a:rPr lang="en-IE" sz="1600" dirty="0">
                  <a:latin typeface="Palatino" pitchFamily="2" charset="77"/>
                  <a:ea typeface="Palatino" pitchFamily="2" charset="77"/>
                </a:rPr>
                <a:t>Example: “</a:t>
              </a:r>
              <a:r>
                <a:rPr lang="en-IE" sz="1600" i="1" dirty="0">
                  <a:latin typeface="Palatino" pitchFamily="2" charset="77"/>
                  <a:ea typeface="Palatino" pitchFamily="2" charset="77"/>
                </a:rPr>
                <a:t>Frontloading efforts decreases overall development costs”</a:t>
              </a: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D995A55C-2FC6-554B-B4DA-26191B79F163}"/>
                </a:ext>
              </a:extLst>
            </p:cNvPr>
            <p:cNvSpPr/>
            <p:nvPr/>
          </p:nvSpPr>
          <p:spPr>
            <a:xfrm rot="16008656">
              <a:off x="7474871" y="2236479"/>
              <a:ext cx="1883784" cy="1384625"/>
            </a:xfrm>
            <a:prstGeom prst="arc">
              <a:avLst>
                <a:gd name="adj1" fmla="val 17484734"/>
                <a:gd name="adj2" fmla="val 479921"/>
              </a:avLst>
            </a:prstGeom>
            <a:ln w="28575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2675C2C-606A-C442-9AF3-A4F7AB602CED}"/>
              </a:ext>
            </a:extLst>
          </p:cNvPr>
          <p:cNvGrpSpPr/>
          <p:nvPr/>
        </p:nvGrpSpPr>
        <p:grpSpPr>
          <a:xfrm>
            <a:off x="6910086" y="4458301"/>
            <a:ext cx="4155310" cy="1686194"/>
            <a:chOff x="6910086" y="4226802"/>
            <a:chExt cx="4155310" cy="1686194"/>
          </a:xfrm>
        </p:grpSpPr>
        <p:sp>
          <p:nvSpPr>
            <p:cNvPr id="21" name="Folded Corner 20">
              <a:extLst>
                <a:ext uri="{FF2B5EF4-FFF2-40B4-BE49-F238E27FC236}">
                  <a16:creationId xmlns:a16="http://schemas.microsoft.com/office/drawing/2014/main" id="{8880C285-8D44-5140-9BC5-6897A607018E}"/>
                </a:ext>
              </a:extLst>
            </p:cNvPr>
            <p:cNvSpPr/>
            <p:nvPr/>
          </p:nvSpPr>
          <p:spPr>
            <a:xfrm>
              <a:off x="7347032" y="4654897"/>
              <a:ext cx="3718364" cy="1258099"/>
            </a:xfrm>
            <a:prstGeom prst="foldedCorner">
              <a:avLst>
                <a:gd name="adj" fmla="val 16667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E" sz="1600" dirty="0">
                  <a:latin typeface="Palatino" pitchFamily="2" charset="77"/>
                  <a:ea typeface="Palatino" pitchFamily="2" charset="77"/>
                </a:rPr>
                <a:t>Not backed by evidence (i.e. non-scientific conventional wisdom)</a:t>
              </a:r>
            </a:p>
            <a:p>
              <a:endParaRPr lang="en-IE" sz="1600" dirty="0">
                <a:latin typeface="Palatino" pitchFamily="2" charset="77"/>
                <a:ea typeface="Palatino" pitchFamily="2" charset="77"/>
              </a:endParaRPr>
            </a:p>
            <a:p>
              <a:r>
                <a:rPr lang="en-IE" sz="1600" dirty="0">
                  <a:latin typeface="Palatino" pitchFamily="2" charset="77"/>
                  <a:ea typeface="Palatino" pitchFamily="2" charset="77"/>
                </a:rPr>
                <a:t>Example: “</a:t>
              </a:r>
              <a:r>
                <a:rPr lang="en-IE" sz="1600" i="1" dirty="0" err="1">
                  <a:latin typeface="Palatino" pitchFamily="2" charset="77"/>
                  <a:ea typeface="Palatino" pitchFamily="2" charset="77"/>
                </a:rPr>
                <a:t>GoTo</a:t>
              </a:r>
              <a:r>
                <a:rPr lang="en-IE" sz="1600" i="1" dirty="0">
                  <a:latin typeface="Palatino" pitchFamily="2" charset="77"/>
                  <a:ea typeface="Palatino" pitchFamily="2" charset="77"/>
                </a:rPr>
                <a:t> statements are harmful”</a:t>
              </a: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955A3C51-3F49-454F-BC66-DC3006A0CD47}"/>
                </a:ext>
              </a:extLst>
            </p:cNvPr>
            <p:cNvSpPr/>
            <p:nvPr/>
          </p:nvSpPr>
          <p:spPr>
            <a:xfrm flipH="1">
              <a:off x="6910086" y="4226802"/>
              <a:ext cx="763038" cy="1325563"/>
            </a:xfrm>
            <a:prstGeom prst="arc">
              <a:avLst>
                <a:gd name="adj1" fmla="val 17895528"/>
                <a:gd name="adj2" fmla="val 5485947"/>
              </a:avLst>
            </a:prstGeom>
            <a:ln w="28575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6508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2AA1-23C7-A14B-A695-38E0CE00B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Current state of evidence in Software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324CB-5D68-DE42-9B28-E3F9C1070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r>
              <a:rPr lang="en-GB" sz="3600" dirty="0"/>
              <a:t>“[…] judging a theory by assessing the number, faith, and vocal energy of its supporters […] basic political credo of contemporary religious maniacs”</a:t>
            </a:r>
          </a:p>
          <a:p>
            <a:pPr marL="0" indent="0">
              <a:buNone/>
            </a:pPr>
            <a:r>
              <a:rPr lang="en-GB" sz="3600" dirty="0"/>
              <a:t>                                		— </a:t>
            </a:r>
            <a:r>
              <a:rPr lang="en-GB" sz="3600" dirty="0" err="1"/>
              <a:t>Imre</a:t>
            </a:r>
            <a:r>
              <a:rPr lang="en-GB" sz="3600" dirty="0"/>
              <a:t> Lakatos, 1970</a:t>
            </a:r>
          </a:p>
          <a:p>
            <a:pPr marL="0" indent="0">
              <a:buNone/>
            </a:pPr>
            <a:endParaRPr lang="en-GB" sz="36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925D5C-225F-E04E-8F75-ADE24075538C}"/>
              </a:ext>
            </a:extLst>
          </p:cNvPr>
          <p:cNvCxnSpPr/>
          <p:nvPr/>
        </p:nvCxnSpPr>
        <p:spPr>
          <a:xfrm>
            <a:off x="207331" y="6604393"/>
            <a:ext cx="7892143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A7A9DFCB-C461-C049-8DFB-4DFFC297BED8}"/>
              </a:ext>
            </a:extLst>
          </p:cNvPr>
          <p:cNvSpPr/>
          <p:nvPr/>
        </p:nvSpPr>
        <p:spPr>
          <a:xfrm>
            <a:off x="207331" y="6615132"/>
            <a:ext cx="50882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* Addressing the situation in the quantum mechanics research community, an analogy</a:t>
            </a:r>
          </a:p>
        </p:txBody>
      </p:sp>
    </p:spTree>
    <p:extLst>
      <p:ext uri="{BB962C8B-B14F-4D97-AF65-F5344CB8AC3E}">
        <p14:creationId xmlns:p14="http://schemas.microsoft.com/office/powerpoint/2010/main" val="166317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3CCA3-894B-CE47-A443-3D3BB5D66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What could be wrong with such a study?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F9CE9-F267-6846-A8E8-8E0098FA1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05781"/>
            <a:ext cx="10515600" cy="20795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dirty="0"/>
              <a:t>Research Question: </a:t>
            </a:r>
            <a:r>
              <a:rPr lang="en-GB" sz="2400" dirty="0"/>
              <a:t>Which car has the best driving performance?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000000"/>
                </a:solidFill>
                <a:cs typeface="Gill Sans" panose="020B0502020104020203" pitchFamily="34" charset="-79"/>
              </a:rPr>
              <a:t>H_0:</a:t>
            </a:r>
            <a:r>
              <a:rPr lang="en-GB" sz="2400" dirty="0">
                <a:solidFill>
                  <a:srgbClr val="000000"/>
                </a:solidFill>
                <a:cs typeface="Gill Sans" panose="020B0502020104020203" pitchFamily="34" charset="-79"/>
              </a:rPr>
              <a:t> There is no difference.</a:t>
            </a:r>
          </a:p>
          <a:p>
            <a:pPr marL="0" indent="0">
              <a:buNone/>
            </a:pPr>
            <a:r>
              <a:rPr lang="en-GB" sz="2400" dirty="0"/>
              <a:t>20 people without a driving licence participate. </a:t>
            </a:r>
            <a:br>
              <a:rPr lang="en-GB" sz="2400" dirty="0"/>
            </a:br>
            <a:r>
              <a:rPr lang="en-GB" sz="2400" dirty="0"/>
              <a:t>They are taught to drive in a lecture of 2 hours.</a:t>
            </a:r>
          </a:p>
          <a:p>
            <a:pPr marL="0" indent="0">
              <a:buNone/>
            </a:pPr>
            <a:r>
              <a:rPr lang="en-GB" sz="2400" b="1" dirty="0"/>
              <a:t>Results: </a:t>
            </a:r>
            <a:r>
              <a:rPr lang="en-GB" sz="2400" dirty="0"/>
              <a:t>The BMW is significantly better than the Audi (p&lt;0.01)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115D8A-B5BA-DE40-BB14-C4F0FDAB1C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1" b="7234"/>
          <a:stretch/>
        </p:blipFill>
        <p:spPr>
          <a:xfrm>
            <a:off x="967000" y="1637678"/>
            <a:ext cx="4757393" cy="2397846"/>
          </a:xfrm>
          <a:prstGeom prst="rect">
            <a:avLst/>
          </a:prstGeom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3D101-9D87-9549-81EA-2B97E787AD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576" b="12842"/>
          <a:stretch/>
        </p:blipFill>
        <p:spPr>
          <a:xfrm>
            <a:off x="6120444" y="1623977"/>
            <a:ext cx="4251106" cy="2411547"/>
          </a:xfrm>
          <a:prstGeom prst="rect">
            <a:avLst/>
          </a:prstGeom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2BC35D-2DE9-374C-AD0D-8A98A7AD8B6F}"/>
              </a:ext>
            </a:extLst>
          </p:cNvPr>
          <p:cNvCxnSpPr/>
          <p:nvPr/>
        </p:nvCxnSpPr>
        <p:spPr>
          <a:xfrm>
            <a:off x="207331" y="6396050"/>
            <a:ext cx="7892143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1506223-22E8-4148-BCD1-9A86073791CD}"/>
              </a:ext>
            </a:extLst>
          </p:cNvPr>
          <p:cNvSpPr/>
          <p:nvPr/>
        </p:nvSpPr>
        <p:spPr>
          <a:xfrm>
            <a:off x="207331" y="6406789"/>
            <a:ext cx="8523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Adopted from: Dag I.K.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Sjøberg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, Keynote at the International Conference on Product-Focused SW Process Improvement 2016, Trondheim, Norway.</a:t>
            </a:r>
          </a:p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Image sources: Manufacturer websites</a:t>
            </a:r>
          </a:p>
        </p:txBody>
      </p:sp>
      <p:sp>
        <p:nvSpPr>
          <p:cNvPr id="13" name="Folded Corner 12">
            <a:extLst>
              <a:ext uri="{FF2B5EF4-FFF2-40B4-BE49-F238E27FC236}">
                <a16:creationId xmlns:a16="http://schemas.microsoft.com/office/drawing/2014/main" id="{86B001EC-46D2-1243-8520-1BFC30015F28}"/>
              </a:ext>
            </a:extLst>
          </p:cNvPr>
          <p:cNvSpPr/>
          <p:nvPr/>
        </p:nvSpPr>
        <p:spPr>
          <a:xfrm rot="738379">
            <a:off x="9168846" y="4768685"/>
            <a:ext cx="2784603" cy="1437896"/>
          </a:xfrm>
          <a:prstGeom prst="foldedCorner">
            <a:avLst>
              <a:gd name="adj" fmla="val 16667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>
                <a:latin typeface="Palatino" pitchFamily="2" charset="77"/>
                <a:ea typeface="Palatino" pitchFamily="2" charset="77"/>
              </a:rPr>
              <a:t>Empirical research is more than simply applying statistical equations </a:t>
            </a:r>
          </a:p>
        </p:txBody>
      </p:sp>
    </p:spTree>
    <p:extLst>
      <p:ext uri="{BB962C8B-B14F-4D97-AF65-F5344CB8AC3E}">
        <p14:creationId xmlns:p14="http://schemas.microsoft.com/office/powerpoint/2010/main" val="218931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69198-83E9-B546-8451-23DC48B7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Goal-oriented 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A40A11-0A6C-2940-B09E-F0BA8630E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927" y="1193800"/>
            <a:ext cx="2260375" cy="244065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DD1070-1708-AF40-8EBC-2F3242F6E810}"/>
              </a:ext>
            </a:extLst>
          </p:cNvPr>
          <p:cNvCxnSpPr/>
          <p:nvPr/>
        </p:nvCxnSpPr>
        <p:spPr>
          <a:xfrm>
            <a:off x="207331" y="6291876"/>
            <a:ext cx="7892143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538023B-CE02-CF47-92A9-83B75EF0FAE1}"/>
              </a:ext>
            </a:extLst>
          </p:cNvPr>
          <p:cNvSpPr/>
          <p:nvPr/>
        </p:nvSpPr>
        <p:spPr>
          <a:xfrm>
            <a:off x="207331" y="6302615"/>
            <a:ext cx="55386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[1]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Horkoff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et al. Goal-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Oriented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Requirements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Engineering: A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Systematic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Literature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Map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, 2016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25A9FE-DB4F-E545-B9FC-B3510BC48499}"/>
              </a:ext>
            </a:extLst>
          </p:cNvPr>
          <p:cNvSpPr/>
          <p:nvPr/>
        </p:nvSpPr>
        <p:spPr>
          <a:xfrm>
            <a:off x="838200" y="1890905"/>
            <a:ext cx="69541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Palatino" pitchFamily="2" charset="77"/>
                <a:ea typeface="Palatino" pitchFamily="2" charset="77"/>
              </a:rPr>
              <a:t>Papers published [1]:                                </a:t>
            </a:r>
            <a:r>
              <a:rPr lang="en-GB" sz="2800" b="1" dirty="0">
                <a:latin typeface="Palatino" pitchFamily="2" charset="77"/>
                <a:ea typeface="Palatino" pitchFamily="2" charset="77"/>
              </a:rPr>
              <a:t>966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EBA73C-6DA8-9248-BCB0-D43A13B6E3F6}"/>
              </a:ext>
            </a:extLst>
          </p:cNvPr>
          <p:cNvSpPr/>
          <p:nvPr/>
        </p:nvSpPr>
        <p:spPr>
          <a:xfrm>
            <a:off x="838200" y="2713531"/>
            <a:ext cx="7108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Palatino" pitchFamily="2" charset="77"/>
                <a:ea typeface="Palatino" pitchFamily="2" charset="77"/>
              </a:rPr>
              <a:t>Papers including a case study [1]:           </a:t>
            </a:r>
            <a:r>
              <a:rPr lang="en-GB" sz="2800" b="1" dirty="0">
                <a:latin typeface="Palatino" pitchFamily="2" charset="77"/>
                <a:ea typeface="Palatino" pitchFamily="2" charset="77"/>
              </a:rPr>
              <a:t>131</a:t>
            </a:r>
            <a:r>
              <a:rPr lang="en-GB" sz="2800" dirty="0">
                <a:latin typeface="Palatino" pitchFamily="2" charset="77"/>
                <a:ea typeface="Palatino" pitchFamily="2" charset="77"/>
              </a:rPr>
              <a:t>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492AFD-E56A-6A43-AFAC-E77F4ADD2C2F}"/>
              </a:ext>
            </a:extLst>
          </p:cNvPr>
          <p:cNvSpPr/>
          <p:nvPr/>
        </p:nvSpPr>
        <p:spPr>
          <a:xfrm>
            <a:off x="838200" y="3550531"/>
            <a:ext cx="70198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Palatino" pitchFamily="2" charset="77"/>
                <a:ea typeface="Palatino" pitchFamily="2" charset="77"/>
              </a:rPr>
              <a:t>Studies involving practitioners [2]:           </a:t>
            </a:r>
            <a:r>
              <a:rPr lang="en-GB" sz="2800" b="1" dirty="0">
                <a:latin typeface="Palatino" pitchFamily="2" charset="77"/>
                <a:ea typeface="Palatino" pitchFamily="2" charset="77"/>
              </a:rPr>
              <a:t>20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0A769-25D6-5940-AF24-891F9E957F00}"/>
              </a:ext>
            </a:extLst>
          </p:cNvPr>
          <p:cNvSpPr/>
          <p:nvPr/>
        </p:nvSpPr>
        <p:spPr>
          <a:xfrm>
            <a:off x="838200" y="4376481"/>
            <a:ext cx="71865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Palatino" pitchFamily="2" charset="77"/>
                <a:ea typeface="Palatino" pitchFamily="2" charset="77"/>
              </a:rPr>
              <a:t>Practitioners actually using GORE [3]:  ~ </a:t>
            </a:r>
            <a:r>
              <a:rPr lang="en-GB" sz="2800" b="1" dirty="0">
                <a:latin typeface="Palatino" pitchFamily="2" charset="77"/>
                <a:ea typeface="Palatino" pitchFamily="2" charset="77"/>
              </a:rPr>
              <a:t>5%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CFE70F-D04F-6045-8412-3277F229AEBB}"/>
              </a:ext>
            </a:extLst>
          </p:cNvPr>
          <p:cNvSpPr/>
          <p:nvPr/>
        </p:nvSpPr>
        <p:spPr>
          <a:xfrm>
            <a:off x="207331" y="665783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[3] Mendez et al. Naming the Pain in Requirements Engineering Initiative –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www.napire.org</a:t>
            </a:r>
            <a:endParaRPr lang="en-GB" sz="1000" dirty="0">
              <a:solidFill>
                <a:schemeClr val="bg1">
                  <a:lumMod val="50000"/>
                </a:schemeClr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6901A0-F817-C945-81C6-6386D1D5CDA5}"/>
              </a:ext>
            </a:extLst>
          </p:cNvPr>
          <p:cNvSpPr/>
          <p:nvPr/>
        </p:nvSpPr>
        <p:spPr>
          <a:xfrm>
            <a:off x="207331" y="649287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[2]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Mavin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, et al. Does Goal-Oriented Requirements Engineering Achieve its Goal?, 2017</a:t>
            </a:r>
          </a:p>
        </p:txBody>
      </p:sp>
    </p:spTree>
    <p:extLst>
      <p:ext uri="{BB962C8B-B14F-4D97-AF65-F5344CB8AC3E}">
        <p14:creationId xmlns:p14="http://schemas.microsoft.com/office/powerpoint/2010/main" val="289394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69198-83E9-B546-8451-23DC48B7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Goal-oriented 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A40A11-0A6C-2940-B09E-F0BA8630E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927" y="1193800"/>
            <a:ext cx="2260375" cy="244065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DD1070-1708-AF40-8EBC-2F3242F6E810}"/>
              </a:ext>
            </a:extLst>
          </p:cNvPr>
          <p:cNvCxnSpPr/>
          <p:nvPr/>
        </p:nvCxnSpPr>
        <p:spPr>
          <a:xfrm>
            <a:off x="207331" y="6291876"/>
            <a:ext cx="7892143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538023B-CE02-CF47-92A9-83B75EF0FAE1}"/>
              </a:ext>
            </a:extLst>
          </p:cNvPr>
          <p:cNvSpPr/>
          <p:nvPr/>
        </p:nvSpPr>
        <p:spPr>
          <a:xfrm>
            <a:off x="207331" y="6302615"/>
            <a:ext cx="55386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[1]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Horkoff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et al. Goal-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Oriented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Requirements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Engineering: A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Systematic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Literature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Map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, 2016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25A9FE-DB4F-E545-B9FC-B3510BC48499}"/>
              </a:ext>
            </a:extLst>
          </p:cNvPr>
          <p:cNvSpPr/>
          <p:nvPr/>
        </p:nvSpPr>
        <p:spPr>
          <a:xfrm>
            <a:off x="838200" y="1890905"/>
            <a:ext cx="69541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Palatino" pitchFamily="2" charset="77"/>
                <a:ea typeface="Palatino" pitchFamily="2" charset="77"/>
              </a:rPr>
              <a:t>Papers published [1]:                                </a:t>
            </a:r>
            <a:r>
              <a:rPr lang="en-GB" sz="2800" b="1" dirty="0">
                <a:latin typeface="Palatino" pitchFamily="2" charset="77"/>
                <a:ea typeface="Palatino" pitchFamily="2" charset="77"/>
              </a:rPr>
              <a:t>966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EBA73C-6DA8-9248-BCB0-D43A13B6E3F6}"/>
              </a:ext>
            </a:extLst>
          </p:cNvPr>
          <p:cNvSpPr/>
          <p:nvPr/>
        </p:nvSpPr>
        <p:spPr>
          <a:xfrm>
            <a:off x="838200" y="2713531"/>
            <a:ext cx="7108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Palatino" pitchFamily="2" charset="77"/>
                <a:ea typeface="Palatino" pitchFamily="2" charset="77"/>
              </a:rPr>
              <a:t>Papers including a case study [1]:           </a:t>
            </a:r>
            <a:r>
              <a:rPr lang="en-GB" sz="2800" b="1" dirty="0">
                <a:latin typeface="Palatino" pitchFamily="2" charset="77"/>
                <a:ea typeface="Palatino" pitchFamily="2" charset="77"/>
              </a:rPr>
              <a:t>131</a:t>
            </a:r>
            <a:r>
              <a:rPr lang="en-GB" sz="2800" dirty="0">
                <a:latin typeface="Palatino" pitchFamily="2" charset="77"/>
                <a:ea typeface="Palatino" pitchFamily="2" charset="77"/>
              </a:rPr>
              <a:t>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492AFD-E56A-6A43-AFAC-E77F4ADD2C2F}"/>
              </a:ext>
            </a:extLst>
          </p:cNvPr>
          <p:cNvSpPr/>
          <p:nvPr/>
        </p:nvSpPr>
        <p:spPr>
          <a:xfrm>
            <a:off x="838200" y="3550531"/>
            <a:ext cx="70198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Palatino" pitchFamily="2" charset="77"/>
                <a:ea typeface="Palatino" pitchFamily="2" charset="77"/>
              </a:rPr>
              <a:t>Studies involving practitioners [2]:           </a:t>
            </a:r>
            <a:r>
              <a:rPr lang="en-GB" sz="2800" b="1" dirty="0">
                <a:latin typeface="Palatino" pitchFamily="2" charset="77"/>
                <a:ea typeface="Palatino" pitchFamily="2" charset="77"/>
              </a:rPr>
              <a:t>20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0A769-25D6-5940-AF24-891F9E957F00}"/>
              </a:ext>
            </a:extLst>
          </p:cNvPr>
          <p:cNvSpPr/>
          <p:nvPr/>
        </p:nvSpPr>
        <p:spPr>
          <a:xfrm>
            <a:off x="838200" y="4376481"/>
            <a:ext cx="71865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Palatino" pitchFamily="2" charset="77"/>
                <a:ea typeface="Palatino" pitchFamily="2" charset="77"/>
              </a:rPr>
              <a:t>Practitioners actually using GORE [3]:  ~ </a:t>
            </a:r>
            <a:r>
              <a:rPr lang="en-GB" sz="2800" b="1" dirty="0">
                <a:latin typeface="Palatino" pitchFamily="2" charset="77"/>
                <a:ea typeface="Palatino" pitchFamily="2" charset="77"/>
              </a:rPr>
              <a:t>5%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CFE70F-D04F-6045-8412-3277F229AEBB}"/>
              </a:ext>
            </a:extLst>
          </p:cNvPr>
          <p:cNvSpPr/>
          <p:nvPr/>
        </p:nvSpPr>
        <p:spPr>
          <a:xfrm>
            <a:off x="207331" y="665783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[3] Mendez et al. Naming the Pain in Requirements Engineering Initiative –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www.napire.org</a:t>
            </a:r>
            <a:endParaRPr lang="en-GB" sz="1000" dirty="0">
              <a:solidFill>
                <a:schemeClr val="bg1">
                  <a:lumMod val="50000"/>
                </a:schemeClr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6901A0-F817-C945-81C6-6386D1D5CDA5}"/>
              </a:ext>
            </a:extLst>
          </p:cNvPr>
          <p:cNvSpPr/>
          <p:nvPr/>
        </p:nvSpPr>
        <p:spPr>
          <a:xfrm>
            <a:off x="207331" y="649287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[2]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Mavin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, et al. Does Goal-Oriented Requirements Engineering Achieve its Goal?, 2017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281A46-0515-5046-AD02-8C29A5DC0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34" y="1232371"/>
            <a:ext cx="8116398" cy="319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7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308718-FDE9-A146-9EFD-6B4D929A5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408" y="1319514"/>
            <a:ext cx="10224532" cy="49757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72BEEB-1C6B-1E48-AB2A-D18F510A6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Current state of evidence in Software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424B4-4598-B14F-96F7-15368D134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109"/>
            <a:ext cx="4925993" cy="27232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/>
              <a:t>Available studies often…</a:t>
            </a:r>
          </a:p>
          <a:p>
            <a:r>
              <a:rPr lang="en-GB" sz="1800" dirty="0"/>
              <a:t>… remain isolated</a:t>
            </a:r>
          </a:p>
          <a:p>
            <a:r>
              <a:rPr lang="en-GB" sz="1800" dirty="0"/>
              <a:t>… discuss little (to no) relation </a:t>
            </a:r>
            <a:br>
              <a:rPr lang="en-GB" sz="1800" dirty="0"/>
            </a:br>
            <a:r>
              <a:rPr lang="en-GB" sz="1800" dirty="0"/>
              <a:t>to existing evidence</a:t>
            </a:r>
          </a:p>
          <a:p>
            <a:r>
              <a:rPr lang="en-GB" sz="1800" dirty="0"/>
              <a:t>… strengthen confidence on own hopes (and don’t report anything around)</a:t>
            </a:r>
          </a:p>
          <a:p>
            <a:r>
              <a:rPr lang="en-GB" sz="1800" dirty="0"/>
              <a:t>… don’t report negative results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CA66E7-DEBD-594A-924F-7B89B35A6659}"/>
              </a:ext>
            </a:extLst>
          </p:cNvPr>
          <p:cNvCxnSpPr/>
          <p:nvPr/>
        </p:nvCxnSpPr>
        <p:spPr>
          <a:xfrm>
            <a:off x="207331" y="6511797"/>
            <a:ext cx="7892143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9581829-907D-A343-A931-37AEFDE90A5C}"/>
              </a:ext>
            </a:extLst>
          </p:cNvPr>
          <p:cNvSpPr/>
          <p:nvPr/>
        </p:nvSpPr>
        <p:spPr>
          <a:xfrm>
            <a:off x="207331" y="6522536"/>
            <a:ext cx="64956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Source (levels of evidence):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Wohlin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.  An Evidence Profile for Software Engineering Research and Practice, 2013.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8853591-27E5-5C4F-81CA-23310AEB212F}"/>
              </a:ext>
            </a:extLst>
          </p:cNvPr>
          <p:cNvGrpSpPr/>
          <p:nvPr/>
        </p:nvGrpSpPr>
        <p:grpSpPr>
          <a:xfrm>
            <a:off x="5301205" y="1932972"/>
            <a:ext cx="5451676" cy="2222340"/>
            <a:chOff x="5301205" y="1932972"/>
            <a:chExt cx="5451676" cy="222234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5F1B83D-8FF0-E14A-829A-494A95D8DE2C}"/>
                </a:ext>
              </a:extLst>
            </p:cNvPr>
            <p:cNvSpPr/>
            <p:nvPr/>
          </p:nvSpPr>
          <p:spPr>
            <a:xfrm>
              <a:off x="5301205" y="1932972"/>
              <a:ext cx="3738623" cy="1496028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olded Corner 7">
              <a:extLst>
                <a:ext uri="{FF2B5EF4-FFF2-40B4-BE49-F238E27FC236}">
                  <a16:creationId xmlns:a16="http://schemas.microsoft.com/office/drawing/2014/main" id="{D5DB6357-7377-204B-8820-C03EE365DE33}"/>
                </a:ext>
              </a:extLst>
            </p:cNvPr>
            <p:cNvSpPr/>
            <p:nvPr/>
          </p:nvSpPr>
          <p:spPr>
            <a:xfrm>
              <a:off x="8544086" y="3017848"/>
              <a:ext cx="2208795" cy="1137464"/>
            </a:xfrm>
            <a:prstGeom prst="foldedCorner">
              <a:avLst>
                <a:gd name="adj" fmla="val 16667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E" dirty="0">
                  <a:latin typeface="Palatino" pitchFamily="2" charset="77"/>
                  <a:ea typeface="Palatino" pitchFamily="2" charset="77"/>
                </a:rPr>
                <a:t>In most cases, we are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419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9CC0F-2E76-B142-86DE-C21A57A2E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Conventional Wisdom in 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BFFE1-45C2-224E-8351-98C4E93B5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210782" cy="4910841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b="1" dirty="0"/>
              <a:t>“Leprechauns”: Folklore turned into facts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Emerge from times where claims by authorities were treated as “facts”</a:t>
            </a:r>
          </a:p>
          <a:p>
            <a:pPr>
              <a:lnSpc>
                <a:spcPct val="120000"/>
              </a:lnSpc>
            </a:pPr>
            <a:r>
              <a:rPr lang="en-GB" dirty="0"/>
              <a:t>Reasons manifold: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Lack of empirical awareness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Neglecting particularities </a:t>
            </a:r>
            <a:br>
              <a:rPr lang="en-GB" dirty="0"/>
            </a:br>
            <a:r>
              <a:rPr lang="en-GB" dirty="0"/>
              <a:t>of practical contexts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Neglecting relation to existing evidence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No proper citations </a:t>
            </a:r>
            <a:br>
              <a:rPr lang="en-GB" dirty="0"/>
            </a:br>
            <a:r>
              <a:rPr lang="en-GB" dirty="0"/>
              <a:t>(one side of the medal, over-conclusions, etc.)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Lack of data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D28E4A-509B-8948-80BA-9108F6112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750" y="1410604"/>
            <a:ext cx="3750196" cy="523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040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C0F7A-83E0-C043-B210-F7789C2D1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Exemplary symptoms: #</a:t>
            </a:r>
            <a:r>
              <a:rPr lang="en-GB" i="1" dirty="0" err="1"/>
              <a:t>NoEstimates</a:t>
            </a:r>
            <a:endParaRPr lang="en-GB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9DCDB-2FAB-9F40-81E1-651B6AB65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2050" y="1690688"/>
            <a:ext cx="4548851" cy="2638244"/>
          </a:xfrm>
        </p:spPr>
        <p:txBody>
          <a:bodyPr>
            <a:normAutofit fontScale="92500"/>
          </a:bodyPr>
          <a:lstStyle/>
          <a:p>
            <a:r>
              <a:rPr lang="en-GB" dirty="0"/>
              <a:t>What are benefits and drawbacks of #</a:t>
            </a:r>
            <a:r>
              <a:rPr lang="en-GB" dirty="0" err="1"/>
              <a:t>noestimates</a:t>
            </a:r>
            <a:r>
              <a:rPr lang="en-GB" dirty="0"/>
              <a:t>?</a:t>
            </a:r>
          </a:p>
          <a:p>
            <a:r>
              <a:rPr lang="en-GB" dirty="0"/>
              <a:t>What are project circumstances/</a:t>
            </a:r>
            <a:br>
              <a:rPr lang="en-GB" dirty="0"/>
            </a:br>
            <a:r>
              <a:rPr lang="en-GB" dirty="0"/>
              <a:t>characteristics under which such philosophy applies?</a:t>
            </a:r>
          </a:p>
          <a:p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E25C32-F622-DE44-9E9A-1A76A25BAD62}"/>
              </a:ext>
            </a:extLst>
          </p:cNvPr>
          <p:cNvCxnSpPr/>
          <p:nvPr/>
        </p:nvCxnSpPr>
        <p:spPr>
          <a:xfrm>
            <a:off x="207331" y="6511797"/>
            <a:ext cx="7892143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B01A83E-BB47-574B-A894-1186E28A3FD7}"/>
              </a:ext>
            </a:extLst>
          </p:cNvPr>
          <p:cNvSpPr/>
          <p:nvPr/>
        </p:nvSpPr>
        <p:spPr>
          <a:xfrm>
            <a:off x="207331" y="6522536"/>
            <a:ext cx="69621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Source (first post on this topic): http://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zuill.us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/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WoodyZuill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/2012/12/10/no-estimate-programming-series-intro-post/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2E9FA3-AAA0-A145-A81B-84B67FCCD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10602"/>
            <a:ext cx="4322742" cy="2176114"/>
          </a:xfrm>
          <a:prstGeom prst="rect">
            <a:avLst/>
          </a:prstGeom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0B3EA8-88BC-7C40-B051-6579E4140028}"/>
              </a:ext>
            </a:extLst>
          </p:cNvPr>
          <p:cNvSpPr/>
          <p:nvPr/>
        </p:nvSpPr>
        <p:spPr>
          <a:xfrm>
            <a:off x="838200" y="4159341"/>
            <a:ext cx="60487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303538"/>
                </a:solidFill>
                <a:latin typeface="Georgia" panose="02040502050405020303" pitchFamily="18" charset="0"/>
              </a:rPr>
              <a:t>„The key insight is this: </a:t>
            </a:r>
            <a:r>
              <a:rPr lang="en-GB" i="1" dirty="0" err="1">
                <a:solidFill>
                  <a:srgbClr val="303538"/>
                </a:solidFill>
                <a:latin typeface="Georgia" panose="02040502050405020303" pitchFamily="18" charset="0"/>
              </a:rPr>
              <a:t>spiraling</a:t>
            </a:r>
            <a:r>
              <a:rPr lang="en-GB" i="1" dirty="0">
                <a:solidFill>
                  <a:srgbClr val="303538"/>
                </a:solidFill>
                <a:latin typeface="Georgia" panose="02040502050405020303" pitchFamily="18" charset="0"/>
              </a:rPr>
              <a:t> delays are normal in projects. They are entirely predictable (as in we know </a:t>
            </a:r>
            <a:r>
              <a:rPr lang="en-GB" b="1" i="1" dirty="0">
                <a:solidFill>
                  <a:srgbClr val="303538"/>
                </a:solidFill>
                <a:latin typeface="Georgia" panose="02040502050405020303" pitchFamily="18" charset="0"/>
              </a:rPr>
              <a:t>they will happen</a:t>
            </a:r>
            <a:r>
              <a:rPr lang="en-GB" i="1" dirty="0">
                <a:solidFill>
                  <a:srgbClr val="303538"/>
                </a:solidFill>
                <a:latin typeface="Georgia" panose="02040502050405020303" pitchFamily="18" charset="0"/>
              </a:rPr>
              <a:t>), but also entirely unpredictable (as in </a:t>
            </a:r>
            <a:r>
              <a:rPr lang="en-GB" b="1" i="1" dirty="0">
                <a:solidFill>
                  <a:srgbClr val="303538"/>
                </a:solidFill>
                <a:latin typeface="Georgia" panose="02040502050405020303" pitchFamily="18" charset="0"/>
              </a:rPr>
              <a:t>we don’t know which delays will spiral out of control</a:t>
            </a:r>
            <a:r>
              <a:rPr lang="en-GB" i="1" dirty="0">
                <a:solidFill>
                  <a:srgbClr val="303538"/>
                </a:solidFill>
                <a:latin typeface="Georgia" panose="02040502050405020303" pitchFamily="18" charset="0"/>
              </a:rPr>
              <a:t>). So we must prepare for them. […] core principle of #</a:t>
            </a:r>
            <a:r>
              <a:rPr lang="en-GB" i="1" dirty="0" err="1">
                <a:solidFill>
                  <a:srgbClr val="303538"/>
                </a:solidFill>
                <a:latin typeface="Georgia" panose="02040502050405020303" pitchFamily="18" charset="0"/>
              </a:rPr>
              <a:t>NoEstimates</a:t>
            </a:r>
            <a:r>
              <a:rPr lang="en-GB" i="1" dirty="0">
                <a:solidFill>
                  <a:srgbClr val="303538"/>
                </a:solidFill>
                <a:latin typeface="Georgia" panose="02040502050405020303" pitchFamily="18" charset="0"/>
              </a:rPr>
              <a:t>: Always be ready to stop the project and deliver value, at any time.”</a:t>
            </a:r>
            <a:endParaRPr lang="en-GB" i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D7293F-79E0-344B-95C9-11E285E0B976}"/>
              </a:ext>
            </a:extLst>
          </p:cNvPr>
          <p:cNvCxnSpPr>
            <a:cxnSpLocks/>
          </p:cNvCxnSpPr>
          <p:nvPr/>
        </p:nvCxnSpPr>
        <p:spPr>
          <a:xfrm>
            <a:off x="7507144" y="4520769"/>
            <a:ext cx="0" cy="1463342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6DE9A5D-AC07-3F43-AE18-BDB112EAC70E}"/>
              </a:ext>
            </a:extLst>
          </p:cNvPr>
          <p:cNvSpPr/>
          <p:nvPr/>
        </p:nvSpPr>
        <p:spPr>
          <a:xfrm>
            <a:off x="7596851" y="4520769"/>
            <a:ext cx="42440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Palatino" pitchFamily="2" charset="77"/>
                <a:ea typeface="Palatino" pitchFamily="2" charset="77"/>
              </a:rPr>
              <a:t>So far: no evidence, no trade-offs, no balanced discussion, but only rather “religious” discussions.</a:t>
            </a:r>
          </a:p>
        </p:txBody>
      </p:sp>
    </p:spTree>
    <p:extLst>
      <p:ext uri="{BB962C8B-B14F-4D97-AF65-F5344CB8AC3E}">
        <p14:creationId xmlns:p14="http://schemas.microsoft.com/office/powerpoint/2010/main" val="2024725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C0F7A-83E0-C043-B210-F7789C2D1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Exemplary “leprechaun”: </a:t>
            </a:r>
            <a:br>
              <a:rPr lang="en-GB" dirty="0"/>
            </a:br>
            <a:r>
              <a:rPr lang="en-GB" i="1" dirty="0"/>
              <a:t>Go To statements considered harmful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E25C32-F622-DE44-9E9A-1A76A25BAD62}"/>
              </a:ext>
            </a:extLst>
          </p:cNvPr>
          <p:cNvCxnSpPr/>
          <p:nvPr/>
        </p:nvCxnSpPr>
        <p:spPr>
          <a:xfrm>
            <a:off x="207331" y="6164553"/>
            <a:ext cx="7892143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B01A83E-BB47-574B-A894-1186E28A3FD7}"/>
              </a:ext>
            </a:extLst>
          </p:cNvPr>
          <p:cNvSpPr/>
          <p:nvPr/>
        </p:nvSpPr>
        <p:spPr>
          <a:xfrm>
            <a:off x="207331" y="6175292"/>
            <a:ext cx="5665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[1]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Edsger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Dijkstra . Go To Statement Considered Harmful. Communications of the ACM, 1968.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DE9A5D-AC07-3F43-AE18-BDB112EAC70E}"/>
              </a:ext>
            </a:extLst>
          </p:cNvPr>
          <p:cNvSpPr/>
          <p:nvPr/>
        </p:nvSpPr>
        <p:spPr>
          <a:xfrm>
            <a:off x="814417" y="5315831"/>
            <a:ext cx="101924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Palatino" pitchFamily="2" charset="77"/>
                <a:ea typeface="Palatino" pitchFamily="2" charset="77"/>
              </a:rPr>
              <a:t>Public exchange based on reasoning by argument (rationalist arguments)...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DB281D-B9CD-CE40-ADDB-5DC27434D3D7}"/>
              </a:ext>
            </a:extLst>
          </p:cNvPr>
          <p:cNvSpPr/>
          <p:nvPr/>
        </p:nvSpPr>
        <p:spPr>
          <a:xfrm>
            <a:off x="207331" y="6657024"/>
            <a:ext cx="5314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[4]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Nagappan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et al. An empirical study of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goto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in C code from GitHub repositories, 2015.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5593513-38BC-C24E-8C67-C74311E38B6C}"/>
              </a:ext>
            </a:extLst>
          </p:cNvPr>
          <p:cNvSpPr/>
          <p:nvPr/>
        </p:nvSpPr>
        <p:spPr>
          <a:xfrm>
            <a:off x="207331" y="6332290"/>
            <a:ext cx="61606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[2] Frank Rubin. ”GOTO Considered Harmful" Considered Harmful. Communications of the ACM, 1969.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755470-85F7-C448-A4AF-5EAE9B1663BB}"/>
              </a:ext>
            </a:extLst>
          </p:cNvPr>
          <p:cNvSpPr/>
          <p:nvPr/>
        </p:nvSpPr>
        <p:spPr>
          <a:xfrm>
            <a:off x="207331" y="6489288"/>
            <a:ext cx="79928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[3] Donald Moore et al. " 'GOTO Considered Harmful' Considered Harmful" Considered Harmful?" Communications of the ACM, 1987.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94BF71E-AEA1-3843-B3F5-35F381A40236}"/>
              </a:ext>
            </a:extLst>
          </p:cNvPr>
          <p:cNvGrpSpPr/>
          <p:nvPr/>
        </p:nvGrpSpPr>
        <p:grpSpPr>
          <a:xfrm>
            <a:off x="650640" y="1769201"/>
            <a:ext cx="4244045" cy="2924712"/>
            <a:chOff x="976133" y="1673758"/>
            <a:chExt cx="4244045" cy="29247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3C0EE0-34E0-5F4D-8153-22473879E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133" y="1980931"/>
              <a:ext cx="4244045" cy="2617539"/>
            </a:xfrm>
            <a:prstGeom prst="rect">
              <a:avLst/>
            </a:prstGeom>
            <a:effectLst>
              <a:outerShdw blurRad="1270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D52C78-F217-D348-90CF-F6864D26493C}"/>
                </a:ext>
              </a:extLst>
            </p:cNvPr>
            <p:cNvSpPr txBox="1"/>
            <p:nvPr/>
          </p:nvSpPr>
          <p:spPr>
            <a:xfrm>
              <a:off x="2634918" y="167375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Palatino" pitchFamily="2" charset="77"/>
                  <a:ea typeface="Palatino" pitchFamily="2" charset="77"/>
                </a:rPr>
                <a:t>1968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A1D79687-2FA4-FD4E-B772-AD1FAEBE243A}"/>
              </a:ext>
            </a:extLst>
          </p:cNvPr>
          <p:cNvSpPr/>
          <p:nvPr/>
        </p:nvSpPr>
        <p:spPr>
          <a:xfrm>
            <a:off x="814417" y="5617611"/>
            <a:ext cx="75363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Palatino" pitchFamily="2" charset="77"/>
                <a:ea typeface="Palatino" pitchFamily="2" charset="77"/>
              </a:rPr>
              <a:t>… finally tackled by one empirical study nearly 50 years later.</a:t>
            </a:r>
          </a:p>
        </p:txBody>
      </p:sp>
    </p:spTree>
    <p:extLst>
      <p:ext uri="{BB962C8B-B14F-4D97-AF65-F5344CB8AC3E}">
        <p14:creationId xmlns:p14="http://schemas.microsoft.com/office/powerpoint/2010/main" val="206579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3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C0F7A-83E0-C043-B210-F7789C2D1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Exemplary “leprechaun”: </a:t>
            </a:r>
            <a:br>
              <a:rPr lang="en-GB" dirty="0"/>
            </a:br>
            <a:r>
              <a:rPr lang="en-GB" i="1" dirty="0"/>
              <a:t>Go To statements considered harmful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E25C32-F622-DE44-9E9A-1A76A25BAD62}"/>
              </a:ext>
            </a:extLst>
          </p:cNvPr>
          <p:cNvCxnSpPr/>
          <p:nvPr/>
        </p:nvCxnSpPr>
        <p:spPr>
          <a:xfrm>
            <a:off x="207331" y="6164553"/>
            <a:ext cx="7892143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B01A83E-BB47-574B-A894-1186E28A3FD7}"/>
              </a:ext>
            </a:extLst>
          </p:cNvPr>
          <p:cNvSpPr/>
          <p:nvPr/>
        </p:nvSpPr>
        <p:spPr>
          <a:xfrm>
            <a:off x="207331" y="6175292"/>
            <a:ext cx="5665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[1]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Edsger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Dijkstra . Go To Statement Considered Harmful. Communications of the ACM, 1968.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DE9A5D-AC07-3F43-AE18-BDB112EAC70E}"/>
              </a:ext>
            </a:extLst>
          </p:cNvPr>
          <p:cNvSpPr/>
          <p:nvPr/>
        </p:nvSpPr>
        <p:spPr>
          <a:xfrm>
            <a:off x="814417" y="5315831"/>
            <a:ext cx="101924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Palatino" pitchFamily="2" charset="77"/>
                <a:ea typeface="Palatino" pitchFamily="2" charset="77"/>
              </a:rPr>
              <a:t>Public exchange based on reasoning by argument (rationalist arguments)...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DB281D-B9CD-CE40-ADDB-5DC27434D3D7}"/>
              </a:ext>
            </a:extLst>
          </p:cNvPr>
          <p:cNvSpPr/>
          <p:nvPr/>
        </p:nvSpPr>
        <p:spPr>
          <a:xfrm>
            <a:off x="207331" y="6657024"/>
            <a:ext cx="5314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[4]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Nagappan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et al. An empirical study of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goto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in C code from GitHub repositories, 2015.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5593513-38BC-C24E-8C67-C74311E38B6C}"/>
              </a:ext>
            </a:extLst>
          </p:cNvPr>
          <p:cNvSpPr/>
          <p:nvPr/>
        </p:nvSpPr>
        <p:spPr>
          <a:xfrm>
            <a:off x="207331" y="6332290"/>
            <a:ext cx="61606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[2] Frank Rubin. ”GOTO Considered Harmful" Considered Harmful. Communications of the ACM, 1969.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755470-85F7-C448-A4AF-5EAE9B1663BB}"/>
              </a:ext>
            </a:extLst>
          </p:cNvPr>
          <p:cNvSpPr/>
          <p:nvPr/>
        </p:nvSpPr>
        <p:spPr>
          <a:xfrm>
            <a:off x="207331" y="6489288"/>
            <a:ext cx="79928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[3] Donald Moore et al. " 'GOTO Considered Harmful' Considered Harmful" Considered Harmful?" Communications of the ACM, 1987.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94BF71E-AEA1-3843-B3F5-35F381A40236}"/>
              </a:ext>
            </a:extLst>
          </p:cNvPr>
          <p:cNvGrpSpPr/>
          <p:nvPr/>
        </p:nvGrpSpPr>
        <p:grpSpPr>
          <a:xfrm>
            <a:off x="650640" y="1769201"/>
            <a:ext cx="4244045" cy="2924712"/>
            <a:chOff x="976133" y="1673758"/>
            <a:chExt cx="4244045" cy="29247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3C0EE0-34E0-5F4D-8153-22473879E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133" y="1980931"/>
              <a:ext cx="4244045" cy="2617539"/>
            </a:xfrm>
            <a:prstGeom prst="rect">
              <a:avLst/>
            </a:prstGeom>
            <a:effectLst>
              <a:outerShdw blurRad="1270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D52C78-F217-D348-90CF-F6864D26493C}"/>
                </a:ext>
              </a:extLst>
            </p:cNvPr>
            <p:cNvSpPr txBox="1"/>
            <p:nvPr/>
          </p:nvSpPr>
          <p:spPr>
            <a:xfrm>
              <a:off x="2634918" y="167375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Palatino" pitchFamily="2" charset="77"/>
                  <a:ea typeface="Palatino" pitchFamily="2" charset="77"/>
                </a:rPr>
                <a:t>1968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8D7E19D-814A-E94F-90B6-56F4D0146D18}"/>
              </a:ext>
            </a:extLst>
          </p:cNvPr>
          <p:cNvGrpSpPr/>
          <p:nvPr/>
        </p:nvGrpSpPr>
        <p:grpSpPr>
          <a:xfrm>
            <a:off x="5391740" y="1679573"/>
            <a:ext cx="1952504" cy="3528880"/>
            <a:chOff x="5517987" y="1572350"/>
            <a:chExt cx="1952504" cy="352888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9E9F1F9-FA5A-7B47-A2AD-28F339F92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17987" y="1980931"/>
              <a:ext cx="1952504" cy="3120299"/>
            </a:xfrm>
            <a:prstGeom prst="rect">
              <a:avLst/>
            </a:prstGeom>
            <a:effectLst>
              <a:outerShdw blurRad="1270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1D5F10D-5F7C-F840-A86C-2CBD4B721DD3}"/>
                </a:ext>
              </a:extLst>
            </p:cNvPr>
            <p:cNvSpPr txBox="1"/>
            <p:nvPr/>
          </p:nvSpPr>
          <p:spPr>
            <a:xfrm>
              <a:off x="6004335" y="157235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Palatino" pitchFamily="2" charset="77"/>
                  <a:ea typeface="Palatino" pitchFamily="2" charset="77"/>
                </a:rPr>
                <a:t>1969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A1D79687-2FA4-FD4E-B772-AD1FAEBE243A}"/>
              </a:ext>
            </a:extLst>
          </p:cNvPr>
          <p:cNvSpPr/>
          <p:nvPr/>
        </p:nvSpPr>
        <p:spPr>
          <a:xfrm>
            <a:off x="814417" y="5617611"/>
            <a:ext cx="75363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Palatino" pitchFamily="2" charset="77"/>
                <a:ea typeface="Palatino" pitchFamily="2" charset="77"/>
              </a:rPr>
              <a:t>… finally tackled by one empirical study nearly 50 years later.</a:t>
            </a:r>
          </a:p>
        </p:txBody>
      </p:sp>
    </p:spTree>
    <p:extLst>
      <p:ext uri="{BB962C8B-B14F-4D97-AF65-F5344CB8AC3E}">
        <p14:creationId xmlns:p14="http://schemas.microsoft.com/office/powerpoint/2010/main" val="290610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3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C0F7A-83E0-C043-B210-F7789C2D1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Exemplary “leprechaun”: </a:t>
            </a:r>
            <a:br>
              <a:rPr lang="en-GB" dirty="0"/>
            </a:br>
            <a:r>
              <a:rPr lang="en-GB" i="1" dirty="0"/>
              <a:t>Go To statements considered harmful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E25C32-F622-DE44-9E9A-1A76A25BAD62}"/>
              </a:ext>
            </a:extLst>
          </p:cNvPr>
          <p:cNvCxnSpPr/>
          <p:nvPr/>
        </p:nvCxnSpPr>
        <p:spPr>
          <a:xfrm>
            <a:off x="207331" y="6164553"/>
            <a:ext cx="7892143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B01A83E-BB47-574B-A894-1186E28A3FD7}"/>
              </a:ext>
            </a:extLst>
          </p:cNvPr>
          <p:cNvSpPr/>
          <p:nvPr/>
        </p:nvSpPr>
        <p:spPr>
          <a:xfrm>
            <a:off x="207331" y="6175292"/>
            <a:ext cx="5665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[1]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Edsger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Dijkstra . Go To Statement Considered Harmful. Communications of the ACM, 1968.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DE9A5D-AC07-3F43-AE18-BDB112EAC70E}"/>
              </a:ext>
            </a:extLst>
          </p:cNvPr>
          <p:cNvSpPr/>
          <p:nvPr/>
        </p:nvSpPr>
        <p:spPr>
          <a:xfrm>
            <a:off x="814417" y="5315831"/>
            <a:ext cx="101924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Palatino" pitchFamily="2" charset="77"/>
                <a:ea typeface="Palatino" pitchFamily="2" charset="77"/>
              </a:rPr>
              <a:t>Public exchange based on reasoning by argument (rationalist arguments)...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DB281D-B9CD-CE40-ADDB-5DC27434D3D7}"/>
              </a:ext>
            </a:extLst>
          </p:cNvPr>
          <p:cNvSpPr/>
          <p:nvPr/>
        </p:nvSpPr>
        <p:spPr>
          <a:xfrm>
            <a:off x="207331" y="6657024"/>
            <a:ext cx="5314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[4]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Nagappan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et al. An empirical study of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goto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in C code from GitHub repositories, 2015.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5593513-38BC-C24E-8C67-C74311E38B6C}"/>
              </a:ext>
            </a:extLst>
          </p:cNvPr>
          <p:cNvSpPr/>
          <p:nvPr/>
        </p:nvSpPr>
        <p:spPr>
          <a:xfrm>
            <a:off x="207331" y="6332290"/>
            <a:ext cx="61606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[2] Frank Rubin. ”GOTO Considered Harmful" Considered Harmful. Communications of the ACM, 1969.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755470-85F7-C448-A4AF-5EAE9B1663BB}"/>
              </a:ext>
            </a:extLst>
          </p:cNvPr>
          <p:cNvSpPr/>
          <p:nvPr/>
        </p:nvSpPr>
        <p:spPr>
          <a:xfrm>
            <a:off x="207331" y="6489288"/>
            <a:ext cx="79928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[3] Donald Moore et al. " 'GOTO Considered Harmful' Considered Harmful" Considered Harmful?" Communications of the ACM, 1987.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94BF71E-AEA1-3843-B3F5-35F381A40236}"/>
              </a:ext>
            </a:extLst>
          </p:cNvPr>
          <p:cNvGrpSpPr/>
          <p:nvPr/>
        </p:nvGrpSpPr>
        <p:grpSpPr>
          <a:xfrm>
            <a:off x="650640" y="1769201"/>
            <a:ext cx="4244045" cy="2924712"/>
            <a:chOff x="976133" y="1673758"/>
            <a:chExt cx="4244045" cy="29247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3C0EE0-34E0-5F4D-8153-22473879E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133" y="1980931"/>
              <a:ext cx="4244045" cy="2617539"/>
            </a:xfrm>
            <a:prstGeom prst="rect">
              <a:avLst/>
            </a:prstGeom>
            <a:effectLst>
              <a:outerShdw blurRad="1270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D52C78-F217-D348-90CF-F6864D26493C}"/>
                </a:ext>
              </a:extLst>
            </p:cNvPr>
            <p:cNvSpPr txBox="1"/>
            <p:nvPr/>
          </p:nvSpPr>
          <p:spPr>
            <a:xfrm>
              <a:off x="2634918" y="167375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Palatino" pitchFamily="2" charset="77"/>
                  <a:ea typeface="Palatino" pitchFamily="2" charset="77"/>
                </a:rPr>
                <a:t>1968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8D7E19D-814A-E94F-90B6-56F4D0146D18}"/>
              </a:ext>
            </a:extLst>
          </p:cNvPr>
          <p:cNvGrpSpPr/>
          <p:nvPr/>
        </p:nvGrpSpPr>
        <p:grpSpPr>
          <a:xfrm>
            <a:off x="5391740" y="1679573"/>
            <a:ext cx="1952504" cy="3528880"/>
            <a:chOff x="5517987" y="1572350"/>
            <a:chExt cx="1952504" cy="352888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9E9F1F9-FA5A-7B47-A2AD-28F339F92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17987" y="1980931"/>
              <a:ext cx="1952504" cy="3120299"/>
            </a:xfrm>
            <a:prstGeom prst="rect">
              <a:avLst/>
            </a:prstGeom>
            <a:effectLst>
              <a:outerShdw blurRad="1270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1D5F10D-5F7C-F840-A86C-2CBD4B721DD3}"/>
                </a:ext>
              </a:extLst>
            </p:cNvPr>
            <p:cNvSpPr txBox="1"/>
            <p:nvPr/>
          </p:nvSpPr>
          <p:spPr>
            <a:xfrm>
              <a:off x="6004335" y="157235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Palatino" pitchFamily="2" charset="77"/>
                  <a:ea typeface="Palatino" pitchFamily="2" charset="77"/>
                </a:rPr>
                <a:t>1969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AE1767E-192C-B249-B710-3992C441B8FC}"/>
              </a:ext>
            </a:extLst>
          </p:cNvPr>
          <p:cNvGrpSpPr/>
          <p:nvPr/>
        </p:nvGrpSpPr>
        <p:grpSpPr>
          <a:xfrm>
            <a:off x="7883280" y="1679573"/>
            <a:ext cx="2108829" cy="3491106"/>
            <a:chOff x="7747956" y="1585389"/>
            <a:chExt cx="2108829" cy="349110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5EA6AA5-F55E-934B-B719-5AB4548D1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47956" y="2003219"/>
              <a:ext cx="2108829" cy="3073276"/>
            </a:xfrm>
            <a:prstGeom prst="rect">
              <a:avLst/>
            </a:prstGeom>
            <a:effectLst>
              <a:outerShdw blurRad="1270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18E8543-5D77-FA4F-8963-18BF33D60CC2}"/>
                </a:ext>
              </a:extLst>
            </p:cNvPr>
            <p:cNvSpPr txBox="1"/>
            <p:nvPr/>
          </p:nvSpPr>
          <p:spPr>
            <a:xfrm>
              <a:off x="8355901" y="158538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Palatino" pitchFamily="2" charset="77"/>
                  <a:ea typeface="Palatino" pitchFamily="2" charset="77"/>
                </a:rPr>
                <a:t>1987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A1D79687-2FA4-FD4E-B772-AD1FAEBE243A}"/>
              </a:ext>
            </a:extLst>
          </p:cNvPr>
          <p:cNvSpPr/>
          <p:nvPr/>
        </p:nvSpPr>
        <p:spPr>
          <a:xfrm>
            <a:off x="814417" y="5617611"/>
            <a:ext cx="75363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Palatino" pitchFamily="2" charset="77"/>
                <a:ea typeface="Palatino" pitchFamily="2" charset="77"/>
              </a:rPr>
              <a:t>… finally tackled by one empirical study nearly 50 years later.</a:t>
            </a:r>
          </a:p>
        </p:txBody>
      </p:sp>
    </p:spTree>
    <p:extLst>
      <p:ext uri="{BB962C8B-B14F-4D97-AF65-F5344CB8AC3E}">
        <p14:creationId xmlns:p14="http://schemas.microsoft.com/office/powerpoint/2010/main" val="75679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3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C0F7A-83E0-C043-B210-F7789C2D1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Exemplary “leprechaun”: </a:t>
            </a:r>
            <a:br>
              <a:rPr lang="en-GB" dirty="0"/>
            </a:br>
            <a:r>
              <a:rPr lang="en-GB" i="1" dirty="0"/>
              <a:t>Go To statements considered harmful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E25C32-F622-DE44-9E9A-1A76A25BAD62}"/>
              </a:ext>
            </a:extLst>
          </p:cNvPr>
          <p:cNvCxnSpPr/>
          <p:nvPr/>
        </p:nvCxnSpPr>
        <p:spPr>
          <a:xfrm>
            <a:off x="207331" y="6164553"/>
            <a:ext cx="7892143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B01A83E-BB47-574B-A894-1186E28A3FD7}"/>
              </a:ext>
            </a:extLst>
          </p:cNvPr>
          <p:cNvSpPr/>
          <p:nvPr/>
        </p:nvSpPr>
        <p:spPr>
          <a:xfrm>
            <a:off x="207331" y="6175292"/>
            <a:ext cx="5665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[1]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Edsger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Dijkstra . Go To Statement Considered Harmful. Communications of the ACM, 1968.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DE9A5D-AC07-3F43-AE18-BDB112EAC70E}"/>
              </a:ext>
            </a:extLst>
          </p:cNvPr>
          <p:cNvSpPr/>
          <p:nvPr/>
        </p:nvSpPr>
        <p:spPr>
          <a:xfrm>
            <a:off x="814417" y="5315831"/>
            <a:ext cx="101924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Palatino" pitchFamily="2" charset="77"/>
                <a:ea typeface="Palatino" pitchFamily="2" charset="77"/>
              </a:rPr>
              <a:t>Public exchange based on reasoning by argument (rationalist arguments)...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DB281D-B9CD-CE40-ADDB-5DC27434D3D7}"/>
              </a:ext>
            </a:extLst>
          </p:cNvPr>
          <p:cNvSpPr/>
          <p:nvPr/>
        </p:nvSpPr>
        <p:spPr>
          <a:xfrm>
            <a:off x="207331" y="6657024"/>
            <a:ext cx="5314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[4]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Nagappan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et al. An empirical study of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goto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in C code from GitHub repositories, 2015.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5593513-38BC-C24E-8C67-C74311E38B6C}"/>
              </a:ext>
            </a:extLst>
          </p:cNvPr>
          <p:cNvSpPr/>
          <p:nvPr/>
        </p:nvSpPr>
        <p:spPr>
          <a:xfrm>
            <a:off x="207331" y="6332290"/>
            <a:ext cx="61606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[2] Frank Rubin. ”GOTO Considered Harmful" Considered Harmful. Communications of the ACM, 1969.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755470-85F7-C448-A4AF-5EAE9B1663BB}"/>
              </a:ext>
            </a:extLst>
          </p:cNvPr>
          <p:cNvSpPr/>
          <p:nvPr/>
        </p:nvSpPr>
        <p:spPr>
          <a:xfrm>
            <a:off x="207331" y="6489288"/>
            <a:ext cx="79928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[3] Donald Moore et al. " 'GOTO Considered Harmful' Considered Harmful" Considered Harmful?" Communications of the ACM, 1987.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94BF71E-AEA1-3843-B3F5-35F381A40236}"/>
              </a:ext>
            </a:extLst>
          </p:cNvPr>
          <p:cNvGrpSpPr/>
          <p:nvPr/>
        </p:nvGrpSpPr>
        <p:grpSpPr>
          <a:xfrm>
            <a:off x="650640" y="1769201"/>
            <a:ext cx="4244045" cy="2924712"/>
            <a:chOff x="976133" y="1673758"/>
            <a:chExt cx="4244045" cy="29247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3C0EE0-34E0-5F4D-8153-22473879E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133" y="1980931"/>
              <a:ext cx="4244045" cy="2617539"/>
            </a:xfrm>
            <a:prstGeom prst="rect">
              <a:avLst/>
            </a:prstGeom>
            <a:effectLst>
              <a:outerShdw blurRad="1270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D52C78-F217-D348-90CF-F6864D26493C}"/>
                </a:ext>
              </a:extLst>
            </p:cNvPr>
            <p:cNvSpPr txBox="1"/>
            <p:nvPr/>
          </p:nvSpPr>
          <p:spPr>
            <a:xfrm>
              <a:off x="2634918" y="167375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Palatino" pitchFamily="2" charset="77"/>
                  <a:ea typeface="Palatino" pitchFamily="2" charset="77"/>
                </a:rPr>
                <a:t>1968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5A79C78-592D-BA47-91BF-BC1B850E5D20}"/>
              </a:ext>
            </a:extLst>
          </p:cNvPr>
          <p:cNvGrpSpPr/>
          <p:nvPr/>
        </p:nvGrpSpPr>
        <p:grpSpPr>
          <a:xfrm>
            <a:off x="1824015" y="1747268"/>
            <a:ext cx="3966272" cy="3344257"/>
            <a:chOff x="8542229" y="2174147"/>
            <a:chExt cx="3966272" cy="334425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791347C-DDD8-B74D-AF11-26E13C07B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42229" y="2392700"/>
              <a:ext cx="3966272" cy="3125704"/>
            </a:xfrm>
            <a:prstGeom prst="rect">
              <a:avLst/>
            </a:prstGeom>
            <a:effectLst>
              <a:outerShdw blurRad="1270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60172FF-51BA-E74A-8F22-6AC9BB7DFDE8}"/>
                </a:ext>
              </a:extLst>
            </p:cNvPr>
            <p:cNvSpPr txBox="1"/>
            <p:nvPr/>
          </p:nvSpPr>
          <p:spPr>
            <a:xfrm>
              <a:off x="10148149" y="2174147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Palatino" pitchFamily="2" charset="77"/>
                  <a:ea typeface="Palatino" pitchFamily="2" charset="77"/>
                </a:rPr>
                <a:t>2015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A1D79687-2FA4-FD4E-B772-AD1FAEBE243A}"/>
              </a:ext>
            </a:extLst>
          </p:cNvPr>
          <p:cNvSpPr/>
          <p:nvPr/>
        </p:nvSpPr>
        <p:spPr>
          <a:xfrm>
            <a:off x="814417" y="5617611"/>
            <a:ext cx="75363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Palatino" pitchFamily="2" charset="77"/>
                <a:ea typeface="Palatino" pitchFamily="2" charset="77"/>
              </a:rPr>
              <a:t>… finally tackled by one empirical study nearly 50 years later.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D17AB08-04E7-3B46-9D5B-79212FD571B4}"/>
              </a:ext>
            </a:extLst>
          </p:cNvPr>
          <p:cNvSpPr/>
          <p:nvPr/>
        </p:nvSpPr>
        <p:spPr>
          <a:xfrm>
            <a:off x="5992937" y="3204215"/>
            <a:ext cx="43493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>
                <a:latin typeface="Palatino" pitchFamily="2" charset="77"/>
                <a:ea typeface="Palatino" pitchFamily="2" charset="77"/>
              </a:rPr>
              <a:t>“We conclude that developers limit themselves to using </a:t>
            </a:r>
            <a:r>
              <a:rPr lang="en-GB" sz="2400" i="1" dirty="0" err="1">
                <a:latin typeface="Palatino" pitchFamily="2" charset="77"/>
                <a:ea typeface="Palatino" pitchFamily="2" charset="77"/>
              </a:rPr>
              <a:t>goto</a:t>
            </a:r>
            <a:r>
              <a:rPr lang="en-GB" sz="2400" i="1" dirty="0">
                <a:latin typeface="Palatino" pitchFamily="2" charset="77"/>
                <a:ea typeface="Palatino" pitchFamily="2" charset="77"/>
              </a:rPr>
              <a:t> appropriately, [not] like Dijkstra feared, [thus] </a:t>
            </a:r>
            <a:r>
              <a:rPr lang="en-GB" sz="2400" i="1" dirty="0" err="1">
                <a:latin typeface="Palatino" pitchFamily="2" charset="77"/>
                <a:ea typeface="Palatino" pitchFamily="2" charset="77"/>
              </a:rPr>
              <a:t>goto</a:t>
            </a:r>
            <a:r>
              <a:rPr lang="en-GB" sz="2400" i="1" dirty="0">
                <a:latin typeface="Palatino" pitchFamily="2" charset="77"/>
                <a:ea typeface="Palatino" pitchFamily="2" charset="77"/>
              </a:rPr>
              <a:t> does not appear to be harmful in practice.” </a:t>
            </a:r>
          </a:p>
        </p:txBody>
      </p:sp>
    </p:spTree>
    <p:extLst>
      <p:ext uri="{BB962C8B-B14F-4D97-AF65-F5344CB8AC3E}">
        <p14:creationId xmlns:p14="http://schemas.microsoft.com/office/powerpoint/2010/main" val="398892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35" grpId="0"/>
      <p:bldP spid="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C199EF-98BF-E14C-A5CE-DE041ABF3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805" y="1453662"/>
            <a:ext cx="6397748" cy="3378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B9D26F-EF04-0B42-BEFB-B2E0C70AA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Takeaway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EA356-3AF3-194D-8D48-AEAE74C9F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078414" cy="4351338"/>
          </a:xfrm>
        </p:spPr>
        <p:txBody>
          <a:bodyPr>
            <a:normAutofit/>
          </a:bodyPr>
          <a:lstStyle/>
          <a:p>
            <a:r>
              <a:rPr lang="en-GB" dirty="0"/>
              <a:t>The current state of evidence in Software Engineering is still weak</a:t>
            </a:r>
          </a:p>
          <a:p>
            <a:pPr lvl="1"/>
            <a:r>
              <a:rPr lang="en-GB" dirty="0"/>
              <a:t>Practical relevance and impact?</a:t>
            </a:r>
          </a:p>
          <a:p>
            <a:pPr lvl="1"/>
            <a:r>
              <a:rPr lang="en-GB" dirty="0"/>
              <a:t>Potential for transfer into practice and adoption?</a:t>
            </a:r>
          </a:p>
          <a:p>
            <a:pPr lvl="1"/>
            <a:endParaRPr lang="en-GB" dirty="0"/>
          </a:p>
          <a:p>
            <a:r>
              <a:rPr lang="en-GB" dirty="0"/>
              <a:t>But there is hope… </a:t>
            </a:r>
          </a:p>
          <a:p>
            <a:pPr lvl="1"/>
            <a:r>
              <a:rPr lang="en-GB" dirty="0"/>
              <a:t>Importance of empirical research recognised</a:t>
            </a:r>
          </a:p>
          <a:p>
            <a:pPr lvl="1"/>
            <a:r>
              <a:rPr lang="en-GB" dirty="0"/>
              <a:t>Growth of a strong research community over last two decades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2134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2EB34-DD7F-D44B-9AC1-4A4E3212C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Goal of the lecture</a:t>
            </a:r>
            <a:br>
              <a:rPr lang="en-GB" dirty="0"/>
            </a:br>
            <a:r>
              <a:rPr lang="en-GB" sz="3100" i="1" dirty="0"/>
              <a:t>What is this little thing called “Empirical Software Engineering”?</a:t>
            </a:r>
            <a:endParaRPr lang="en-GB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3323B-790D-4C4E-9735-40C074143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06878" cy="22295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200" b="1" dirty="0"/>
              <a:t>What we will discuss</a:t>
            </a:r>
          </a:p>
          <a:p>
            <a:r>
              <a:rPr lang="en-GB" sz="2200" dirty="0"/>
              <a:t>In a nutshell:</a:t>
            </a:r>
          </a:p>
          <a:p>
            <a:pPr lvl="1"/>
            <a:r>
              <a:rPr lang="en-GB" sz="2200" dirty="0"/>
              <a:t>Broader perspective on Software Engineering (SE) as a scientific discipline</a:t>
            </a:r>
          </a:p>
          <a:p>
            <a:pPr lvl="1"/>
            <a:r>
              <a:rPr lang="en-GB" sz="2200" dirty="0"/>
              <a:t>A few principles, concepts, and terms in Empirical SE</a:t>
            </a:r>
          </a:p>
          <a:p>
            <a:r>
              <a:rPr lang="en-GB" sz="2200" dirty="0"/>
              <a:t>Why we need empiricism in Software Engineering research</a:t>
            </a:r>
          </a:p>
          <a:p>
            <a:r>
              <a:rPr lang="en-GB" sz="2200" dirty="0"/>
              <a:t>What the perspectives are for the research community and for you</a:t>
            </a:r>
          </a:p>
        </p:txBody>
      </p:sp>
      <p:sp>
        <p:nvSpPr>
          <p:cNvPr id="7" name="Folded Corner 6">
            <a:extLst>
              <a:ext uri="{FF2B5EF4-FFF2-40B4-BE49-F238E27FC236}">
                <a16:creationId xmlns:a16="http://schemas.microsoft.com/office/drawing/2014/main" id="{6EC45CC2-3F2F-E64B-A81B-5FDC3C62B29F}"/>
              </a:ext>
            </a:extLst>
          </p:cNvPr>
          <p:cNvSpPr/>
          <p:nvPr/>
        </p:nvSpPr>
        <p:spPr>
          <a:xfrm>
            <a:off x="9505122" y="1690688"/>
            <a:ext cx="1639957" cy="914400"/>
          </a:xfrm>
          <a:prstGeom prst="foldedCorner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Palatino" pitchFamily="2" charset="77"/>
                <a:ea typeface="Palatino" pitchFamily="2" charset="77"/>
              </a:rPr>
              <a:t>Focus: </a:t>
            </a:r>
          </a:p>
          <a:p>
            <a:pPr algn="ctr"/>
            <a:r>
              <a:rPr lang="en-GB" b="1" dirty="0">
                <a:latin typeface="Palatino" pitchFamily="2" charset="77"/>
                <a:ea typeface="Palatino" pitchFamily="2" charset="77"/>
              </a:rPr>
              <a:t>What &amp; Why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6AB3DB-4B9D-8342-9C6B-14A064B52476}"/>
              </a:ext>
            </a:extLst>
          </p:cNvPr>
          <p:cNvSpPr txBox="1">
            <a:spLocks/>
          </p:cNvSpPr>
          <p:nvPr/>
        </p:nvSpPr>
        <p:spPr>
          <a:xfrm>
            <a:off x="838200" y="4792627"/>
            <a:ext cx="8772939" cy="2229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400" b="1" dirty="0"/>
              <a:t>Basis for…</a:t>
            </a:r>
          </a:p>
          <a:p>
            <a:r>
              <a:rPr lang="en-GB" sz="2400" dirty="0"/>
              <a:t>Course on research methods</a:t>
            </a:r>
          </a:p>
          <a:p>
            <a:r>
              <a:rPr lang="en-GB" sz="2400" dirty="0"/>
              <a:t>Master Thesis projects</a:t>
            </a:r>
          </a:p>
          <a:p>
            <a:r>
              <a:rPr lang="en-GB" sz="2400" dirty="0"/>
              <a:t>The time afterwards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1E546C9F-47B2-E744-A91F-770032803A8B}"/>
              </a:ext>
            </a:extLst>
          </p:cNvPr>
          <p:cNvSpPr/>
          <p:nvPr/>
        </p:nvSpPr>
        <p:spPr>
          <a:xfrm>
            <a:off x="4753753" y="4254456"/>
            <a:ext cx="941832" cy="978408"/>
          </a:xfrm>
          <a:prstGeom prst="down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olded Corner 9">
            <a:extLst>
              <a:ext uri="{FF2B5EF4-FFF2-40B4-BE49-F238E27FC236}">
                <a16:creationId xmlns:a16="http://schemas.microsoft.com/office/drawing/2014/main" id="{15DBE796-8E3A-484A-8BE2-DA262907DC2F}"/>
              </a:ext>
            </a:extLst>
          </p:cNvPr>
          <p:cNvSpPr/>
          <p:nvPr/>
        </p:nvSpPr>
        <p:spPr>
          <a:xfrm>
            <a:off x="9505121" y="4792627"/>
            <a:ext cx="1639957" cy="914400"/>
          </a:xfrm>
          <a:prstGeom prst="foldedCorner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Palatino" pitchFamily="2" charset="77"/>
                <a:ea typeface="Palatino" pitchFamily="2" charset="77"/>
              </a:rPr>
              <a:t>Focus: </a:t>
            </a:r>
          </a:p>
          <a:p>
            <a:pPr algn="ctr"/>
            <a:r>
              <a:rPr lang="en-GB" b="1" dirty="0">
                <a:latin typeface="Palatino" pitchFamily="2" charset="77"/>
                <a:ea typeface="Palatino" pitchFamily="2" charset="77"/>
              </a:rPr>
              <a:t>How</a:t>
            </a:r>
          </a:p>
        </p:txBody>
      </p:sp>
    </p:spTree>
    <p:extLst>
      <p:ext uri="{BB962C8B-B14F-4D97-AF65-F5344CB8AC3E}">
        <p14:creationId xmlns:p14="http://schemas.microsoft.com/office/powerpoint/2010/main" val="11200551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C5F26-4F85-EF4D-BAE2-A6752A069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B46F2-8247-654F-A55D-99F17EF30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61542" cy="4351338"/>
          </a:xfrm>
        </p:spPr>
        <p:txBody>
          <a:bodyPr/>
          <a:lstStyle/>
          <a:p>
            <a:r>
              <a:rPr lang="en-GB" dirty="0"/>
              <a:t>What is Empirical Software Engineering?</a:t>
            </a:r>
          </a:p>
          <a:p>
            <a:endParaRPr lang="en-GB" dirty="0"/>
          </a:p>
          <a:p>
            <a:r>
              <a:rPr lang="en-GB" dirty="0"/>
              <a:t>Why do we need Empirical Software Engineering? </a:t>
            </a:r>
          </a:p>
          <a:p>
            <a:endParaRPr lang="en-GB" b="1" dirty="0">
              <a:solidFill>
                <a:schemeClr val="accent2"/>
              </a:solidFill>
            </a:endParaRPr>
          </a:p>
          <a:p>
            <a:r>
              <a:rPr lang="en-GB" b="1" dirty="0">
                <a:solidFill>
                  <a:schemeClr val="accent2"/>
                </a:solidFill>
              </a:rPr>
              <a:t>What are the perspectives in Empirical Software Engineering?</a:t>
            </a:r>
          </a:p>
        </p:txBody>
      </p:sp>
    </p:spTree>
    <p:extLst>
      <p:ext uri="{BB962C8B-B14F-4D97-AF65-F5344CB8AC3E}">
        <p14:creationId xmlns:p14="http://schemas.microsoft.com/office/powerpoint/2010/main" val="10899184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43B5A-AF83-B64E-827D-68EE13861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Empirical Software Engineering Community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979D25-017D-E648-B606-E40665416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24" b="1"/>
          <a:stretch/>
        </p:blipFill>
        <p:spPr>
          <a:xfrm>
            <a:off x="0" y="1793631"/>
            <a:ext cx="12192000" cy="5064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06D758-FF6D-6649-882E-6066546FBE97}"/>
              </a:ext>
            </a:extLst>
          </p:cNvPr>
          <p:cNvSpPr txBox="1"/>
          <p:nvPr/>
        </p:nvSpPr>
        <p:spPr>
          <a:xfrm>
            <a:off x="230481" y="6453009"/>
            <a:ext cx="6912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Empirical Software Engineering research community 2018 (Oulu, Finland)</a:t>
            </a:r>
          </a:p>
        </p:txBody>
      </p:sp>
    </p:spTree>
    <p:extLst>
      <p:ext uri="{BB962C8B-B14F-4D97-AF65-F5344CB8AC3E}">
        <p14:creationId xmlns:p14="http://schemas.microsoft.com/office/powerpoint/2010/main" val="6527229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57D08-946E-394C-A367-25CEFEE60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Goals and perspectives in </a:t>
            </a:r>
            <a:br>
              <a:rPr lang="en-GB" dirty="0"/>
            </a:br>
            <a:r>
              <a:rPr lang="en-GB" dirty="0"/>
              <a:t>Empirical Software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E09DF-9966-954D-A81E-44BDF8E6C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5058"/>
            <a:ext cx="10515600" cy="187569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dirty="0"/>
              <a:t>Provide tools and methods for empirical research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Establish strong Software Engineering theories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Eradicate conventional wisdom (“leprechauns”)</a:t>
            </a:r>
          </a:p>
          <a:p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70F8A4-0639-ED43-9DDA-383C9DC3D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680891" y="2227338"/>
            <a:ext cx="4794739" cy="2227478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9F865FE8-25B7-6149-8767-6165604360D1}"/>
              </a:ext>
            </a:extLst>
          </p:cNvPr>
          <p:cNvSpPr/>
          <p:nvPr/>
        </p:nvSpPr>
        <p:spPr>
          <a:xfrm>
            <a:off x="5625084" y="3647760"/>
            <a:ext cx="941832" cy="978408"/>
          </a:xfrm>
          <a:prstGeom prst="down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8257E22-2EAC-9D48-ABFF-FC70FE03AA48}"/>
              </a:ext>
            </a:extLst>
          </p:cNvPr>
          <p:cNvSpPr txBox="1">
            <a:spLocks/>
          </p:cNvSpPr>
          <p:nvPr/>
        </p:nvSpPr>
        <p:spPr>
          <a:xfrm>
            <a:off x="838200" y="4472948"/>
            <a:ext cx="10515600" cy="17560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/>
              <a:t>Various settings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Industry settings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Research initiatives from the community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Publicly funded research projects</a:t>
            </a:r>
          </a:p>
          <a:p>
            <a:endParaRPr lang="en-GB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F705F66-9EBD-7E46-9505-DFA71995FE04}"/>
              </a:ext>
            </a:extLst>
          </p:cNvPr>
          <p:cNvSpPr/>
          <p:nvPr/>
        </p:nvSpPr>
        <p:spPr>
          <a:xfrm>
            <a:off x="668121" y="4885544"/>
            <a:ext cx="6890147" cy="1198959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61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26DF4-AA6E-7844-832C-C290FAE6E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/>
              <a:t>Example 1:</a:t>
            </a:r>
            <a:br>
              <a:rPr lang="en-GB" dirty="0"/>
            </a:br>
            <a:r>
              <a:rPr lang="en-GB" dirty="0"/>
              <a:t>Industry setting </a:t>
            </a:r>
            <a:br>
              <a:rPr lang="en-GB" dirty="0"/>
            </a:br>
            <a:r>
              <a:rPr lang="en-GB" sz="4000" dirty="0"/>
              <a:t>(as part of a Academia-industry collaboration)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5FE16-95AD-A44A-ABBA-470778293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38953"/>
            <a:ext cx="10515600" cy="22380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Challenge: </a:t>
            </a:r>
            <a:r>
              <a:rPr lang="en-GB" sz="2400" dirty="0"/>
              <a:t>Role and Relevance of RE to Business Success unclear</a:t>
            </a:r>
          </a:p>
          <a:p>
            <a:pPr marL="0" indent="0">
              <a:buNone/>
            </a:pPr>
            <a:r>
              <a:rPr lang="en-GB" sz="2400" b="1" dirty="0"/>
              <a:t>Goal:</a:t>
            </a:r>
            <a:r>
              <a:rPr lang="en-GB" sz="2400" dirty="0"/>
              <a:t> </a:t>
            </a:r>
            <a:r>
              <a:rPr lang="en-GB" sz="2400" i="1" dirty="0"/>
              <a:t>“Find the proper Problem before solving it properly”</a:t>
            </a:r>
          </a:p>
          <a:p>
            <a:pPr marL="0" indent="0">
              <a:buNone/>
            </a:pPr>
            <a:r>
              <a:rPr lang="en-GB" sz="2400" b="1" dirty="0"/>
              <a:t>Exemplary question:</a:t>
            </a:r>
            <a:r>
              <a:rPr lang="en-GB" sz="2400" dirty="0"/>
              <a:t> </a:t>
            </a:r>
            <a:r>
              <a:rPr lang="en-GB" sz="2400" i="1" dirty="0"/>
              <a:t>“How does Customer Satisfaction depend on RE?”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</p:txBody>
      </p:sp>
      <p:pic>
        <p:nvPicPr>
          <p:cNvPr id="4" name="siemens-logo.png" descr="siemens-logo.png">
            <a:extLst>
              <a:ext uri="{FF2B5EF4-FFF2-40B4-BE49-F238E27FC236}">
                <a16:creationId xmlns:a16="http://schemas.microsoft.com/office/drawing/2014/main" id="{5BD0387D-3044-9948-AD24-1F1FF73BEC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1325"/>
          <a:stretch/>
        </p:blipFill>
        <p:spPr>
          <a:xfrm>
            <a:off x="4050842" y="1891432"/>
            <a:ext cx="3320155" cy="1766168"/>
          </a:xfrm>
          <a:prstGeom prst="rect">
            <a:avLst/>
          </a:prstGeom>
          <a:ln w="12700"/>
        </p:spPr>
      </p:pic>
    </p:spTree>
    <p:extLst>
      <p:ext uri="{BB962C8B-B14F-4D97-AF65-F5344CB8AC3E}">
        <p14:creationId xmlns:p14="http://schemas.microsoft.com/office/powerpoint/2010/main" val="42758030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32583-D0E5-5043-A2FC-FEAE9F9F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How relevant is RE to business success? </a:t>
            </a:r>
          </a:p>
        </p:txBody>
      </p:sp>
      <p:sp>
        <p:nvSpPr>
          <p:cNvPr id="4" name="How is RE conducted at project level?…">
            <a:extLst>
              <a:ext uri="{FF2B5EF4-FFF2-40B4-BE49-F238E27FC236}">
                <a16:creationId xmlns:a16="http://schemas.microsoft.com/office/drawing/2014/main" id="{5EA689E2-F5FE-5E4A-A32C-CB0BA9D6D365}"/>
              </a:ext>
            </a:extLst>
          </p:cNvPr>
          <p:cNvSpPr txBox="1">
            <a:spLocks/>
          </p:cNvSpPr>
          <p:nvPr/>
        </p:nvSpPr>
        <p:spPr>
          <a:xfrm>
            <a:off x="919303" y="1952348"/>
            <a:ext cx="4390058" cy="5304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469" indent="-446469">
              <a:buFont typeface="Arial"/>
              <a:buAutoNum type="arabicPeriod"/>
            </a:pP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RE </a:t>
            </a:r>
            <a:r>
              <a:rPr lang="de-DE" dirty="0" err="1"/>
              <a:t>conducted</a:t>
            </a:r>
            <a:r>
              <a:rPr lang="de-DE" dirty="0"/>
              <a:t> at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?</a:t>
            </a:r>
          </a:p>
          <a:p>
            <a:pPr marL="28574" indent="0">
              <a:buNone/>
            </a:pPr>
            <a:endParaRPr lang="de-DE" dirty="0"/>
          </a:p>
          <a:p>
            <a:pPr marL="446469" indent="-446469">
              <a:buFont typeface="Arial"/>
              <a:buAutoNum type="arabicPeriod" startAt="2"/>
            </a:pP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customer</a:t>
            </a:r>
            <a:r>
              <a:rPr lang="de-DE" dirty="0"/>
              <a:t> </a:t>
            </a:r>
            <a:r>
              <a:rPr lang="de-DE" dirty="0" err="1"/>
              <a:t>satisfaction</a:t>
            </a:r>
            <a:r>
              <a:rPr lang="de-DE" dirty="0"/>
              <a:t> </a:t>
            </a:r>
            <a:r>
              <a:rPr lang="de-DE" dirty="0" err="1"/>
              <a:t>depend</a:t>
            </a:r>
            <a:r>
              <a:rPr lang="de-DE" dirty="0"/>
              <a:t> on </a:t>
            </a:r>
            <a:r>
              <a:rPr lang="de-DE" dirty="0" err="1"/>
              <a:t>factors</a:t>
            </a:r>
            <a:r>
              <a:rPr lang="de-DE" dirty="0"/>
              <a:t> in RE?</a:t>
            </a:r>
          </a:p>
          <a:p>
            <a:pPr marL="430396" indent="-401822"/>
            <a:endParaRPr lang="de-DE" dirty="0"/>
          </a:p>
          <a:p>
            <a:pPr marL="446469" indent="-446469">
              <a:buFont typeface="Arial"/>
              <a:buAutoNum type="arabicPeriod" startAt="3"/>
            </a:pP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factors</a:t>
            </a:r>
            <a:r>
              <a:rPr lang="de-DE" dirty="0"/>
              <a:t> do </a:t>
            </a:r>
            <a:r>
              <a:rPr lang="de-DE" dirty="0" err="1"/>
              <a:t>influence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 RE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conducted</a:t>
            </a:r>
            <a:r>
              <a:rPr lang="de-DE" dirty="0"/>
              <a:t>?</a:t>
            </a:r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219DCE41-E739-464E-9CD0-B2FC827FF94C}"/>
              </a:ext>
            </a:extLst>
          </p:cNvPr>
          <p:cNvGrpSpPr/>
          <p:nvPr/>
        </p:nvGrpSpPr>
        <p:grpSpPr>
          <a:xfrm>
            <a:off x="5648774" y="1509111"/>
            <a:ext cx="3350479" cy="1823108"/>
            <a:chOff x="0" y="-478537"/>
            <a:chExt cx="4765124" cy="2592862"/>
          </a:xfrm>
        </p:grpSpPr>
        <p:pic>
          <p:nvPicPr>
            <p:cNvPr id="6" name="Image" descr="Image">
              <a:extLst>
                <a:ext uri="{FF2B5EF4-FFF2-40B4-BE49-F238E27FC236}">
                  <a16:creationId xmlns:a16="http://schemas.microsoft.com/office/drawing/2014/main" id="{EADFE546-8DDA-6A4F-9107-2DA648B4F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219" t="2037" r="4102" b="22797"/>
            <a:stretch>
              <a:fillRect/>
            </a:stretch>
          </p:blipFill>
          <p:spPr>
            <a:xfrm>
              <a:off x="2590325" y="-478537"/>
              <a:ext cx="2174799" cy="2592862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7" name="Document Analysis">
              <a:extLst>
                <a:ext uri="{FF2B5EF4-FFF2-40B4-BE49-F238E27FC236}">
                  <a16:creationId xmlns:a16="http://schemas.microsoft.com/office/drawing/2014/main" id="{7692C830-ECE4-224C-AFFC-1677B86E91D5}"/>
                </a:ext>
              </a:extLst>
            </p:cNvPr>
            <p:cNvSpPr txBox="1"/>
            <p:nvPr/>
          </p:nvSpPr>
          <p:spPr>
            <a:xfrm>
              <a:off x="0" y="55197"/>
              <a:ext cx="2303992" cy="12104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marR="40638" defTabSz="910796">
                <a:spcBef>
                  <a:spcPts val="703"/>
                </a:spcBef>
                <a:defRPr sz="3600">
                  <a:solidFill>
                    <a:schemeClr val="accent1"/>
                  </a:solidFill>
                  <a:uFill>
                    <a:solidFill>
                      <a:srgbClr val="000000"/>
                    </a:solidFill>
                  </a:u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2531" dirty="0"/>
                <a:t>Document</a:t>
              </a:r>
              <a:br>
                <a:rPr sz="2531" dirty="0"/>
              </a:br>
              <a:r>
                <a:rPr sz="2531" dirty="0"/>
                <a:t>Analysis</a:t>
              </a:r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13798698-B348-6045-A11D-898CA38BF530}"/>
              </a:ext>
            </a:extLst>
          </p:cNvPr>
          <p:cNvGrpSpPr/>
          <p:nvPr/>
        </p:nvGrpSpPr>
        <p:grpSpPr>
          <a:xfrm>
            <a:off x="5869863" y="4364700"/>
            <a:ext cx="3683208" cy="2365590"/>
            <a:chOff x="0" y="0"/>
            <a:chExt cx="5238339" cy="3364393"/>
          </a:xfrm>
        </p:grpSpPr>
        <p:pic>
          <p:nvPicPr>
            <p:cNvPr id="9" name="Image" descr="Image">
              <a:extLst>
                <a:ext uri="{FF2B5EF4-FFF2-40B4-BE49-F238E27FC236}">
                  <a16:creationId xmlns:a16="http://schemas.microsoft.com/office/drawing/2014/main" id="{BB64AAF9-05AD-6D42-B7B5-5F3BB02C0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4824" y="1106028"/>
              <a:ext cx="2753515" cy="2258365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10" name="Online  Survey">
              <a:extLst>
                <a:ext uri="{FF2B5EF4-FFF2-40B4-BE49-F238E27FC236}">
                  <a16:creationId xmlns:a16="http://schemas.microsoft.com/office/drawing/2014/main" id="{1BC710A2-6DC7-894F-8690-031A4DA55B0B}"/>
                </a:ext>
              </a:extLst>
            </p:cNvPr>
            <p:cNvSpPr txBox="1"/>
            <p:nvPr/>
          </p:nvSpPr>
          <p:spPr>
            <a:xfrm>
              <a:off x="0" y="1427758"/>
              <a:ext cx="1667922" cy="12104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marR="40638" defTabSz="910796">
                <a:spcBef>
                  <a:spcPts val="703"/>
                </a:spcBef>
                <a:defRPr sz="3600">
                  <a:solidFill>
                    <a:schemeClr val="accent1"/>
                  </a:solidFill>
                  <a:uFill>
                    <a:solidFill>
                      <a:srgbClr val="000000"/>
                    </a:solidFill>
                  </a:u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2531"/>
                <a:t>Online </a:t>
              </a:r>
              <a:br>
                <a:rPr sz="2531"/>
              </a:br>
              <a:r>
                <a:rPr sz="2531"/>
                <a:t>Survey</a:t>
              </a:r>
            </a:p>
          </p:txBody>
        </p:sp>
        <p:sp>
          <p:nvSpPr>
            <p:cNvPr id="11" name="Line">
              <a:extLst>
                <a:ext uri="{FF2B5EF4-FFF2-40B4-BE49-F238E27FC236}">
                  <a16:creationId xmlns:a16="http://schemas.microsoft.com/office/drawing/2014/main" id="{F1CC4255-513E-4440-9E92-7E33B8AB21A9}"/>
                </a:ext>
              </a:extLst>
            </p:cNvPr>
            <p:cNvSpPr/>
            <p:nvPr/>
          </p:nvSpPr>
          <p:spPr>
            <a:xfrm flipH="1">
              <a:off x="699368" y="0"/>
              <a:ext cx="1" cy="1283471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38" marR="40638" defTabSz="910796"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C15DF445-9252-9B43-8B15-E6C9E84EE707}"/>
              </a:ext>
            </a:extLst>
          </p:cNvPr>
          <p:cNvGrpSpPr/>
          <p:nvPr/>
        </p:nvGrpSpPr>
        <p:grpSpPr>
          <a:xfrm>
            <a:off x="5636688" y="2836912"/>
            <a:ext cx="4145420" cy="2112980"/>
            <a:chOff x="0" y="0"/>
            <a:chExt cx="5895708" cy="3005125"/>
          </a:xfrm>
        </p:grpSpPr>
        <p:pic>
          <p:nvPicPr>
            <p:cNvPr id="13" name="Image" descr="Image">
              <a:extLst>
                <a:ext uri="{FF2B5EF4-FFF2-40B4-BE49-F238E27FC236}">
                  <a16:creationId xmlns:a16="http://schemas.microsoft.com/office/drawing/2014/main" id="{EFF53597-5F9E-DD40-8746-247CDA90A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85" t="2579"/>
            <a:stretch>
              <a:fillRect/>
            </a:stretch>
          </p:blipFill>
          <p:spPr>
            <a:xfrm>
              <a:off x="2400987" y="944260"/>
              <a:ext cx="3494721" cy="2060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62" y="0"/>
                  </a:moveTo>
                  <a:lnTo>
                    <a:pt x="15679" y="3224"/>
                  </a:lnTo>
                  <a:cubicBezTo>
                    <a:pt x="15696" y="6857"/>
                    <a:pt x="15696" y="6853"/>
                    <a:pt x="14835" y="6526"/>
                  </a:cubicBezTo>
                  <a:cubicBezTo>
                    <a:pt x="14591" y="6434"/>
                    <a:pt x="14302" y="6405"/>
                    <a:pt x="14192" y="6464"/>
                  </a:cubicBezTo>
                  <a:cubicBezTo>
                    <a:pt x="14082" y="6523"/>
                    <a:pt x="13846" y="6476"/>
                    <a:pt x="13665" y="6360"/>
                  </a:cubicBezTo>
                  <a:cubicBezTo>
                    <a:pt x="13352" y="6158"/>
                    <a:pt x="13347" y="6133"/>
                    <a:pt x="13552" y="5877"/>
                  </a:cubicBezTo>
                  <a:cubicBezTo>
                    <a:pt x="13748" y="5634"/>
                    <a:pt x="13726" y="5616"/>
                    <a:pt x="13324" y="5682"/>
                  </a:cubicBezTo>
                  <a:cubicBezTo>
                    <a:pt x="13059" y="5725"/>
                    <a:pt x="12773" y="5640"/>
                    <a:pt x="12615" y="5470"/>
                  </a:cubicBezTo>
                  <a:cubicBezTo>
                    <a:pt x="12435" y="5275"/>
                    <a:pt x="12307" y="5246"/>
                    <a:pt x="12213" y="5378"/>
                  </a:cubicBezTo>
                  <a:cubicBezTo>
                    <a:pt x="11976" y="5710"/>
                    <a:pt x="11161" y="5787"/>
                    <a:pt x="10918" y="5499"/>
                  </a:cubicBezTo>
                  <a:cubicBezTo>
                    <a:pt x="10669" y="5204"/>
                    <a:pt x="10752" y="4974"/>
                    <a:pt x="9922" y="8269"/>
                  </a:cubicBezTo>
                  <a:cubicBezTo>
                    <a:pt x="9414" y="10286"/>
                    <a:pt x="9412" y="10286"/>
                    <a:pt x="9250" y="10058"/>
                  </a:cubicBezTo>
                  <a:cubicBezTo>
                    <a:pt x="9085" y="9826"/>
                    <a:pt x="8925" y="9822"/>
                    <a:pt x="8767" y="10045"/>
                  </a:cubicBezTo>
                  <a:cubicBezTo>
                    <a:pt x="8594" y="10287"/>
                    <a:pt x="7342" y="8373"/>
                    <a:pt x="7427" y="7999"/>
                  </a:cubicBezTo>
                  <a:cubicBezTo>
                    <a:pt x="7470" y="7810"/>
                    <a:pt x="7415" y="7720"/>
                    <a:pt x="7263" y="7720"/>
                  </a:cubicBezTo>
                  <a:cubicBezTo>
                    <a:pt x="7015" y="7720"/>
                    <a:pt x="5380" y="5265"/>
                    <a:pt x="5467" y="5025"/>
                  </a:cubicBezTo>
                  <a:cubicBezTo>
                    <a:pt x="5497" y="4943"/>
                    <a:pt x="5428" y="4735"/>
                    <a:pt x="5313" y="4559"/>
                  </a:cubicBezTo>
                  <a:cubicBezTo>
                    <a:pt x="5135" y="4287"/>
                    <a:pt x="5084" y="4280"/>
                    <a:pt x="4972" y="4509"/>
                  </a:cubicBezTo>
                  <a:cubicBezTo>
                    <a:pt x="4899" y="4657"/>
                    <a:pt x="4869" y="4906"/>
                    <a:pt x="4906" y="5066"/>
                  </a:cubicBezTo>
                  <a:cubicBezTo>
                    <a:pt x="4994" y="5456"/>
                    <a:pt x="4533" y="7078"/>
                    <a:pt x="4234" y="7433"/>
                  </a:cubicBezTo>
                  <a:cubicBezTo>
                    <a:pt x="4056" y="7644"/>
                    <a:pt x="3647" y="7720"/>
                    <a:pt x="2634" y="7720"/>
                  </a:cubicBezTo>
                  <a:cubicBezTo>
                    <a:pt x="1886" y="7720"/>
                    <a:pt x="1302" y="7765"/>
                    <a:pt x="1337" y="7824"/>
                  </a:cubicBezTo>
                  <a:cubicBezTo>
                    <a:pt x="1372" y="7883"/>
                    <a:pt x="1888" y="7934"/>
                    <a:pt x="2485" y="7936"/>
                  </a:cubicBezTo>
                  <a:cubicBezTo>
                    <a:pt x="4064" y="7942"/>
                    <a:pt x="4343" y="8467"/>
                    <a:pt x="3363" y="9596"/>
                  </a:cubicBezTo>
                  <a:cubicBezTo>
                    <a:pt x="3025" y="9985"/>
                    <a:pt x="2833" y="10034"/>
                    <a:pt x="1494" y="10070"/>
                  </a:cubicBezTo>
                  <a:lnTo>
                    <a:pt x="0" y="10112"/>
                  </a:lnTo>
                  <a:lnTo>
                    <a:pt x="1526" y="10216"/>
                  </a:lnTo>
                  <a:cubicBezTo>
                    <a:pt x="2989" y="10316"/>
                    <a:pt x="3063" y="10340"/>
                    <a:pt x="3262" y="10802"/>
                  </a:cubicBezTo>
                  <a:cubicBezTo>
                    <a:pt x="3377" y="11067"/>
                    <a:pt x="3491" y="11697"/>
                    <a:pt x="3515" y="12204"/>
                  </a:cubicBezTo>
                  <a:cubicBezTo>
                    <a:pt x="3539" y="12710"/>
                    <a:pt x="3591" y="13181"/>
                    <a:pt x="3630" y="13248"/>
                  </a:cubicBezTo>
                  <a:cubicBezTo>
                    <a:pt x="3670" y="13315"/>
                    <a:pt x="3646" y="13488"/>
                    <a:pt x="3576" y="13631"/>
                  </a:cubicBezTo>
                  <a:cubicBezTo>
                    <a:pt x="3484" y="13820"/>
                    <a:pt x="3093" y="13888"/>
                    <a:pt x="2132" y="13888"/>
                  </a:cubicBezTo>
                  <a:cubicBezTo>
                    <a:pt x="1408" y="13888"/>
                    <a:pt x="845" y="13937"/>
                    <a:pt x="881" y="13997"/>
                  </a:cubicBezTo>
                  <a:cubicBezTo>
                    <a:pt x="916" y="14056"/>
                    <a:pt x="1498" y="14101"/>
                    <a:pt x="2173" y="14096"/>
                  </a:cubicBezTo>
                  <a:cubicBezTo>
                    <a:pt x="2925" y="14091"/>
                    <a:pt x="3462" y="14171"/>
                    <a:pt x="3557" y="14304"/>
                  </a:cubicBezTo>
                  <a:cubicBezTo>
                    <a:pt x="3672" y="14466"/>
                    <a:pt x="3787" y="14464"/>
                    <a:pt x="4010" y="14292"/>
                  </a:cubicBezTo>
                  <a:cubicBezTo>
                    <a:pt x="4186" y="14157"/>
                    <a:pt x="4767" y="14067"/>
                    <a:pt x="5404" y="14080"/>
                  </a:cubicBezTo>
                  <a:cubicBezTo>
                    <a:pt x="6797" y="14108"/>
                    <a:pt x="6968" y="14040"/>
                    <a:pt x="5840" y="13901"/>
                  </a:cubicBezTo>
                  <a:cubicBezTo>
                    <a:pt x="5337" y="13839"/>
                    <a:pt x="4967" y="13707"/>
                    <a:pt x="4984" y="13597"/>
                  </a:cubicBezTo>
                  <a:cubicBezTo>
                    <a:pt x="5023" y="13347"/>
                    <a:pt x="8482" y="11543"/>
                    <a:pt x="8629" y="11696"/>
                  </a:cubicBezTo>
                  <a:cubicBezTo>
                    <a:pt x="8780" y="11854"/>
                    <a:pt x="5751" y="16970"/>
                    <a:pt x="5507" y="16971"/>
                  </a:cubicBezTo>
                  <a:cubicBezTo>
                    <a:pt x="5401" y="16971"/>
                    <a:pt x="5283" y="17060"/>
                    <a:pt x="5244" y="17166"/>
                  </a:cubicBezTo>
                  <a:cubicBezTo>
                    <a:pt x="5205" y="17272"/>
                    <a:pt x="4777" y="17374"/>
                    <a:pt x="4295" y="17395"/>
                  </a:cubicBezTo>
                  <a:lnTo>
                    <a:pt x="3419" y="17432"/>
                  </a:lnTo>
                  <a:lnTo>
                    <a:pt x="4216" y="17495"/>
                  </a:lnTo>
                  <a:cubicBezTo>
                    <a:pt x="4655" y="17528"/>
                    <a:pt x="5131" y="17658"/>
                    <a:pt x="5274" y="17782"/>
                  </a:cubicBezTo>
                  <a:cubicBezTo>
                    <a:pt x="5471" y="17953"/>
                    <a:pt x="5563" y="17951"/>
                    <a:pt x="5666" y="17777"/>
                  </a:cubicBezTo>
                  <a:cubicBezTo>
                    <a:pt x="5806" y="17541"/>
                    <a:pt x="7368" y="17453"/>
                    <a:pt x="7498" y="17673"/>
                  </a:cubicBezTo>
                  <a:cubicBezTo>
                    <a:pt x="7681" y="17982"/>
                    <a:pt x="7325" y="18514"/>
                    <a:pt x="6920" y="18539"/>
                  </a:cubicBezTo>
                  <a:cubicBezTo>
                    <a:pt x="6608" y="18558"/>
                    <a:pt x="6573" y="18592"/>
                    <a:pt x="6782" y="18655"/>
                  </a:cubicBezTo>
                  <a:cubicBezTo>
                    <a:pt x="6939" y="18703"/>
                    <a:pt x="7109" y="18809"/>
                    <a:pt x="7160" y="18892"/>
                  </a:cubicBezTo>
                  <a:cubicBezTo>
                    <a:pt x="7314" y="19142"/>
                    <a:pt x="6952" y="20327"/>
                    <a:pt x="6635" y="20614"/>
                  </a:cubicBezTo>
                  <a:lnTo>
                    <a:pt x="6338" y="20880"/>
                  </a:lnTo>
                  <a:lnTo>
                    <a:pt x="6588" y="21234"/>
                  </a:lnTo>
                  <a:cubicBezTo>
                    <a:pt x="6825" y="21568"/>
                    <a:pt x="7238" y="21586"/>
                    <a:pt x="14219" y="21592"/>
                  </a:cubicBezTo>
                  <a:lnTo>
                    <a:pt x="21600" y="21600"/>
                  </a:lnTo>
                  <a:lnTo>
                    <a:pt x="21571" y="10852"/>
                  </a:lnTo>
                  <a:lnTo>
                    <a:pt x="21541" y="104"/>
                  </a:lnTo>
                  <a:lnTo>
                    <a:pt x="18603" y="50"/>
                  </a:lnTo>
                  <a:lnTo>
                    <a:pt x="15662" y="0"/>
                  </a:lnTo>
                  <a:close/>
                  <a:moveTo>
                    <a:pt x="6794" y="1002"/>
                  </a:moveTo>
                  <a:cubicBezTo>
                    <a:pt x="6736" y="1020"/>
                    <a:pt x="6683" y="1059"/>
                    <a:pt x="6642" y="1127"/>
                  </a:cubicBezTo>
                  <a:cubicBezTo>
                    <a:pt x="6579" y="1234"/>
                    <a:pt x="6564" y="1422"/>
                    <a:pt x="6608" y="1543"/>
                  </a:cubicBezTo>
                  <a:cubicBezTo>
                    <a:pt x="6721" y="1853"/>
                    <a:pt x="7180" y="1707"/>
                    <a:pt x="7180" y="1360"/>
                  </a:cubicBezTo>
                  <a:cubicBezTo>
                    <a:pt x="7180" y="1103"/>
                    <a:pt x="6969" y="948"/>
                    <a:pt x="6794" y="1002"/>
                  </a:cubicBezTo>
                  <a:close/>
                  <a:moveTo>
                    <a:pt x="7744" y="1165"/>
                  </a:moveTo>
                  <a:cubicBezTo>
                    <a:pt x="7646" y="1165"/>
                    <a:pt x="7597" y="1250"/>
                    <a:pt x="7636" y="1356"/>
                  </a:cubicBezTo>
                  <a:cubicBezTo>
                    <a:pt x="7675" y="1462"/>
                    <a:pt x="7756" y="1547"/>
                    <a:pt x="7815" y="1547"/>
                  </a:cubicBezTo>
                  <a:cubicBezTo>
                    <a:pt x="7874" y="1547"/>
                    <a:pt x="7920" y="1462"/>
                    <a:pt x="7920" y="1356"/>
                  </a:cubicBezTo>
                  <a:cubicBezTo>
                    <a:pt x="7920" y="1250"/>
                    <a:pt x="7841" y="1165"/>
                    <a:pt x="7744" y="1165"/>
                  </a:cubicBezTo>
                  <a:close/>
                  <a:moveTo>
                    <a:pt x="6198" y="1190"/>
                  </a:moveTo>
                  <a:cubicBezTo>
                    <a:pt x="6136" y="1188"/>
                    <a:pt x="6070" y="1198"/>
                    <a:pt x="6014" y="1223"/>
                  </a:cubicBezTo>
                  <a:cubicBezTo>
                    <a:pt x="5904" y="1272"/>
                    <a:pt x="5966" y="1315"/>
                    <a:pt x="6154" y="1319"/>
                  </a:cubicBezTo>
                  <a:cubicBezTo>
                    <a:pt x="6342" y="1322"/>
                    <a:pt x="6433" y="1284"/>
                    <a:pt x="6355" y="1231"/>
                  </a:cubicBezTo>
                  <a:cubicBezTo>
                    <a:pt x="6317" y="1205"/>
                    <a:pt x="6260" y="1191"/>
                    <a:pt x="6198" y="1190"/>
                  </a:cubicBezTo>
                  <a:close/>
                  <a:moveTo>
                    <a:pt x="11538" y="1589"/>
                  </a:moveTo>
                  <a:cubicBezTo>
                    <a:pt x="11474" y="1588"/>
                    <a:pt x="11399" y="1622"/>
                    <a:pt x="11308" y="1697"/>
                  </a:cubicBezTo>
                  <a:cubicBezTo>
                    <a:pt x="11169" y="1811"/>
                    <a:pt x="10980" y="1948"/>
                    <a:pt x="10886" y="2001"/>
                  </a:cubicBezTo>
                  <a:cubicBezTo>
                    <a:pt x="10782" y="2059"/>
                    <a:pt x="10816" y="2104"/>
                    <a:pt x="10974" y="2113"/>
                  </a:cubicBezTo>
                  <a:cubicBezTo>
                    <a:pt x="11117" y="2121"/>
                    <a:pt x="11262" y="2256"/>
                    <a:pt x="11298" y="2412"/>
                  </a:cubicBezTo>
                  <a:cubicBezTo>
                    <a:pt x="11355" y="2663"/>
                    <a:pt x="11401" y="2663"/>
                    <a:pt x="11688" y="2412"/>
                  </a:cubicBezTo>
                  <a:cubicBezTo>
                    <a:pt x="11867" y="2256"/>
                    <a:pt x="12094" y="2125"/>
                    <a:pt x="12191" y="2125"/>
                  </a:cubicBezTo>
                  <a:cubicBezTo>
                    <a:pt x="12288" y="2125"/>
                    <a:pt x="12367" y="2032"/>
                    <a:pt x="12367" y="1913"/>
                  </a:cubicBezTo>
                  <a:cubicBezTo>
                    <a:pt x="12367" y="1787"/>
                    <a:pt x="12265" y="1744"/>
                    <a:pt x="12117" y="1809"/>
                  </a:cubicBezTo>
                  <a:cubicBezTo>
                    <a:pt x="11979" y="1870"/>
                    <a:pt x="11796" y="1823"/>
                    <a:pt x="11712" y="1705"/>
                  </a:cubicBezTo>
                  <a:cubicBezTo>
                    <a:pt x="11658" y="1628"/>
                    <a:pt x="11603" y="1590"/>
                    <a:pt x="11538" y="1589"/>
                  </a:cubicBezTo>
                  <a:close/>
                  <a:moveTo>
                    <a:pt x="9115" y="3265"/>
                  </a:moveTo>
                  <a:cubicBezTo>
                    <a:pt x="9026" y="3261"/>
                    <a:pt x="8947" y="3280"/>
                    <a:pt x="8897" y="3328"/>
                  </a:cubicBezTo>
                  <a:cubicBezTo>
                    <a:pt x="8714" y="3501"/>
                    <a:pt x="8714" y="3534"/>
                    <a:pt x="8899" y="3881"/>
                  </a:cubicBezTo>
                  <a:cubicBezTo>
                    <a:pt x="9139" y="4330"/>
                    <a:pt x="9244" y="4343"/>
                    <a:pt x="9336" y="3939"/>
                  </a:cubicBezTo>
                  <a:cubicBezTo>
                    <a:pt x="9376" y="3762"/>
                    <a:pt x="9479" y="3676"/>
                    <a:pt x="9576" y="3739"/>
                  </a:cubicBezTo>
                  <a:cubicBezTo>
                    <a:pt x="9670" y="3800"/>
                    <a:pt x="9745" y="3786"/>
                    <a:pt x="9745" y="3706"/>
                  </a:cubicBezTo>
                  <a:cubicBezTo>
                    <a:pt x="9745" y="3496"/>
                    <a:pt x="9382" y="3279"/>
                    <a:pt x="9115" y="3265"/>
                  </a:cubicBezTo>
                  <a:close/>
                  <a:moveTo>
                    <a:pt x="3920" y="4659"/>
                  </a:moveTo>
                  <a:cubicBezTo>
                    <a:pt x="3858" y="4657"/>
                    <a:pt x="3791" y="4667"/>
                    <a:pt x="3736" y="4692"/>
                  </a:cubicBezTo>
                  <a:cubicBezTo>
                    <a:pt x="3625" y="4741"/>
                    <a:pt x="3687" y="4784"/>
                    <a:pt x="3876" y="4788"/>
                  </a:cubicBezTo>
                  <a:cubicBezTo>
                    <a:pt x="4064" y="4791"/>
                    <a:pt x="4154" y="4753"/>
                    <a:pt x="4077" y="4700"/>
                  </a:cubicBezTo>
                  <a:cubicBezTo>
                    <a:pt x="4038" y="4674"/>
                    <a:pt x="3982" y="4660"/>
                    <a:pt x="3920" y="4659"/>
                  </a:cubicBezTo>
                  <a:close/>
                  <a:moveTo>
                    <a:pt x="6439" y="4659"/>
                  </a:moveTo>
                  <a:cubicBezTo>
                    <a:pt x="6387" y="4659"/>
                    <a:pt x="6336" y="4673"/>
                    <a:pt x="6297" y="4700"/>
                  </a:cubicBezTo>
                  <a:cubicBezTo>
                    <a:pt x="6218" y="4754"/>
                    <a:pt x="6282" y="4796"/>
                    <a:pt x="6439" y="4796"/>
                  </a:cubicBezTo>
                  <a:cubicBezTo>
                    <a:pt x="6596" y="4796"/>
                    <a:pt x="6659" y="4754"/>
                    <a:pt x="6581" y="4700"/>
                  </a:cubicBezTo>
                  <a:cubicBezTo>
                    <a:pt x="6542" y="4673"/>
                    <a:pt x="6490" y="4659"/>
                    <a:pt x="6439" y="4659"/>
                  </a:cubicBezTo>
                  <a:close/>
                  <a:moveTo>
                    <a:pt x="8028" y="6177"/>
                  </a:moveTo>
                  <a:cubicBezTo>
                    <a:pt x="7962" y="6177"/>
                    <a:pt x="7940" y="6262"/>
                    <a:pt x="7979" y="6368"/>
                  </a:cubicBezTo>
                  <a:cubicBezTo>
                    <a:pt x="8018" y="6474"/>
                    <a:pt x="8072" y="6559"/>
                    <a:pt x="8099" y="6559"/>
                  </a:cubicBezTo>
                  <a:cubicBezTo>
                    <a:pt x="8127" y="6559"/>
                    <a:pt x="8148" y="6474"/>
                    <a:pt x="8148" y="6368"/>
                  </a:cubicBezTo>
                  <a:cubicBezTo>
                    <a:pt x="8148" y="6262"/>
                    <a:pt x="8095" y="6177"/>
                    <a:pt x="8028" y="6177"/>
                  </a:cubicBezTo>
                  <a:close/>
                </a:path>
              </a:pathLst>
            </a:custGeom>
            <a:ln w="12700" cap="flat">
              <a:noFill/>
              <a:round/>
            </a:ln>
            <a:effectLst/>
          </p:spPr>
        </p:pic>
        <p:sp>
          <p:nvSpPr>
            <p:cNvPr id="14" name="Interviews">
              <a:extLst>
                <a:ext uri="{FF2B5EF4-FFF2-40B4-BE49-F238E27FC236}">
                  <a16:creationId xmlns:a16="http://schemas.microsoft.com/office/drawing/2014/main" id="{9BF7EAC8-1A65-DA43-A61F-1C8E38D7F1AC}"/>
                </a:ext>
              </a:extLst>
            </p:cNvPr>
            <p:cNvSpPr txBox="1"/>
            <p:nvPr/>
          </p:nvSpPr>
          <p:spPr>
            <a:xfrm>
              <a:off x="0" y="1399912"/>
              <a:ext cx="2360533" cy="656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marR="57799" defTabSz="1295400">
                <a:spcBef>
                  <a:spcPts val="1000"/>
                </a:spcBef>
                <a:defRPr sz="3600">
                  <a:solidFill>
                    <a:schemeClr val="accent1"/>
                  </a:solidFill>
                  <a:uFill>
                    <a:solidFill>
                      <a:srgbClr val="000000"/>
                    </a:solidFill>
                  </a:u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2531"/>
                <a:t>Interviews</a:t>
              </a:r>
            </a:p>
          </p:txBody>
        </p:sp>
        <p:sp>
          <p:nvSpPr>
            <p:cNvPr id="15" name="Line">
              <a:extLst>
                <a:ext uri="{FF2B5EF4-FFF2-40B4-BE49-F238E27FC236}">
                  <a16:creationId xmlns:a16="http://schemas.microsoft.com/office/drawing/2014/main" id="{A701FA30-E380-354F-91E6-98946F743949}"/>
                </a:ext>
              </a:extLst>
            </p:cNvPr>
            <p:cNvSpPr/>
            <p:nvPr/>
          </p:nvSpPr>
          <p:spPr>
            <a:xfrm flipH="1">
              <a:off x="1030994" y="0"/>
              <a:ext cx="1" cy="1283471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38" marR="40638" defTabSz="910796"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9D36D3A-F5CF-AC44-9B92-235D9A348245}"/>
              </a:ext>
            </a:extLst>
          </p:cNvPr>
          <p:cNvSpPr/>
          <p:nvPr/>
        </p:nvSpPr>
        <p:spPr>
          <a:xfrm>
            <a:off x="1312985" y="3332219"/>
            <a:ext cx="9296400" cy="1617673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60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8" grpId="0" animBg="1" advAuto="0"/>
      <p:bldP spid="12" grpId="0" animBg="1" advAuto="0"/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How does Customer Satisfaction  depend on factors in RE?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1176322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4000" dirty="0"/>
              <a:t>How does Customer Satisfaction depend on RE?</a:t>
            </a:r>
          </a:p>
        </p:txBody>
      </p:sp>
      <p:sp>
        <p:nvSpPr>
          <p:cNvPr id="120" name="Interviews of various roles per project setting…"/>
          <p:cNvSpPr txBox="1">
            <a:spLocks noGrp="1"/>
          </p:cNvSpPr>
          <p:nvPr>
            <p:ph type="body" sz="half" idx="1"/>
          </p:nvPr>
        </p:nvSpPr>
        <p:spPr>
          <a:xfrm>
            <a:off x="838201" y="1697576"/>
            <a:ext cx="10956402" cy="166057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Interviews of </a:t>
            </a:r>
            <a:r>
              <a:rPr lang="de-DE" dirty="0"/>
              <a:t>different</a:t>
            </a:r>
            <a:r>
              <a:rPr dirty="0"/>
              <a:t> roles </a:t>
            </a:r>
            <a:r>
              <a:rPr lang="de-DE" dirty="0"/>
              <a:t>in different </a:t>
            </a:r>
            <a:r>
              <a:rPr dirty="0"/>
              <a:t>project setting</a:t>
            </a:r>
            <a:r>
              <a:rPr lang="de-DE" dirty="0"/>
              <a:t>s</a:t>
            </a:r>
            <a:endParaRPr dirty="0"/>
          </a:p>
          <a:p>
            <a:r>
              <a:rPr lang="en-GB" dirty="0"/>
              <a:t>Root cause analysis of customer satisfaction to phenomena in RE</a:t>
            </a:r>
          </a:p>
        </p:txBody>
      </p:sp>
      <p:pic>
        <p:nvPicPr>
          <p:cNvPr id="12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785" y="3637051"/>
            <a:ext cx="7712430" cy="2718097"/>
          </a:xfrm>
          <a:prstGeom prst="rect">
            <a:avLst/>
          </a:prstGeom>
          <a:ln w="12700"/>
        </p:spPr>
      </p:pic>
      <p:pic>
        <p:nvPicPr>
          <p:cNvPr id="122" name="IMG_3805.JPG" descr="IMG_3805.JPG"/>
          <p:cNvPicPr>
            <a:picLocks noChangeAspect="1"/>
          </p:cNvPicPr>
          <p:nvPr/>
        </p:nvPicPr>
        <p:blipFill>
          <a:blip r:embed="rId4"/>
          <a:srcRect t="7448" b="2433"/>
          <a:stretch>
            <a:fillRect/>
          </a:stretch>
        </p:blipFill>
        <p:spPr>
          <a:xfrm>
            <a:off x="3804977" y="3580674"/>
            <a:ext cx="4564105" cy="3084808"/>
          </a:xfrm>
          <a:prstGeom prst="rect">
            <a:avLst/>
          </a:prstGeom>
          <a:ln w="12700"/>
        </p:spPr>
      </p:pic>
      <p:pic>
        <p:nvPicPr>
          <p:cNvPr id="123" name="Gephi_full.png" descr="Gephi_ful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219" y="3384287"/>
            <a:ext cx="3477703" cy="3477703"/>
          </a:xfrm>
          <a:prstGeom prst="rect">
            <a:avLst/>
          </a:prstGeom>
          <a:ln w="12700"/>
        </p:spPr>
      </p:pic>
    </p:spTree>
    <p:extLst>
      <p:ext uri="{BB962C8B-B14F-4D97-AF65-F5344CB8AC3E}">
        <p14:creationId xmlns:p14="http://schemas.microsoft.com/office/powerpoint/2010/main" val="24794905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3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 advAuto="0"/>
      <p:bldP spid="122" grpId="0" animBg="1" advAuto="0"/>
      <p:bldP spid="122" grpId="1" animBg="1" advAuto="0"/>
      <p:bldP spid="123" grpId="0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ephi_full.png" descr="Gephi_full.png">
            <a:extLst>
              <a:ext uri="{FF2B5EF4-FFF2-40B4-BE49-F238E27FC236}">
                <a16:creationId xmlns:a16="http://schemas.microsoft.com/office/drawing/2014/main" id="{D5D86F2D-78DD-ED4A-97E1-DBE6613A7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077" y="1033978"/>
            <a:ext cx="5824022" cy="5824022"/>
          </a:xfrm>
          <a:prstGeom prst="rect">
            <a:avLst/>
          </a:prstGeom>
          <a:ln w="12700"/>
        </p:spPr>
      </p:pic>
      <p:sp>
        <p:nvSpPr>
          <p:cNvPr id="126" name="… fundamental basis for strategy and portfolio management"/>
          <p:cNvSpPr/>
          <p:nvPr/>
        </p:nvSpPr>
        <p:spPr>
          <a:xfrm>
            <a:off x="-79820" y="1645060"/>
            <a:ext cx="11287530" cy="640566"/>
          </a:xfrm>
          <a:prstGeom prst="rect">
            <a:avLst/>
          </a:prstGeom>
          <a:solidFill>
            <a:srgbClr val="FFFFFF"/>
          </a:solidFill>
          <a:ln w="9525">
            <a:solidFill>
              <a:schemeClr val="tx2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marL="57799" marR="57799" defTabSz="1295400">
              <a:defRPr sz="2800">
                <a:uFill>
                  <a:solidFill>
                    <a:srgbClr val="0000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en-GB" sz="1969" dirty="0"/>
              <a:t>… effective </a:t>
            </a:r>
            <a:r>
              <a:rPr lang="en-GB" sz="1969" b="1" dirty="0"/>
              <a:t>product and portfolio management, feature sizing, </a:t>
            </a:r>
            <a:r>
              <a:rPr lang="en-GB" sz="1969" dirty="0"/>
              <a:t>and </a:t>
            </a:r>
            <a:r>
              <a:rPr lang="en-GB" sz="1969" b="1" dirty="0"/>
              <a:t>project organisation </a:t>
            </a:r>
            <a:br>
              <a:rPr lang="en-GB" sz="1969" b="1" dirty="0"/>
            </a:br>
            <a:r>
              <a:rPr lang="en-GB" sz="1969" b="1" dirty="0"/>
              <a:t>    </a:t>
            </a:r>
            <a:r>
              <a:rPr lang="en-GB" sz="1800" dirty="0">
                <a:solidFill>
                  <a:schemeClr val="bg2">
                    <a:lumMod val="50000"/>
                  </a:schemeClr>
                </a:solidFill>
              </a:rPr>
              <a:t>(feature planning, prioritisation, and sizing, resource and expertise planning, technology prioritisations)</a:t>
            </a:r>
            <a:endParaRPr lang="en-GB" sz="1969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7" name="… strongly influences effective feature sizing"/>
          <p:cNvSpPr/>
          <p:nvPr/>
        </p:nvSpPr>
        <p:spPr>
          <a:xfrm>
            <a:off x="-79820" y="2483851"/>
            <a:ext cx="11287530" cy="640566"/>
          </a:xfrm>
          <a:prstGeom prst="rect">
            <a:avLst/>
          </a:prstGeom>
          <a:solidFill>
            <a:srgbClr val="FFFFFF"/>
          </a:solidFill>
          <a:ln w="9525">
            <a:solidFill>
              <a:schemeClr val="tx2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marL="57799" marR="57799" defTabSz="1295400">
              <a:defRPr sz="2800">
                <a:uFill>
                  <a:solidFill>
                    <a:srgbClr val="0000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en-GB" sz="1969" dirty="0"/>
              <a:t>… clear </a:t>
            </a:r>
            <a:r>
              <a:rPr lang="en-GB" sz="1969" b="1" dirty="0"/>
              <a:t>(dev.)</a:t>
            </a:r>
            <a:r>
              <a:rPr lang="en-GB" sz="1969" dirty="0"/>
              <a:t> </a:t>
            </a:r>
            <a:r>
              <a:rPr lang="en-GB" sz="1969" b="1" dirty="0"/>
              <a:t>process interfaces,</a:t>
            </a:r>
            <a:r>
              <a:rPr lang="en-GB" sz="1969" dirty="0"/>
              <a:t> </a:t>
            </a:r>
            <a:r>
              <a:rPr lang="en-GB" sz="1969" b="1" dirty="0"/>
              <a:t>responsibilities, </a:t>
            </a:r>
            <a:r>
              <a:rPr lang="en-GB" sz="1969" dirty="0"/>
              <a:t>and </a:t>
            </a:r>
            <a:r>
              <a:rPr lang="en-GB" sz="1969" b="1" dirty="0"/>
              <a:t>liability </a:t>
            </a:r>
            <a:r>
              <a:rPr lang="en-GB" sz="1969" dirty="0"/>
              <a:t>in distributed environments </a:t>
            </a:r>
          </a:p>
        </p:txBody>
      </p:sp>
      <p:sp>
        <p:nvSpPr>
          <p:cNvPr id="129" name="… as foundation for product quality"/>
          <p:cNvSpPr/>
          <p:nvPr/>
        </p:nvSpPr>
        <p:spPr>
          <a:xfrm>
            <a:off x="-79820" y="4161433"/>
            <a:ext cx="11287530" cy="640566"/>
          </a:xfrm>
          <a:prstGeom prst="rect">
            <a:avLst/>
          </a:prstGeom>
          <a:solidFill>
            <a:srgbClr val="FFFFFF"/>
          </a:solidFill>
          <a:ln w="9525">
            <a:solidFill>
              <a:schemeClr val="tx2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marL="57799" marR="57799" defTabSz="1295400">
              <a:defRPr sz="2800">
                <a:uFill>
                  <a:solidFill>
                    <a:srgbClr val="0000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en-GB" sz="1969" dirty="0"/>
              <a:t>… </a:t>
            </a:r>
            <a:r>
              <a:rPr lang="en-GB" sz="1969" b="1" dirty="0"/>
              <a:t>(regulatory) compliance</a:t>
            </a:r>
            <a:r>
              <a:rPr lang="en-GB" sz="1969" dirty="0"/>
              <a:t>: safety, security, and usability</a:t>
            </a:r>
          </a:p>
        </p:txBody>
      </p:sp>
      <p:sp>
        <p:nvSpPr>
          <p:cNvPr id="130" name="… as basis for usability and safety compliance"/>
          <p:cNvSpPr/>
          <p:nvPr/>
        </p:nvSpPr>
        <p:spPr>
          <a:xfrm>
            <a:off x="-79820" y="3322642"/>
            <a:ext cx="11287530" cy="640566"/>
          </a:xfrm>
          <a:prstGeom prst="rect">
            <a:avLst/>
          </a:prstGeom>
          <a:solidFill>
            <a:srgbClr val="FFFFFF"/>
          </a:solidFill>
          <a:ln w="9525">
            <a:solidFill>
              <a:schemeClr val="tx2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marL="57799" marR="57799" defTabSz="1295400">
              <a:defRPr sz="2800">
                <a:uFill>
                  <a:solidFill>
                    <a:srgbClr val="0000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en-GB" sz="1969" dirty="0"/>
              <a:t>… effective </a:t>
            </a:r>
            <a:r>
              <a:rPr lang="en-GB" sz="1969" b="1" dirty="0"/>
              <a:t>risk management </a:t>
            </a:r>
            <a:r>
              <a:rPr lang="en-GB" sz="1969" dirty="0"/>
              <a:t>and </a:t>
            </a:r>
            <a:r>
              <a:rPr lang="en-GB" sz="1969" b="1" dirty="0"/>
              <a:t>identification of moving target </a:t>
            </a:r>
            <a:r>
              <a:rPr lang="en-GB" sz="1969" dirty="0"/>
              <a:t>(and wicked problems)</a:t>
            </a:r>
            <a:br>
              <a:rPr lang="en-GB" sz="1969" b="1" dirty="0"/>
            </a:br>
            <a:r>
              <a:rPr lang="en-GB" sz="1969" b="1" dirty="0"/>
              <a:t>    </a:t>
            </a:r>
            <a:r>
              <a:rPr lang="en-GB" sz="1800" dirty="0">
                <a:solidFill>
                  <a:schemeClr val="bg2">
                    <a:lumMod val="50000"/>
                  </a:schemeClr>
                </a:solidFill>
              </a:rPr>
              <a:t>(basis for “good-enough RE” and potential infusion of new RE techniques such as Design Thinking)</a:t>
            </a:r>
            <a:endParaRPr lang="en-GB" sz="1800" b="1" dirty="0"/>
          </a:p>
        </p:txBody>
      </p:sp>
      <p:sp>
        <p:nvSpPr>
          <p:cNvPr id="131" name="… efficiently increases stakeholder involvement and participation"/>
          <p:cNvSpPr/>
          <p:nvPr/>
        </p:nvSpPr>
        <p:spPr>
          <a:xfrm>
            <a:off x="-79820" y="5000224"/>
            <a:ext cx="11287530" cy="640566"/>
          </a:xfrm>
          <a:prstGeom prst="rect">
            <a:avLst/>
          </a:prstGeom>
          <a:solidFill>
            <a:srgbClr val="FFFFFF"/>
          </a:solidFill>
          <a:ln w="9525">
            <a:solidFill>
              <a:schemeClr val="tx2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marL="57799" marR="57799" defTabSz="1295400">
              <a:defRPr sz="2800">
                <a:uFill>
                  <a:solidFill>
                    <a:srgbClr val="0000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1969" dirty="0"/>
              <a:t>… </a:t>
            </a:r>
            <a:r>
              <a:rPr sz="1969" b="1" dirty="0"/>
              <a:t>increase</a:t>
            </a:r>
            <a:r>
              <a:rPr lang="de-DE" sz="1969" b="1" dirty="0"/>
              <a:t>d</a:t>
            </a:r>
            <a:r>
              <a:rPr sz="1969" b="1" dirty="0"/>
              <a:t> stakeholder involvement </a:t>
            </a:r>
            <a:r>
              <a:rPr sz="1969" dirty="0"/>
              <a:t>and </a:t>
            </a:r>
            <a:r>
              <a:rPr sz="1969" b="1" dirty="0"/>
              <a:t>participation</a:t>
            </a:r>
            <a:r>
              <a:rPr lang="de-DE" sz="1969" b="1" dirty="0"/>
              <a:t> </a:t>
            </a:r>
            <a:r>
              <a:rPr lang="de-DE" sz="1969" dirty="0"/>
              <a:t>(</a:t>
            </a:r>
            <a:r>
              <a:rPr lang="de-DE" sz="1969" dirty="0" err="1"/>
              <a:t>accountability</a:t>
            </a:r>
            <a:r>
              <a:rPr lang="de-DE" sz="1969" dirty="0"/>
              <a:t> but also </a:t>
            </a:r>
            <a:r>
              <a:rPr lang="de-DE" sz="1969" dirty="0" err="1"/>
              <a:t>motivation</a:t>
            </a:r>
            <a:r>
              <a:rPr lang="de-DE" sz="1969" dirty="0"/>
              <a:t>)</a:t>
            </a:r>
            <a:endParaRPr sz="1969" dirty="0"/>
          </a:p>
        </p:txBody>
      </p:sp>
      <p:sp>
        <p:nvSpPr>
          <p:cNvPr id="132" name="… (…)"/>
          <p:cNvSpPr/>
          <p:nvPr/>
        </p:nvSpPr>
        <p:spPr>
          <a:xfrm>
            <a:off x="-70890" y="5781756"/>
            <a:ext cx="11287530" cy="537906"/>
          </a:xfrm>
          <a:prstGeom prst="rect">
            <a:avLst/>
          </a:prstGeom>
          <a:solidFill>
            <a:srgbClr val="FFFFFF"/>
          </a:solidFill>
          <a:ln w="9525">
            <a:solidFill>
              <a:schemeClr val="tx2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marL="57799" marR="57799" defTabSz="1295400">
              <a:defRPr sz="2800">
                <a:uFill>
                  <a:solidFill>
                    <a:srgbClr val="0000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1969"/>
              <a:t>… (…)</a:t>
            </a:r>
          </a:p>
        </p:txBody>
      </p:sp>
      <p:sp>
        <p:nvSpPr>
          <p:cNvPr id="9" name="How does Customer Satisfaction  depend on factors in RE?">
            <a:extLst>
              <a:ext uri="{FF2B5EF4-FFF2-40B4-BE49-F238E27FC236}">
                <a16:creationId xmlns:a16="http://schemas.microsoft.com/office/drawing/2014/main" id="{0456EDAC-350C-6041-BC57-B69AA77EC4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845" y="374794"/>
            <a:ext cx="10515600" cy="78076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200" dirty="0"/>
              <a:t>RE is a recognised basis for…</a:t>
            </a:r>
          </a:p>
        </p:txBody>
      </p:sp>
    </p:spTree>
    <p:extLst>
      <p:ext uri="{BB962C8B-B14F-4D97-AF65-F5344CB8AC3E}">
        <p14:creationId xmlns:p14="http://schemas.microsoft.com/office/powerpoint/2010/main" val="2391006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 advAuto="0"/>
      <p:bldP spid="127" grpId="0" animBg="1" advAuto="0"/>
      <p:bldP spid="129" grpId="0" animBg="1" advAuto="0"/>
      <p:bldP spid="130" grpId="0" animBg="1" advAuto="0"/>
      <p:bldP spid="131" grpId="0" animBg="1" advAuto="0"/>
      <p:bldP spid="132" grpId="0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ephi_full.png" descr="Gephi_full.png">
            <a:extLst>
              <a:ext uri="{FF2B5EF4-FFF2-40B4-BE49-F238E27FC236}">
                <a16:creationId xmlns:a16="http://schemas.microsoft.com/office/drawing/2014/main" id="{D5D86F2D-78DD-ED4A-97E1-DBE6613A7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077" y="1033978"/>
            <a:ext cx="5824022" cy="5824022"/>
          </a:xfrm>
          <a:prstGeom prst="rect">
            <a:avLst/>
          </a:prstGeom>
          <a:ln w="12700"/>
        </p:spPr>
      </p:pic>
      <p:sp>
        <p:nvSpPr>
          <p:cNvPr id="9" name="How does Customer Satisfaction  depend on factors in RE?">
            <a:extLst>
              <a:ext uri="{FF2B5EF4-FFF2-40B4-BE49-F238E27FC236}">
                <a16:creationId xmlns:a16="http://schemas.microsoft.com/office/drawing/2014/main" id="{0456EDAC-350C-6041-BC57-B69AA77EC4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845" y="374794"/>
            <a:ext cx="10515600" cy="78076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200" dirty="0"/>
              <a:t>RE is a recognised basis for…</a:t>
            </a:r>
          </a:p>
        </p:txBody>
      </p:sp>
    </p:spTree>
    <p:extLst>
      <p:ext uri="{BB962C8B-B14F-4D97-AF65-F5344CB8AC3E}">
        <p14:creationId xmlns:p14="http://schemas.microsoft.com/office/powerpoint/2010/main" val="3177996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26DF4-AA6E-7844-832C-C290FAE6E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Example 2:</a:t>
            </a:r>
            <a:r>
              <a:rPr lang="en-GB" sz="4000" dirty="0"/>
              <a:t> </a:t>
            </a:r>
            <a:br>
              <a:rPr lang="en-GB" sz="4000" dirty="0"/>
            </a:br>
            <a:r>
              <a:rPr lang="en-GB" dirty="0"/>
              <a:t>Research initiatives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DF259A-3512-294E-A6AC-467F0E491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5693"/>
            <a:ext cx="10515600" cy="43012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Background: </a:t>
            </a:r>
            <a:r>
              <a:rPr lang="en-GB" sz="2400" dirty="0"/>
              <a:t>Requirements Engineering research often dominated by 		            conventional wisdom</a:t>
            </a:r>
          </a:p>
          <a:p>
            <a:pPr marL="0" indent="0">
              <a:buNone/>
            </a:pPr>
            <a:r>
              <a:rPr lang="en-GB" sz="2400" b="1" dirty="0"/>
              <a:t>Challenge:</a:t>
            </a:r>
            <a:r>
              <a:rPr lang="en-GB" sz="2400" dirty="0"/>
              <a:t> 	What research topics are of high practical relevance?</a:t>
            </a:r>
          </a:p>
          <a:p>
            <a:pPr marL="0" indent="0">
              <a:buNone/>
            </a:pPr>
            <a:endParaRPr lang="en-GB" sz="24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8BAF5DB-B854-8A42-A251-240F42CE3AF0}"/>
              </a:ext>
            </a:extLst>
          </p:cNvPr>
          <p:cNvCxnSpPr/>
          <p:nvPr/>
        </p:nvCxnSpPr>
        <p:spPr>
          <a:xfrm>
            <a:off x="207331" y="6558689"/>
            <a:ext cx="7892143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752E998E-E83F-E244-839D-1E784D5AC0F2}"/>
              </a:ext>
            </a:extLst>
          </p:cNvPr>
          <p:cNvSpPr/>
          <p:nvPr/>
        </p:nvSpPr>
        <p:spPr>
          <a:xfrm>
            <a:off x="207331" y="6592874"/>
            <a:ext cx="44181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Exemplary initiatives in context of IREB working group (“IREB Research”)</a:t>
            </a:r>
          </a:p>
        </p:txBody>
      </p:sp>
      <p:pic>
        <p:nvPicPr>
          <p:cNvPr id="14" name="logo-RE-Pract-768x421.png" descr="logo-RE-Pract-768x421.png">
            <a:extLst>
              <a:ext uri="{FF2B5EF4-FFF2-40B4-BE49-F238E27FC236}">
                <a16:creationId xmlns:a16="http://schemas.microsoft.com/office/drawing/2014/main" id="{ADC89C40-B61A-2B47-98E8-5133A43F0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091" y="4636535"/>
            <a:ext cx="1215554" cy="666340"/>
          </a:xfrm>
          <a:prstGeom prst="rect">
            <a:avLst/>
          </a:prstGeom>
          <a:ln w="12700"/>
        </p:spPr>
      </p:pic>
      <p:grpSp>
        <p:nvGrpSpPr>
          <p:cNvPr id="15" name="Group">
            <a:extLst>
              <a:ext uri="{FF2B5EF4-FFF2-40B4-BE49-F238E27FC236}">
                <a16:creationId xmlns:a16="http://schemas.microsoft.com/office/drawing/2014/main" id="{5A6A4223-1139-2347-B820-4B25BCD91738}"/>
              </a:ext>
            </a:extLst>
          </p:cNvPr>
          <p:cNvGrpSpPr/>
          <p:nvPr/>
        </p:nvGrpSpPr>
        <p:grpSpPr>
          <a:xfrm>
            <a:off x="979551" y="5505317"/>
            <a:ext cx="867180" cy="740886"/>
            <a:chOff x="165" y="0"/>
            <a:chExt cx="1233322" cy="1053703"/>
          </a:xfrm>
        </p:grpSpPr>
        <p:pic>
          <p:nvPicPr>
            <p:cNvPr id="16" name="S3_Method-768x596.png" descr="S3_Method-768x596.png">
              <a:extLst>
                <a:ext uri="{FF2B5EF4-FFF2-40B4-BE49-F238E27FC236}">
                  <a16:creationId xmlns:a16="http://schemas.microsoft.com/office/drawing/2014/main" id="{B831DB5B-5730-3D4D-8E4A-FB3CF870A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5494" t="6795" r="3987" b="4560"/>
            <a:stretch>
              <a:fillRect/>
            </a:stretch>
          </p:blipFill>
          <p:spPr>
            <a:xfrm>
              <a:off x="165" y="-1"/>
              <a:ext cx="1233323" cy="1053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extrusionOk="0">
                  <a:moveTo>
                    <a:pt x="10247" y="0"/>
                  </a:moveTo>
                  <a:cubicBezTo>
                    <a:pt x="10183" y="0"/>
                    <a:pt x="10127" y="14"/>
                    <a:pt x="10073" y="33"/>
                  </a:cubicBezTo>
                  <a:cubicBezTo>
                    <a:pt x="10065" y="35"/>
                    <a:pt x="10054" y="37"/>
                    <a:pt x="10046" y="41"/>
                  </a:cubicBezTo>
                  <a:cubicBezTo>
                    <a:pt x="9999" y="59"/>
                    <a:pt x="9957" y="81"/>
                    <a:pt x="9914" y="114"/>
                  </a:cubicBezTo>
                  <a:cubicBezTo>
                    <a:pt x="9876" y="142"/>
                    <a:pt x="9840" y="182"/>
                    <a:pt x="9803" y="220"/>
                  </a:cubicBezTo>
                  <a:cubicBezTo>
                    <a:pt x="9781" y="242"/>
                    <a:pt x="9762" y="259"/>
                    <a:pt x="9740" y="285"/>
                  </a:cubicBezTo>
                  <a:cubicBezTo>
                    <a:pt x="9683" y="350"/>
                    <a:pt x="9625" y="427"/>
                    <a:pt x="9560" y="513"/>
                  </a:cubicBezTo>
                  <a:cubicBezTo>
                    <a:pt x="9357" y="776"/>
                    <a:pt x="9172" y="932"/>
                    <a:pt x="9004" y="993"/>
                  </a:cubicBezTo>
                  <a:cubicBezTo>
                    <a:pt x="8878" y="1038"/>
                    <a:pt x="8761" y="1028"/>
                    <a:pt x="8650" y="960"/>
                  </a:cubicBezTo>
                  <a:cubicBezTo>
                    <a:pt x="8613" y="937"/>
                    <a:pt x="8575" y="905"/>
                    <a:pt x="8539" y="871"/>
                  </a:cubicBezTo>
                  <a:cubicBezTo>
                    <a:pt x="8480" y="813"/>
                    <a:pt x="8405" y="772"/>
                    <a:pt x="8317" y="740"/>
                  </a:cubicBezTo>
                  <a:cubicBezTo>
                    <a:pt x="8144" y="679"/>
                    <a:pt x="7919" y="665"/>
                    <a:pt x="7650" y="700"/>
                  </a:cubicBezTo>
                  <a:cubicBezTo>
                    <a:pt x="6955" y="789"/>
                    <a:pt x="5976" y="1188"/>
                    <a:pt x="4893" y="1847"/>
                  </a:cubicBezTo>
                  <a:cubicBezTo>
                    <a:pt x="3547" y="2665"/>
                    <a:pt x="2070" y="4674"/>
                    <a:pt x="1372" y="6639"/>
                  </a:cubicBezTo>
                  <a:cubicBezTo>
                    <a:pt x="627" y="8736"/>
                    <a:pt x="715" y="12873"/>
                    <a:pt x="1553" y="15043"/>
                  </a:cubicBezTo>
                  <a:cubicBezTo>
                    <a:pt x="1719" y="15474"/>
                    <a:pt x="1851" y="15803"/>
                    <a:pt x="1976" y="16051"/>
                  </a:cubicBezTo>
                  <a:cubicBezTo>
                    <a:pt x="2071" y="16237"/>
                    <a:pt x="2164" y="16375"/>
                    <a:pt x="2268" y="16483"/>
                  </a:cubicBezTo>
                  <a:cubicBezTo>
                    <a:pt x="2373" y="16590"/>
                    <a:pt x="2489" y="16668"/>
                    <a:pt x="2629" y="16718"/>
                  </a:cubicBezTo>
                  <a:cubicBezTo>
                    <a:pt x="2646" y="16724"/>
                    <a:pt x="2662" y="16722"/>
                    <a:pt x="2678" y="16727"/>
                  </a:cubicBezTo>
                  <a:cubicBezTo>
                    <a:pt x="2955" y="16813"/>
                    <a:pt x="3324" y="16832"/>
                    <a:pt x="3886" y="16832"/>
                  </a:cubicBezTo>
                  <a:lnTo>
                    <a:pt x="5532" y="16832"/>
                  </a:lnTo>
                  <a:lnTo>
                    <a:pt x="4351" y="15108"/>
                  </a:lnTo>
                  <a:cubicBezTo>
                    <a:pt x="3958" y="14532"/>
                    <a:pt x="3695" y="14106"/>
                    <a:pt x="3518" y="13676"/>
                  </a:cubicBezTo>
                  <a:cubicBezTo>
                    <a:pt x="3459" y="13531"/>
                    <a:pt x="3413" y="13387"/>
                    <a:pt x="3372" y="13236"/>
                  </a:cubicBezTo>
                  <a:cubicBezTo>
                    <a:pt x="3290" y="12936"/>
                    <a:pt x="3241" y="12607"/>
                    <a:pt x="3212" y="12211"/>
                  </a:cubicBezTo>
                  <a:cubicBezTo>
                    <a:pt x="3198" y="12013"/>
                    <a:pt x="3183" y="11800"/>
                    <a:pt x="3178" y="11561"/>
                  </a:cubicBezTo>
                  <a:cubicBezTo>
                    <a:pt x="3172" y="11322"/>
                    <a:pt x="3171" y="11062"/>
                    <a:pt x="3171" y="10771"/>
                  </a:cubicBezTo>
                  <a:cubicBezTo>
                    <a:pt x="3171" y="10355"/>
                    <a:pt x="3190" y="9950"/>
                    <a:pt x="3226" y="9567"/>
                  </a:cubicBezTo>
                  <a:cubicBezTo>
                    <a:pt x="3244" y="9376"/>
                    <a:pt x="3269" y="9189"/>
                    <a:pt x="3296" y="9006"/>
                  </a:cubicBezTo>
                  <a:cubicBezTo>
                    <a:pt x="3350" y="8639"/>
                    <a:pt x="3420" y="8291"/>
                    <a:pt x="3511" y="7957"/>
                  </a:cubicBezTo>
                  <a:cubicBezTo>
                    <a:pt x="3557" y="7789"/>
                    <a:pt x="3609" y="7628"/>
                    <a:pt x="3664" y="7468"/>
                  </a:cubicBezTo>
                  <a:cubicBezTo>
                    <a:pt x="3828" y="6990"/>
                    <a:pt x="4033" y="6543"/>
                    <a:pt x="4282" y="6134"/>
                  </a:cubicBezTo>
                  <a:cubicBezTo>
                    <a:pt x="4613" y="5590"/>
                    <a:pt x="5021" y="5112"/>
                    <a:pt x="5504" y="4686"/>
                  </a:cubicBezTo>
                  <a:cubicBezTo>
                    <a:pt x="5867" y="4366"/>
                    <a:pt x="6270" y="4080"/>
                    <a:pt x="6719" y="3824"/>
                  </a:cubicBezTo>
                  <a:cubicBezTo>
                    <a:pt x="7167" y="3569"/>
                    <a:pt x="7600" y="3286"/>
                    <a:pt x="7935" y="3043"/>
                  </a:cubicBezTo>
                  <a:cubicBezTo>
                    <a:pt x="8186" y="2860"/>
                    <a:pt x="8382" y="2697"/>
                    <a:pt x="8490" y="2579"/>
                  </a:cubicBezTo>
                  <a:cubicBezTo>
                    <a:pt x="8526" y="2540"/>
                    <a:pt x="8551" y="2510"/>
                    <a:pt x="8567" y="2481"/>
                  </a:cubicBezTo>
                  <a:cubicBezTo>
                    <a:pt x="8582" y="2452"/>
                    <a:pt x="8605" y="2425"/>
                    <a:pt x="8629" y="2408"/>
                  </a:cubicBezTo>
                  <a:cubicBezTo>
                    <a:pt x="8654" y="2391"/>
                    <a:pt x="8686" y="2379"/>
                    <a:pt x="8719" y="2376"/>
                  </a:cubicBezTo>
                  <a:cubicBezTo>
                    <a:pt x="8785" y="2368"/>
                    <a:pt x="8858" y="2391"/>
                    <a:pt x="8948" y="2433"/>
                  </a:cubicBezTo>
                  <a:cubicBezTo>
                    <a:pt x="9131" y="2516"/>
                    <a:pt x="9356" y="2690"/>
                    <a:pt x="9587" y="2945"/>
                  </a:cubicBezTo>
                  <a:cubicBezTo>
                    <a:pt x="9987" y="3386"/>
                    <a:pt x="10485" y="3650"/>
                    <a:pt x="10816" y="3612"/>
                  </a:cubicBezTo>
                  <a:cubicBezTo>
                    <a:pt x="10863" y="3607"/>
                    <a:pt x="10909" y="3597"/>
                    <a:pt x="10948" y="3580"/>
                  </a:cubicBezTo>
                  <a:cubicBezTo>
                    <a:pt x="11085" y="3518"/>
                    <a:pt x="11241" y="3492"/>
                    <a:pt x="11414" y="3506"/>
                  </a:cubicBezTo>
                  <a:cubicBezTo>
                    <a:pt x="12108" y="3565"/>
                    <a:pt x="13047" y="4206"/>
                    <a:pt x="13893" y="5125"/>
                  </a:cubicBezTo>
                  <a:cubicBezTo>
                    <a:pt x="13999" y="5240"/>
                    <a:pt x="14103" y="5360"/>
                    <a:pt x="14205" y="5483"/>
                  </a:cubicBezTo>
                  <a:cubicBezTo>
                    <a:pt x="14409" y="5729"/>
                    <a:pt x="14606" y="5992"/>
                    <a:pt x="14789" y="6264"/>
                  </a:cubicBezTo>
                  <a:cubicBezTo>
                    <a:pt x="14972" y="6538"/>
                    <a:pt x="15139" y="6813"/>
                    <a:pt x="15289" y="7102"/>
                  </a:cubicBezTo>
                  <a:cubicBezTo>
                    <a:pt x="15363" y="7247"/>
                    <a:pt x="15432" y="7394"/>
                    <a:pt x="15497" y="7542"/>
                  </a:cubicBezTo>
                  <a:cubicBezTo>
                    <a:pt x="15955" y="8583"/>
                    <a:pt x="16039" y="10700"/>
                    <a:pt x="15775" y="12317"/>
                  </a:cubicBezTo>
                  <a:cubicBezTo>
                    <a:pt x="15771" y="12343"/>
                    <a:pt x="15765" y="12367"/>
                    <a:pt x="15761" y="12390"/>
                  </a:cubicBezTo>
                  <a:cubicBezTo>
                    <a:pt x="15724" y="12604"/>
                    <a:pt x="15685" y="12809"/>
                    <a:pt x="15636" y="13001"/>
                  </a:cubicBezTo>
                  <a:cubicBezTo>
                    <a:pt x="15629" y="13026"/>
                    <a:pt x="15622" y="13048"/>
                    <a:pt x="15615" y="13074"/>
                  </a:cubicBezTo>
                  <a:cubicBezTo>
                    <a:pt x="15607" y="13106"/>
                    <a:pt x="15596" y="13134"/>
                    <a:pt x="15587" y="13163"/>
                  </a:cubicBezTo>
                  <a:cubicBezTo>
                    <a:pt x="15530" y="13362"/>
                    <a:pt x="15471" y="13547"/>
                    <a:pt x="15400" y="13708"/>
                  </a:cubicBezTo>
                  <a:cubicBezTo>
                    <a:pt x="15323" y="13880"/>
                    <a:pt x="15232" y="14063"/>
                    <a:pt x="15129" y="14245"/>
                  </a:cubicBezTo>
                  <a:cubicBezTo>
                    <a:pt x="14817" y="14794"/>
                    <a:pt x="14395" y="15376"/>
                    <a:pt x="13934" y="15913"/>
                  </a:cubicBezTo>
                  <a:cubicBezTo>
                    <a:pt x="13320" y="16629"/>
                    <a:pt x="12630" y="17264"/>
                    <a:pt x="12039" y="17622"/>
                  </a:cubicBezTo>
                  <a:cubicBezTo>
                    <a:pt x="11556" y="17913"/>
                    <a:pt x="9046" y="18093"/>
                    <a:pt x="5462" y="18093"/>
                  </a:cubicBezTo>
                  <a:cubicBezTo>
                    <a:pt x="2679" y="18093"/>
                    <a:pt x="1237" y="18101"/>
                    <a:pt x="560" y="18199"/>
                  </a:cubicBezTo>
                  <a:cubicBezTo>
                    <a:pt x="390" y="18224"/>
                    <a:pt x="267" y="18251"/>
                    <a:pt x="185" y="18289"/>
                  </a:cubicBezTo>
                  <a:cubicBezTo>
                    <a:pt x="144" y="18307"/>
                    <a:pt x="111" y="18331"/>
                    <a:pt x="88" y="18354"/>
                  </a:cubicBezTo>
                  <a:cubicBezTo>
                    <a:pt x="65" y="18376"/>
                    <a:pt x="53" y="18393"/>
                    <a:pt x="46" y="18419"/>
                  </a:cubicBezTo>
                  <a:cubicBezTo>
                    <a:pt x="32" y="18473"/>
                    <a:pt x="50" y="18535"/>
                    <a:pt x="88" y="18606"/>
                  </a:cubicBezTo>
                  <a:cubicBezTo>
                    <a:pt x="125" y="18676"/>
                    <a:pt x="184" y="18759"/>
                    <a:pt x="254" y="18850"/>
                  </a:cubicBezTo>
                  <a:cubicBezTo>
                    <a:pt x="390" y="19026"/>
                    <a:pt x="486" y="19161"/>
                    <a:pt x="553" y="19281"/>
                  </a:cubicBezTo>
                  <a:cubicBezTo>
                    <a:pt x="620" y="19401"/>
                    <a:pt x="652" y="19506"/>
                    <a:pt x="650" y="19607"/>
                  </a:cubicBezTo>
                  <a:cubicBezTo>
                    <a:pt x="649" y="19657"/>
                    <a:pt x="641" y="19709"/>
                    <a:pt x="622" y="19761"/>
                  </a:cubicBezTo>
                  <a:cubicBezTo>
                    <a:pt x="616" y="19782"/>
                    <a:pt x="604" y="19798"/>
                    <a:pt x="595" y="19818"/>
                  </a:cubicBezTo>
                  <a:cubicBezTo>
                    <a:pt x="554" y="19907"/>
                    <a:pt x="495" y="20004"/>
                    <a:pt x="407" y="20119"/>
                  </a:cubicBezTo>
                  <a:cubicBezTo>
                    <a:pt x="353" y="20190"/>
                    <a:pt x="292" y="20268"/>
                    <a:pt x="220" y="20355"/>
                  </a:cubicBezTo>
                  <a:cubicBezTo>
                    <a:pt x="146" y="20444"/>
                    <a:pt x="85" y="20522"/>
                    <a:pt x="46" y="20591"/>
                  </a:cubicBezTo>
                  <a:cubicBezTo>
                    <a:pt x="-12" y="20694"/>
                    <a:pt x="-20" y="20772"/>
                    <a:pt x="53" y="20835"/>
                  </a:cubicBezTo>
                  <a:cubicBezTo>
                    <a:pt x="175" y="20939"/>
                    <a:pt x="524" y="20997"/>
                    <a:pt x="1240" y="21014"/>
                  </a:cubicBezTo>
                  <a:cubicBezTo>
                    <a:pt x="1528" y="21021"/>
                    <a:pt x="1874" y="21018"/>
                    <a:pt x="2289" y="21014"/>
                  </a:cubicBezTo>
                  <a:cubicBezTo>
                    <a:pt x="3119" y="21007"/>
                    <a:pt x="4224" y="20986"/>
                    <a:pt x="5678" y="20949"/>
                  </a:cubicBezTo>
                  <a:cubicBezTo>
                    <a:pt x="7851" y="20894"/>
                    <a:pt x="9260" y="20844"/>
                    <a:pt x="10268" y="20754"/>
                  </a:cubicBezTo>
                  <a:cubicBezTo>
                    <a:pt x="10772" y="20709"/>
                    <a:pt x="11170" y="20659"/>
                    <a:pt x="11518" y="20583"/>
                  </a:cubicBezTo>
                  <a:cubicBezTo>
                    <a:pt x="12330" y="20406"/>
                    <a:pt x="12844" y="20119"/>
                    <a:pt x="13629" y="19639"/>
                  </a:cubicBezTo>
                  <a:cubicBezTo>
                    <a:pt x="13791" y="19540"/>
                    <a:pt x="13947" y="19439"/>
                    <a:pt x="14101" y="19330"/>
                  </a:cubicBezTo>
                  <a:cubicBezTo>
                    <a:pt x="14410" y="19111"/>
                    <a:pt x="14707" y="18870"/>
                    <a:pt x="14983" y="18614"/>
                  </a:cubicBezTo>
                  <a:cubicBezTo>
                    <a:pt x="15259" y="18358"/>
                    <a:pt x="15519" y="18081"/>
                    <a:pt x="15761" y="17792"/>
                  </a:cubicBezTo>
                  <a:cubicBezTo>
                    <a:pt x="16003" y="17504"/>
                    <a:pt x="16226" y="17206"/>
                    <a:pt x="16434" y="16889"/>
                  </a:cubicBezTo>
                  <a:cubicBezTo>
                    <a:pt x="16538" y="16731"/>
                    <a:pt x="16638" y="16566"/>
                    <a:pt x="16733" y="16401"/>
                  </a:cubicBezTo>
                  <a:cubicBezTo>
                    <a:pt x="17114" y="15744"/>
                    <a:pt x="17423" y="15044"/>
                    <a:pt x="17663" y="14310"/>
                  </a:cubicBezTo>
                  <a:cubicBezTo>
                    <a:pt x="17844" y="13760"/>
                    <a:pt x="17981" y="13186"/>
                    <a:pt x="18080" y="12610"/>
                  </a:cubicBezTo>
                  <a:cubicBezTo>
                    <a:pt x="18146" y="12226"/>
                    <a:pt x="18197" y="11845"/>
                    <a:pt x="18226" y="11455"/>
                  </a:cubicBezTo>
                  <a:cubicBezTo>
                    <a:pt x="18327" y="10091"/>
                    <a:pt x="18203" y="8699"/>
                    <a:pt x="17837" y="7387"/>
                  </a:cubicBezTo>
                  <a:cubicBezTo>
                    <a:pt x="17732" y="7012"/>
                    <a:pt x="17606" y="6641"/>
                    <a:pt x="17462" y="6281"/>
                  </a:cubicBezTo>
                  <a:cubicBezTo>
                    <a:pt x="17246" y="5740"/>
                    <a:pt x="16983" y="5223"/>
                    <a:pt x="16677" y="4727"/>
                  </a:cubicBezTo>
                  <a:cubicBezTo>
                    <a:pt x="16575" y="4561"/>
                    <a:pt x="16470" y="4398"/>
                    <a:pt x="16358" y="4239"/>
                  </a:cubicBezTo>
                  <a:cubicBezTo>
                    <a:pt x="16246" y="4079"/>
                    <a:pt x="16126" y="3919"/>
                    <a:pt x="16004" y="3767"/>
                  </a:cubicBezTo>
                  <a:cubicBezTo>
                    <a:pt x="15881" y="3614"/>
                    <a:pt x="15754" y="3465"/>
                    <a:pt x="15622" y="3319"/>
                  </a:cubicBezTo>
                  <a:cubicBezTo>
                    <a:pt x="15552" y="3243"/>
                    <a:pt x="15467" y="3164"/>
                    <a:pt x="15372" y="3075"/>
                  </a:cubicBezTo>
                  <a:cubicBezTo>
                    <a:pt x="15275" y="2987"/>
                    <a:pt x="15169" y="2888"/>
                    <a:pt x="15052" y="2791"/>
                  </a:cubicBezTo>
                  <a:cubicBezTo>
                    <a:pt x="14582" y="2398"/>
                    <a:pt x="13959" y="1946"/>
                    <a:pt x="13323" y="1538"/>
                  </a:cubicBezTo>
                  <a:cubicBezTo>
                    <a:pt x="13005" y="1333"/>
                    <a:pt x="12685" y="1138"/>
                    <a:pt x="12379" y="968"/>
                  </a:cubicBezTo>
                  <a:cubicBezTo>
                    <a:pt x="11885" y="694"/>
                    <a:pt x="11520" y="505"/>
                    <a:pt x="11212" y="350"/>
                  </a:cubicBezTo>
                  <a:cubicBezTo>
                    <a:pt x="11164" y="326"/>
                    <a:pt x="11111" y="290"/>
                    <a:pt x="11066" y="268"/>
                  </a:cubicBezTo>
                  <a:cubicBezTo>
                    <a:pt x="11000" y="236"/>
                    <a:pt x="10945" y="213"/>
                    <a:pt x="10886" y="187"/>
                  </a:cubicBezTo>
                  <a:cubicBezTo>
                    <a:pt x="10793" y="146"/>
                    <a:pt x="10706" y="108"/>
                    <a:pt x="10629" y="81"/>
                  </a:cubicBezTo>
                  <a:cubicBezTo>
                    <a:pt x="10540" y="50"/>
                    <a:pt x="10451" y="28"/>
                    <a:pt x="10379" y="16"/>
                  </a:cubicBezTo>
                  <a:cubicBezTo>
                    <a:pt x="10332" y="8"/>
                    <a:pt x="10288" y="0"/>
                    <a:pt x="10247" y="0"/>
                  </a:cubicBezTo>
                  <a:close/>
                  <a:moveTo>
                    <a:pt x="9469" y="7192"/>
                  </a:moveTo>
                  <a:cubicBezTo>
                    <a:pt x="9434" y="7192"/>
                    <a:pt x="8896" y="7438"/>
                    <a:pt x="8268" y="7737"/>
                  </a:cubicBezTo>
                  <a:lnTo>
                    <a:pt x="7122" y="8282"/>
                  </a:lnTo>
                  <a:lnTo>
                    <a:pt x="7143" y="10194"/>
                  </a:lnTo>
                  <a:cubicBezTo>
                    <a:pt x="7164" y="11992"/>
                    <a:pt x="7180" y="12127"/>
                    <a:pt x="7317" y="12480"/>
                  </a:cubicBezTo>
                  <a:cubicBezTo>
                    <a:pt x="7631" y="13289"/>
                    <a:pt x="7958" y="13676"/>
                    <a:pt x="8601" y="13993"/>
                  </a:cubicBezTo>
                  <a:cubicBezTo>
                    <a:pt x="8906" y="14144"/>
                    <a:pt x="9044" y="14168"/>
                    <a:pt x="9539" y="14148"/>
                  </a:cubicBezTo>
                  <a:cubicBezTo>
                    <a:pt x="10013" y="14128"/>
                    <a:pt x="10186" y="14086"/>
                    <a:pt x="10476" y="13920"/>
                  </a:cubicBezTo>
                  <a:cubicBezTo>
                    <a:pt x="10924" y="13664"/>
                    <a:pt x="11323" y="13198"/>
                    <a:pt x="11546" y="12667"/>
                  </a:cubicBezTo>
                  <a:lnTo>
                    <a:pt x="11719" y="12252"/>
                  </a:lnTo>
                  <a:lnTo>
                    <a:pt x="11733" y="10259"/>
                  </a:lnTo>
                  <a:lnTo>
                    <a:pt x="11754" y="8266"/>
                  </a:lnTo>
                  <a:lnTo>
                    <a:pt x="10643" y="7729"/>
                  </a:lnTo>
                  <a:cubicBezTo>
                    <a:pt x="10033" y="7434"/>
                    <a:pt x="9505" y="7192"/>
                    <a:pt x="9469" y="7192"/>
                  </a:cubicBezTo>
                  <a:close/>
                  <a:moveTo>
                    <a:pt x="10559" y="9209"/>
                  </a:moveTo>
                  <a:lnTo>
                    <a:pt x="10837" y="9567"/>
                  </a:lnTo>
                  <a:cubicBezTo>
                    <a:pt x="10987" y="9764"/>
                    <a:pt x="11108" y="9944"/>
                    <a:pt x="11108" y="9966"/>
                  </a:cubicBezTo>
                  <a:cubicBezTo>
                    <a:pt x="11108" y="9988"/>
                    <a:pt x="10629" y="10459"/>
                    <a:pt x="10046" y="11015"/>
                  </a:cubicBezTo>
                  <a:cubicBezTo>
                    <a:pt x="9462" y="11572"/>
                    <a:pt x="8966" y="12032"/>
                    <a:pt x="8941" y="12041"/>
                  </a:cubicBezTo>
                  <a:cubicBezTo>
                    <a:pt x="8888" y="12060"/>
                    <a:pt x="7775" y="10515"/>
                    <a:pt x="7775" y="10422"/>
                  </a:cubicBezTo>
                  <a:cubicBezTo>
                    <a:pt x="7775" y="10338"/>
                    <a:pt x="8266" y="9820"/>
                    <a:pt x="8344" y="9820"/>
                  </a:cubicBezTo>
                  <a:cubicBezTo>
                    <a:pt x="8377" y="9820"/>
                    <a:pt x="8550" y="10003"/>
                    <a:pt x="8726" y="10234"/>
                  </a:cubicBezTo>
                  <a:lnTo>
                    <a:pt x="9046" y="10658"/>
                  </a:lnTo>
                  <a:lnTo>
                    <a:pt x="9803" y="9933"/>
                  </a:lnTo>
                  <a:lnTo>
                    <a:pt x="10559" y="9209"/>
                  </a:lnTo>
                  <a:close/>
                  <a:moveTo>
                    <a:pt x="19511" y="17556"/>
                  </a:moveTo>
                  <a:cubicBezTo>
                    <a:pt x="19468" y="17558"/>
                    <a:pt x="19429" y="17570"/>
                    <a:pt x="19393" y="17589"/>
                  </a:cubicBezTo>
                  <a:cubicBezTo>
                    <a:pt x="19357" y="17608"/>
                    <a:pt x="19325" y="17635"/>
                    <a:pt x="19295" y="17670"/>
                  </a:cubicBezTo>
                  <a:cubicBezTo>
                    <a:pt x="19271" y="17699"/>
                    <a:pt x="19239" y="17724"/>
                    <a:pt x="19205" y="17752"/>
                  </a:cubicBezTo>
                  <a:cubicBezTo>
                    <a:pt x="19103" y="17834"/>
                    <a:pt x="18965" y="17906"/>
                    <a:pt x="18809" y="17963"/>
                  </a:cubicBezTo>
                  <a:cubicBezTo>
                    <a:pt x="18601" y="18040"/>
                    <a:pt x="18359" y="18093"/>
                    <a:pt x="18143" y="18093"/>
                  </a:cubicBezTo>
                  <a:cubicBezTo>
                    <a:pt x="17926" y="18093"/>
                    <a:pt x="17564" y="18258"/>
                    <a:pt x="17150" y="18525"/>
                  </a:cubicBezTo>
                  <a:cubicBezTo>
                    <a:pt x="16943" y="18658"/>
                    <a:pt x="16723" y="18813"/>
                    <a:pt x="16504" y="18988"/>
                  </a:cubicBezTo>
                  <a:cubicBezTo>
                    <a:pt x="16285" y="19164"/>
                    <a:pt x="16064" y="19356"/>
                    <a:pt x="15858" y="19558"/>
                  </a:cubicBezTo>
                  <a:lnTo>
                    <a:pt x="14365" y="21030"/>
                  </a:lnTo>
                  <a:lnTo>
                    <a:pt x="16698" y="21030"/>
                  </a:lnTo>
                  <a:cubicBezTo>
                    <a:pt x="17021" y="21030"/>
                    <a:pt x="17337" y="21040"/>
                    <a:pt x="17629" y="21063"/>
                  </a:cubicBezTo>
                  <a:cubicBezTo>
                    <a:pt x="17920" y="21086"/>
                    <a:pt x="18187" y="21119"/>
                    <a:pt x="18420" y="21160"/>
                  </a:cubicBezTo>
                  <a:cubicBezTo>
                    <a:pt x="18654" y="21201"/>
                    <a:pt x="18850" y="21253"/>
                    <a:pt x="18997" y="21307"/>
                  </a:cubicBezTo>
                  <a:cubicBezTo>
                    <a:pt x="19144" y="21361"/>
                    <a:pt x="19242" y="21423"/>
                    <a:pt x="19275" y="21486"/>
                  </a:cubicBezTo>
                  <a:cubicBezTo>
                    <a:pt x="19293" y="21522"/>
                    <a:pt x="19315" y="21548"/>
                    <a:pt x="19344" y="21567"/>
                  </a:cubicBezTo>
                  <a:cubicBezTo>
                    <a:pt x="19372" y="21586"/>
                    <a:pt x="19404" y="21598"/>
                    <a:pt x="19441" y="21600"/>
                  </a:cubicBezTo>
                  <a:cubicBezTo>
                    <a:pt x="19446" y="21600"/>
                    <a:pt x="19451" y="21592"/>
                    <a:pt x="19455" y="21592"/>
                  </a:cubicBezTo>
                  <a:cubicBezTo>
                    <a:pt x="19528" y="21592"/>
                    <a:pt x="19616" y="21568"/>
                    <a:pt x="19719" y="21510"/>
                  </a:cubicBezTo>
                  <a:cubicBezTo>
                    <a:pt x="19773" y="21480"/>
                    <a:pt x="19831" y="21443"/>
                    <a:pt x="19893" y="21396"/>
                  </a:cubicBezTo>
                  <a:cubicBezTo>
                    <a:pt x="20079" y="21258"/>
                    <a:pt x="20301" y="21054"/>
                    <a:pt x="20545" y="20778"/>
                  </a:cubicBezTo>
                  <a:lnTo>
                    <a:pt x="21580" y="19607"/>
                  </a:lnTo>
                  <a:lnTo>
                    <a:pt x="20615" y="18427"/>
                  </a:lnTo>
                  <a:cubicBezTo>
                    <a:pt x="20511" y="18299"/>
                    <a:pt x="20416" y="18193"/>
                    <a:pt x="20323" y="18093"/>
                  </a:cubicBezTo>
                  <a:cubicBezTo>
                    <a:pt x="20293" y="18062"/>
                    <a:pt x="20261" y="18033"/>
                    <a:pt x="20233" y="18004"/>
                  </a:cubicBezTo>
                  <a:cubicBezTo>
                    <a:pt x="20149" y="17919"/>
                    <a:pt x="20071" y="17845"/>
                    <a:pt x="19997" y="17784"/>
                  </a:cubicBezTo>
                  <a:cubicBezTo>
                    <a:pt x="19990" y="17779"/>
                    <a:pt x="19983" y="17765"/>
                    <a:pt x="19976" y="17760"/>
                  </a:cubicBezTo>
                  <a:cubicBezTo>
                    <a:pt x="19971" y="17757"/>
                    <a:pt x="19966" y="17755"/>
                    <a:pt x="19962" y="17752"/>
                  </a:cubicBezTo>
                  <a:cubicBezTo>
                    <a:pt x="19886" y="17693"/>
                    <a:pt x="19820" y="17654"/>
                    <a:pt x="19754" y="17622"/>
                  </a:cubicBezTo>
                  <a:cubicBezTo>
                    <a:pt x="19725" y="17608"/>
                    <a:pt x="19697" y="17590"/>
                    <a:pt x="19670" y="17581"/>
                  </a:cubicBezTo>
                  <a:cubicBezTo>
                    <a:pt x="19659" y="17577"/>
                    <a:pt x="19646" y="17576"/>
                    <a:pt x="19636" y="17573"/>
                  </a:cubicBezTo>
                  <a:cubicBezTo>
                    <a:pt x="19591" y="17560"/>
                    <a:pt x="19550" y="17555"/>
                    <a:pt x="19511" y="17556"/>
                  </a:cubicBezTo>
                  <a:close/>
                </a:path>
              </a:pathLst>
            </a:custGeom>
            <a:ln w="12700" cap="flat">
              <a:noFill/>
              <a:round/>
            </a:ln>
            <a:effectLst/>
          </p:spPr>
        </p:pic>
        <p:pic>
          <p:nvPicPr>
            <p:cNvPr id="17" name="Screenshot 2019-02-08 at 15.28.22.png" descr="Screenshot 2019-02-08 at 15.28.22.png">
              <a:extLst>
                <a:ext uri="{FF2B5EF4-FFF2-40B4-BE49-F238E27FC236}">
                  <a16:creationId xmlns:a16="http://schemas.microsoft.com/office/drawing/2014/main" id="{3D1434E3-6949-6F4E-8A9C-D96623F96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0437" t="6326" r="12348" b="8209"/>
            <a:stretch>
              <a:fillRect/>
            </a:stretch>
          </p:blipFill>
          <p:spPr>
            <a:xfrm>
              <a:off x="338037" y="257770"/>
              <a:ext cx="430579" cy="538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extrusionOk="0">
                  <a:moveTo>
                    <a:pt x="15082" y="0"/>
                  </a:moveTo>
                  <a:lnTo>
                    <a:pt x="8544" y="64"/>
                  </a:lnTo>
                  <a:cubicBezTo>
                    <a:pt x="2070" y="125"/>
                    <a:pt x="2011" y="129"/>
                    <a:pt x="1270" y="685"/>
                  </a:cubicBezTo>
                  <a:cubicBezTo>
                    <a:pt x="859" y="993"/>
                    <a:pt x="403" y="1621"/>
                    <a:pt x="237" y="2071"/>
                  </a:cubicBezTo>
                  <a:cubicBezTo>
                    <a:pt x="43" y="2597"/>
                    <a:pt x="-40" y="5923"/>
                    <a:pt x="18" y="11389"/>
                  </a:cubicBezTo>
                  <a:cubicBezTo>
                    <a:pt x="116" y="20617"/>
                    <a:pt x="115" y="20565"/>
                    <a:pt x="1767" y="21297"/>
                  </a:cubicBezTo>
                  <a:cubicBezTo>
                    <a:pt x="2246" y="21510"/>
                    <a:pt x="4671" y="21594"/>
                    <a:pt x="11008" y="21600"/>
                  </a:cubicBezTo>
                  <a:lnTo>
                    <a:pt x="19593" y="21600"/>
                  </a:lnTo>
                  <a:lnTo>
                    <a:pt x="20566" y="20819"/>
                  </a:lnTo>
                  <a:lnTo>
                    <a:pt x="21560" y="20039"/>
                  </a:lnTo>
                  <a:lnTo>
                    <a:pt x="21540" y="12950"/>
                  </a:lnTo>
                  <a:lnTo>
                    <a:pt x="21540" y="5862"/>
                  </a:lnTo>
                  <a:lnTo>
                    <a:pt x="18321" y="2931"/>
                  </a:lnTo>
                  <a:lnTo>
                    <a:pt x="15082" y="0"/>
                  </a:lnTo>
                  <a:close/>
                </a:path>
              </a:pathLst>
            </a:custGeom>
            <a:ln w="12700" cap="flat">
              <a:noFill/>
              <a:round/>
            </a:ln>
            <a:effectLst/>
          </p:spPr>
        </p:pic>
      </p:grpSp>
      <p:grpSp>
        <p:nvGrpSpPr>
          <p:cNvPr id="18" name="Group">
            <a:extLst>
              <a:ext uri="{FF2B5EF4-FFF2-40B4-BE49-F238E27FC236}">
                <a16:creationId xmlns:a16="http://schemas.microsoft.com/office/drawing/2014/main" id="{6058D2C6-19B3-A543-80C6-C39BDE655CA4}"/>
              </a:ext>
            </a:extLst>
          </p:cNvPr>
          <p:cNvGrpSpPr/>
          <p:nvPr/>
        </p:nvGrpSpPr>
        <p:grpSpPr>
          <a:xfrm>
            <a:off x="844836" y="3214501"/>
            <a:ext cx="1868756" cy="1683612"/>
            <a:chOff x="0" y="0"/>
            <a:chExt cx="2657785" cy="2394469"/>
          </a:xfrm>
        </p:grpSpPr>
        <p:sp>
          <p:nvSpPr>
            <p:cNvPr id="19" name="Circle">
              <a:extLst>
                <a:ext uri="{FF2B5EF4-FFF2-40B4-BE49-F238E27FC236}">
                  <a16:creationId xmlns:a16="http://schemas.microsoft.com/office/drawing/2014/main" id="{78772576-BE56-E143-AEAF-01DD96D09D68}"/>
                </a:ext>
              </a:extLst>
            </p:cNvPr>
            <p:cNvSpPr/>
            <p:nvPr/>
          </p:nvSpPr>
          <p:spPr>
            <a:xfrm>
              <a:off x="416235" y="201949"/>
              <a:ext cx="171451" cy="17145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/>
            </a:p>
          </p:txBody>
        </p:sp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BD8A563E-4FDA-DB4B-8489-ABE1E67C8183}"/>
                </a:ext>
              </a:extLst>
            </p:cNvPr>
            <p:cNvSpPr/>
            <p:nvPr/>
          </p:nvSpPr>
          <p:spPr>
            <a:xfrm>
              <a:off x="416235" y="797289"/>
              <a:ext cx="171451" cy="17145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/>
            </a:p>
          </p:txBody>
        </p:sp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27683E17-69E9-7E4E-A877-0FAF7389D844}"/>
                </a:ext>
              </a:extLst>
            </p:cNvPr>
            <p:cNvSpPr/>
            <p:nvPr/>
          </p:nvSpPr>
          <p:spPr>
            <a:xfrm>
              <a:off x="416235" y="505189"/>
              <a:ext cx="171451" cy="17145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22" name="Circle">
              <a:extLst>
                <a:ext uri="{FF2B5EF4-FFF2-40B4-BE49-F238E27FC236}">
                  <a16:creationId xmlns:a16="http://schemas.microsoft.com/office/drawing/2014/main" id="{E8026042-E5F6-184B-8E60-8AC3CCBA5AB7}"/>
                </a:ext>
              </a:extLst>
            </p:cNvPr>
            <p:cNvSpPr/>
            <p:nvPr/>
          </p:nvSpPr>
          <p:spPr>
            <a:xfrm>
              <a:off x="710443" y="175483"/>
              <a:ext cx="115368" cy="115367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23" name="Circle">
              <a:extLst>
                <a:ext uri="{FF2B5EF4-FFF2-40B4-BE49-F238E27FC236}">
                  <a16:creationId xmlns:a16="http://schemas.microsoft.com/office/drawing/2014/main" id="{C12D3AD8-76F9-9A4E-AE9B-B10EA7A59709}"/>
                </a:ext>
              </a:extLst>
            </p:cNvPr>
            <p:cNvSpPr/>
            <p:nvPr/>
          </p:nvSpPr>
          <p:spPr>
            <a:xfrm>
              <a:off x="1343335" y="405149"/>
              <a:ext cx="171451" cy="17145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652BA7BB-C88E-FE48-B80F-AFBA2FE30550}"/>
                </a:ext>
              </a:extLst>
            </p:cNvPr>
            <p:cNvSpPr/>
            <p:nvPr/>
          </p:nvSpPr>
          <p:spPr>
            <a:xfrm>
              <a:off x="898835" y="1187605"/>
              <a:ext cx="171451" cy="17145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25" name="Circle">
              <a:extLst>
                <a:ext uri="{FF2B5EF4-FFF2-40B4-BE49-F238E27FC236}">
                  <a16:creationId xmlns:a16="http://schemas.microsoft.com/office/drawing/2014/main" id="{5A4402D0-32B9-254D-8945-9C0FD5F62260}"/>
                </a:ext>
              </a:extLst>
            </p:cNvPr>
            <p:cNvSpPr/>
            <p:nvPr/>
          </p:nvSpPr>
          <p:spPr>
            <a:xfrm>
              <a:off x="98201" y="1210039"/>
              <a:ext cx="171451" cy="17145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26" name="Circle">
              <a:extLst>
                <a:ext uri="{FF2B5EF4-FFF2-40B4-BE49-F238E27FC236}">
                  <a16:creationId xmlns:a16="http://schemas.microsoft.com/office/drawing/2014/main" id="{62EB9048-A636-844E-B922-7723933E888D}"/>
                </a:ext>
              </a:extLst>
            </p:cNvPr>
            <p:cNvSpPr/>
            <p:nvPr/>
          </p:nvSpPr>
          <p:spPr>
            <a:xfrm>
              <a:off x="898835" y="797289"/>
              <a:ext cx="171451" cy="17145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27" name="Circle">
              <a:extLst>
                <a:ext uri="{FF2B5EF4-FFF2-40B4-BE49-F238E27FC236}">
                  <a16:creationId xmlns:a16="http://schemas.microsoft.com/office/drawing/2014/main" id="{81B21758-72F5-9A40-815A-70126633B7EE}"/>
                </a:ext>
              </a:extLst>
            </p:cNvPr>
            <p:cNvSpPr/>
            <p:nvPr/>
          </p:nvSpPr>
          <p:spPr>
            <a:xfrm>
              <a:off x="898835" y="555834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28" name="Circle">
              <a:extLst>
                <a:ext uri="{FF2B5EF4-FFF2-40B4-BE49-F238E27FC236}">
                  <a16:creationId xmlns:a16="http://schemas.microsoft.com/office/drawing/2014/main" id="{57A6CA47-95EE-D14B-8553-6F30104F3A83}"/>
                </a:ext>
              </a:extLst>
            </p:cNvPr>
            <p:cNvSpPr/>
            <p:nvPr/>
          </p:nvSpPr>
          <p:spPr>
            <a:xfrm>
              <a:off x="1140135" y="252594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29" name="Circle">
              <a:extLst>
                <a:ext uri="{FF2B5EF4-FFF2-40B4-BE49-F238E27FC236}">
                  <a16:creationId xmlns:a16="http://schemas.microsoft.com/office/drawing/2014/main" id="{85ACE17E-A015-BD46-81CD-265657771CB2}"/>
                </a:ext>
              </a:extLst>
            </p:cNvPr>
            <p:cNvSpPr/>
            <p:nvPr/>
          </p:nvSpPr>
          <p:spPr>
            <a:xfrm>
              <a:off x="898835" y="81144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30" name="Circle">
              <a:extLst>
                <a:ext uri="{FF2B5EF4-FFF2-40B4-BE49-F238E27FC236}">
                  <a16:creationId xmlns:a16="http://schemas.microsoft.com/office/drawing/2014/main" id="{3F1D007F-638B-6041-AA31-F1306360DE16}"/>
                </a:ext>
              </a:extLst>
            </p:cNvPr>
            <p:cNvSpPr/>
            <p:nvPr/>
          </p:nvSpPr>
          <p:spPr>
            <a:xfrm>
              <a:off x="822635" y="404214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31" name="Circle">
              <a:extLst>
                <a:ext uri="{FF2B5EF4-FFF2-40B4-BE49-F238E27FC236}">
                  <a16:creationId xmlns:a16="http://schemas.microsoft.com/office/drawing/2014/main" id="{A7F9467E-6697-E24B-8DC7-4A8CDBEF2DF6}"/>
                </a:ext>
              </a:extLst>
            </p:cNvPr>
            <p:cNvSpPr/>
            <p:nvPr/>
          </p:nvSpPr>
          <p:spPr>
            <a:xfrm>
              <a:off x="257485" y="954269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32" name="Circle">
              <a:extLst>
                <a:ext uri="{FF2B5EF4-FFF2-40B4-BE49-F238E27FC236}">
                  <a16:creationId xmlns:a16="http://schemas.microsoft.com/office/drawing/2014/main" id="{8FAB31CF-E99E-DE43-8D7B-3E801269964E}"/>
                </a:ext>
              </a:extLst>
            </p:cNvPr>
            <p:cNvSpPr/>
            <p:nvPr/>
          </p:nvSpPr>
          <p:spPr>
            <a:xfrm>
              <a:off x="12476" y="505189"/>
              <a:ext cx="171451" cy="17145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33" name="Circle">
              <a:extLst>
                <a:ext uri="{FF2B5EF4-FFF2-40B4-BE49-F238E27FC236}">
                  <a16:creationId xmlns:a16="http://schemas.microsoft.com/office/drawing/2014/main" id="{FFF7DED3-35A6-1C45-9F26-BB0FABBEDCA4}"/>
                </a:ext>
              </a:extLst>
            </p:cNvPr>
            <p:cNvSpPr/>
            <p:nvPr/>
          </p:nvSpPr>
          <p:spPr>
            <a:xfrm>
              <a:off x="384485" y="1089389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34" name="Circle">
              <a:extLst>
                <a:ext uri="{FF2B5EF4-FFF2-40B4-BE49-F238E27FC236}">
                  <a16:creationId xmlns:a16="http://schemas.microsoft.com/office/drawing/2014/main" id="{D915DA98-C57C-0D48-B26C-EE2ED971616B}"/>
                </a:ext>
              </a:extLst>
            </p:cNvPr>
            <p:cNvSpPr/>
            <p:nvPr/>
          </p:nvSpPr>
          <p:spPr>
            <a:xfrm>
              <a:off x="524185" y="1089389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35" name="Circle">
              <a:extLst>
                <a:ext uri="{FF2B5EF4-FFF2-40B4-BE49-F238E27FC236}">
                  <a16:creationId xmlns:a16="http://schemas.microsoft.com/office/drawing/2014/main" id="{40D9E3E2-10F0-564A-A761-0F5727A10CCE}"/>
                </a:ext>
              </a:extLst>
            </p:cNvPr>
            <p:cNvSpPr/>
            <p:nvPr/>
          </p:nvSpPr>
          <p:spPr>
            <a:xfrm>
              <a:off x="581335" y="696314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36" name="Circle">
              <a:extLst>
                <a:ext uri="{FF2B5EF4-FFF2-40B4-BE49-F238E27FC236}">
                  <a16:creationId xmlns:a16="http://schemas.microsoft.com/office/drawing/2014/main" id="{276F8000-8F83-C64E-8A2F-9C676AA856DB}"/>
                </a:ext>
              </a:extLst>
            </p:cNvPr>
            <p:cNvSpPr/>
            <p:nvPr/>
          </p:nvSpPr>
          <p:spPr>
            <a:xfrm>
              <a:off x="1000125" y="696314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37" name="Circle">
              <a:extLst>
                <a:ext uri="{FF2B5EF4-FFF2-40B4-BE49-F238E27FC236}">
                  <a16:creationId xmlns:a16="http://schemas.microsoft.com/office/drawing/2014/main" id="{59F7F626-B401-A147-A74A-052424617B58}"/>
                </a:ext>
              </a:extLst>
            </p:cNvPr>
            <p:cNvSpPr/>
            <p:nvPr/>
          </p:nvSpPr>
          <p:spPr>
            <a:xfrm>
              <a:off x="822635" y="993984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38" name="Circle">
              <a:extLst>
                <a:ext uri="{FF2B5EF4-FFF2-40B4-BE49-F238E27FC236}">
                  <a16:creationId xmlns:a16="http://schemas.microsoft.com/office/drawing/2014/main" id="{F4733871-4C8E-9549-B5D0-DE3F67B5381C}"/>
                </a:ext>
              </a:extLst>
            </p:cNvPr>
            <p:cNvSpPr/>
            <p:nvPr/>
          </p:nvSpPr>
          <p:spPr>
            <a:xfrm>
              <a:off x="276225" y="404214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39" name="Circle">
              <a:extLst>
                <a:ext uri="{FF2B5EF4-FFF2-40B4-BE49-F238E27FC236}">
                  <a16:creationId xmlns:a16="http://schemas.microsoft.com/office/drawing/2014/main" id="{A30587D8-423E-0D45-AC36-CF4C9CC097C3}"/>
                </a:ext>
              </a:extLst>
            </p:cNvPr>
            <p:cNvSpPr/>
            <p:nvPr/>
          </p:nvSpPr>
          <p:spPr>
            <a:xfrm>
              <a:off x="581335" y="404214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40" name="Circle">
              <a:extLst>
                <a:ext uri="{FF2B5EF4-FFF2-40B4-BE49-F238E27FC236}">
                  <a16:creationId xmlns:a16="http://schemas.microsoft.com/office/drawing/2014/main" id="{7373D213-8810-5D4C-9AEC-ACBDCB7E1163}"/>
                </a:ext>
              </a:extLst>
            </p:cNvPr>
            <p:cNvSpPr/>
            <p:nvPr/>
          </p:nvSpPr>
          <p:spPr>
            <a:xfrm>
              <a:off x="708180" y="0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41" name="Circle">
              <a:extLst>
                <a:ext uri="{FF2B5EF4-FFF2-40B4-BE49-F238E27FC236}">
                  <a16:creationId xmlns:a16="http://schemas.microsoft.com/office/drawing/2014/main" id="{82FF7D16-4077-214A-ADDC-9D8E5D3D9BAA}"/>
                </a:ext>
              </a:extLst>
            </p:cNvPr>
            <p:cNvSpPr/>
            <p:nvPr/>
          </p:nvSpPr>
          <p:spPr>
            <a:xfrm>
              <a:off x="708180" y="1238250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42" name="Circle">
              <a:extLst>
                <a:ext uri="{FF2B5EF4-FFF2-40B4-BE49-F238E27FC236}">
                  <a16:creationId xmlns:a16="http://schemas.microsoft.com/office/drawing/2014/main" id="{7A8E959F-848D-864A-8B63-0FF817952FD3}"/>
                </a:ext>
              </a:extLst>
            </p:cNvPr>
            <p:cNvSpPr/>
            <p:nvPr/>
          </p:nvSpPr>
          <p:spPr>
            <a:xfrm>
              <a:off x="257485" y="670991"/>
              <a:ext cx="70161" cy="70162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43" name="Circle">
              <a:extLst>
                <a:ext uri="{FF2B5EF4-FFF2-40B4-BE49-F238E27FC236}">
                  <a16:creationId xmlns:a16="http://schemas.microsoft.com/office/drawing/2014/main" id="{88C3AE1F-A8EE-744E-955C-BDBB9972E6FA}"/>
                </a:ext>
              </a:extLst>
            </p:cNvPr>
            <p:cNvSpPr/>
            <p:nvPr/>
          </p:nvSpPr>
          <p:spPr>
            <a:xfrm>
              <a:off x="1138837" y="455091"/>
              <a:ext cx="70161" cy="70162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44" name="Circle">
              <a:extLst>
                <a:ext uri="{FF2B5EF4-FFF2-40B4-BE49-F238E27FC236}">
                  <a16:creationId xmlns:a16="http://schemas.microsoft.com/office/drawing/2014/main" id="{D214D294-C7B2-B140-B276-E9E998E7BA85}"/>
                </a:ext>
              </a:extLst>
            </p:cNvPr>
            <p:cNvSpPr/>
            <p:nvPr/>
          </p:nvSpPr>
          <p:spPr>
            <a:xfrm>
              <a:off x="126243" y="766033"/>
              <a:ext cx="115368" cy="115367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45" name="Circle">
              <a:extLst>
                <a:ext uri="{FF2B5EF4-FFF2-40B4-BE49-F238E27FC236}">
                  <a16:creationId xmlns:a16="http://schemas.microsoft.com/office/drawing/2014/main" id="{DF8D4BFA-4D94-6245-879E-C3ECE5F6EDE4}"/>
                </a:ext>
              </a:extLst>
            </p:cNvPr>
            <p:cNvSpPr/>
            <p:nvPr/>
          </p:nvSpPr>
          <p:spPr>
            <a:xfrm>
              <a:off x="0" y="1089389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46" name="Circle">
              <a:extLst>
                <a:ext uri="{FF2B5EF4-FFF2-40B4-BE49-F238E27FC236}">
                  <a16:creationId xmlns:a16="http://schemas.microsoft.com/office/drawing/2014/main" id="{CBC5F5D5-2A34-0342-8B27-DADF9F85C7AD}"/>
                </a:ext>
              </a:extLst>
            </p:cNvPr>
            <p:cNvSpPr/>
            <p:nvPr/>
          </p:nvSpPr>
          <p:spPr>
            <a:xfrm>
              <a:off x="1021362" y="455091"/>
              <a:ext cx="70161" cy="70162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47" name="Circle">
              <a:extLst>
                <a:ext uri="{FF2B5EF4-FFF2-40B4-BE49-F238E27FC236}">
                  <a16:creationId xmlns:a16="http://schemas.microsoft.com/office/drawing/2014/main" id="{8D152B2D-3B85-C441-AD73-94BBE11C812A}"/>
                </a:ext>
              </a:extLst>
            </p:cNvPr>
            <p:cNvSpPr/>
            <p:nvPr/>
          </p:nvSpPr>
          <p:spPr>
            <a:xfrm>
              <a:off x="685576" y="533231"/>
              <a:ext cx="115368" cy="115367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48" name="Circle">
              <a:extLst>
                <a:ext uri="{FF2B5EF4-FFF2-40B4-BE49-F238E27FC236}">
                  <a16:creationId xmlns:a16="http://schemas.microsoft.com/office/drawing/2014/main" id="{057B8664-BAC6-C541-9D75-58A9DBD13FC1}"/>
                </a:ext>
              </a:extLst>
            </p:cNvPr>
            <p:cNvSpPr/>
            <p:nvPr/>
          </p:nvSpPr>
          <p:spPr>
            <a:xfrm>
              <a:off x="466880" y="1280198"/>
              <a:ext cx="70161" cy="70162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49" name="Circle">
              <a:extLst>
                <a:ext uri="{FF2B5EF4-FFF2-40B4-BE49-F238E27FC236}">
                  <a16:creationId xmlns:a16="http://schemas.microsoft.com/office/drawing/2014/main" id="{ADAE3E86-6264-DB4C-893F-04EA13592E0E}"/>
                </a:ext>
              </a:extLst>
            </p:cNvPr>
            <p:cNvSpPr/>
            <p:nvPr/>
          </p:nvSpPr>
          <p:spPr>
            <a:xfrm>
              <a:off x="1168176" y="971381"/>
              <a:ext cx="115368" cy="115367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50" name="Circle">
              <a:extLst>
                <a:ext uri="{FF2B5EF4-FFF2-40B4-BE49-F238E27FC236}">
                  <a16:creationId xmlns:a16="http://schemas.microsoft.com/office/drawing/2014/main" id="{0CC93E9D-662E-4040-A8B7-642D1F2E7BAB}"/>
                </a:ext>
              </a:extLst>
            </p:cNvPr>
            <p:cNvSpPr/>
            <p:nvPr/>
          </p:nvSpPr>
          <p:spPr>
            <a:xfrm>
              <a:off x="266700" y="1114789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51" name="Circle">
              <a:extLst>
                <a:ext uri="{FF2B5EF4-FFF2-40B4-BE49-F238E27FC236}">
                  <a16:creationId xmlns:a16="http://schemas.microsoft.com/office/drawing/2014/main" id="{A3BA5956-29A5-204B-8F27-24B971164B4C}"/>
                </a:ext>
              </a:extLst>
            </p:cNvPr>
            <p:cNvSpPr/>
            <p:nvPr/>
          </p:nvSpPr>
          <p:spPr>
            <a:xfrm>
              <a:off x="708335" y="1090014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52" name="Circle">
              <a:extLst>
                <a:ext uri="{FF2B5EF4-FFF2-40B4-BE49-F238E27FC236}">
                  <a16:creationId xmlns:a16="http://schemas.microsoft.com/office/drawing/2014/main" id="{3D42954E-7211-4B42-8EBF-460BD80DB583}"/>
                </a:ext>
              </a:extLst>
            </p:cNvPr>
            <p:cNvSpPr/>
            <p:nvPr/>
          </p:nvSpPr>
          <p:spPr>
            <a:xfrm>
              <a:off x="758825" y="734414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53" name="Circle">
              <a:extLst>
                <a:ext uri="{FF2B5EF4-FFF2-40B4-BE49-F238E27FC236}">
                  <a16:creationId xmlns:a16="http://schemas.microsoft.com/office/drawing/2014/main" id="{0D813401-6A72-5145-BBBF-6AB3E3B990E7}"/>
                </a:ext>
              </a:extLst>
            </p:cNvPr>
            <p:cNvSpPr/>
            <p:nvPr/>
          </p:nvSpPr>
          <p:spPr>
            <a:xfrm>
              <a:off x="663885" y="931666"/>
              <a:ext cx="115367" cy="115367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54" name="Circle">
              <a:extLst>
                <a:ext uri="{FF2B5EF4-FFF2-40B4-BE49-F238E27FC236}">
                  <a16:creationId xmlns:a16="http://schemas.microsoft.com/office/drawing/2014/main" id="{DA68A449-74DF-E74C-8F1A-9446D205DF93}"/>
                </a:ext>
              </a:extLst>
            </p:cNvPr>
            <p:cNvSpPr/>
            <p:nvPr/>
          </p:nvSpPr>
          <p:spPr>
            <a:xfrm>
              <a:off x="1238066" y="596731"/>
              <a:ext cx="115367" cy="115367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55" name="NaPiRE">
              <a:extLst>
                <a:ext uri="{FF2B5EF4-FFF2-40B4-BE49-F238E27FC236}">
                  <a16:creationId xmlns:a16="http://schemas.microsoft.com/office/drawing/2014/main" id="{70726B48-2FE8-7F4F-92A9-0C2F2B2672BD}"/>
                </a:ext>
              </a:extLst>
            </p:cNvPr>
            <p:cNvSpPr/>
            <p:nvPr/>
          </p:nvSpPr>
          <p:spPr>
            <a:xfrm>
              <a:off x="1387785" y="112446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defTabSz="584200">
                <a:defRPr sz="22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547" dirty="0" err="1"/>
                <a:t>NaPiRE</a:t>
              </a:r>
              <a:endParaRPr sz="1547" dirty="0"/>
            </a:p>
          </p:txBody>
        </p:sp>
      </p:grpSp>
      <p:sp>
        <p:nvSpPr>
          <p:cNvPr id="56" name="What are practices and problems in practical Requirements Engineering environments?">
            <a:extLst>
              <a:ext uri="{FF2B5EF4-FFF2-40B4-BE49-F238E27FC236}">
                <a16:creationId xmlns:a16="http://schemas.microsoft.com/office/drawing/2014/main" id="{6BCD7F48-40D8-0C45-88AD-64C8D92B35EB}"/>
              </a:ext>
            </a:extLst>
          </p:cNvPr>
          <p:cNvSpPr txBox="1"/>
          <p:nvPr/>
        </p:nvSpPr>
        <p:spPr>
          <a:xfrm>
            <a:off x="2946184" y="3398015"/>
            <a:ext cx="5857021" cy="867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>
            <a:lvl1pPr marR="57799" defTabSz="1295400">
              <a:spcBef>
                <a:spcPts val="1000"/>
              </a:spcBef>
              <a:defRPr sz="2900">
                <a:uFill>
                  <a:solidFill>
                    <a:srgbClr val="0000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2039" dirty="0"/>
              <a:t>What are practices and problems in practical Requirements Engineering environments?</a:t>
            </a:r>
          </a:p>
        </p:txBody>
      </p:sp>
      <p:sp>
        <p:nvSpPr>
          <p:cNvPr id="57" name="How do practitioners perceive the relevance of contributions by the RE research community?">
            <a:extLst>
              <a:ext uri="{FF2B5EF4-FFF2-40B4-BE49-F238E27FC236}">
                <a16:creationId xmlns:a16="http://schemas.microsoft.com/office/drawing/2014/main" id="{54DE4DE4-4828-8D4F-9C22-5C086CA5CA9F}"/>
              </a:ext>
            </a:extLst>
          </p:cNvPr>
          <p:cNvSpPr txBox="1"/>
          <p:nvPr/>
        </p:nvSpPr>
        <p:spPr>
          <a:xfrm>
            <a:off x="2946184" y="4445443"/>
            <a:ext cx="5857021" cy="840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>
            <a:lvl1pPr marR="57799" defTabSz="1295400">
              <a:spcBef>
                <a:spcPts val="1000"/>
              </a:spcBef>
              <a:defRPr sz="2900">
                <a:uFill>
                  <a:solidFill>
                    <a:srgbClr val="0000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2039"/>
              <a:t>How do practitioners perceive the relevance of contributions by the RE research community?</a:t>
            </a:r>
          </a:p>
        </p:txBody>
      </p:sp>
      <p:sp>
        <p:nvSpPr>
          <p:cNvPr id="58" name="How do practitioners perceive the relevance of  RE standards?">
            <a:extLst>
              <a:ext uri="{FF2B5EF4-FFF2-40B4-BE49-F238E27FC236}">
                <a16:creationId xmlns:a16="http://schemas.microsoft.com/office/drawing/2014/main" id="{485ADAC6-7C6B-4848-9793-4F3E63173415}"/>
              </a:ext>
            </a:extLst>
          </p:cNvPr>
          <p:cNvSpPr txBox="1"/>
          <p:nvPr/>
        </p:nvSpPr>
        <p:spPr>
          <a:xfrm>
            <a:off x="2946184" y="5452315"/>
            <a:ext cx="5857021" cy="916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 marR="40638" defTabSz="910796">
              <a:spcBef>
                <a:spcPts val="703"/>
              </a:spcBef>
              <a:defRPr sz="2900">
                <a:uFill>
                  <a:solidFill>
                    <a:srgbClr val="0000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sz="2039"/>
              <a:t>How do practitioners perceive the relevance of </a:t>
            </a:r>
            <a:br>
              <a:rPr sz="2039"/>
            </a:br>
            <a:r>
              <a:rPr sz="2039"/>
              <a:t>RE standards?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A96E9ED7-F538-C244-BA5B-5BB40BAF71E4}"/>
              </a:ext>
            </a:extLst>
          </p:cNvPr>
          <p:cNvSpPr/>
          <p:nvPr/>
        </p:nvSpPr>
        <p:spPr>
          <a:xfrm>
            <a:off x="691662" y="3095762"/>
            <a:ext cx="7490220" cy="1384530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44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0EE09-B5D4-EE40-939B-08B0F6F6A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952" y="365125"/>
            <a:ext cx="8538848" cy="1325563"/>
          </a:xfrm>
        </p:spPr>
        <p:txBody>
          <a:bodyPr>
            <a:normAutofit/>
          </a:bodyPr>
          <a:lstStyle/>
          <a:p>
            <a:r>
              <a:rPr lang="en-GB" sz="2800" dirty="0"/>
              <a:t>Naming the Pain in Requirements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C30D0-3319-E645-8A8F-7C32ED5BD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Objectives:</a:t>
            </a:r>
            <a:r>
              <a:rPr lang="en-GB" dirty="0"/>
              <a:t> Build theory on RE practices used in industry and 			 on problems practitioners experience</a:t>
            </a:r>
          </a:p>
          <a:p>
            <a:pPr marL="0" indent="0">
              <a:buNone/>
            </a:pPr>
            <a:r>
              <a:rPr lang="en-GB" b="1" dirty="0"/>
              <a:t>Research method:</a:t>
            </a:r>
            <a:r>
              <a:rPr lang="en-GB" dirty="0"/>
              <a:t> Large-scale survey research</a:t>
            </a:r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E16EA0EF-FD4A-994F-AE94-4030C5ECEB48}"/>
              </a:ext>
            </a:extLst>
          </p:cNvPr>
          <p:cNvGrpSpPr/>
          <p:nvPr/>
        </p:nvGrpSpPr>
        <p:grpSpPr>
          <a:xfrm>
            <a:off x="814753" y="189280"/>
            <a:ext cx="2373923" cy="2138730"/>
            <a:chOff x="0" y="0"/>
            <a:chExt cx="2657785" cy="2394469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4D507F79-9AB7-D24A-85E6-2B2B6B406F71}"/>
                </a:ext>
              </a:extLst>
            </p:cNvPr>
            <p:cNvSpPr/>
            <p:nvPr/>
          </p:nvSpPr>
          <p:spPr>
            <a:xfrm>
              <a:off x="416235" y="201949"/>
              <a:ext cx="171451" cy="17145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/>
            </a:p>
          </p:txBody>
        </p:sp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1D8630F0-BF13-0F43-B034-E2C0C111596A}"/>
                </a:ext>
              </a:extLst>
            </p:cNvPr>
            <p:cNvSpPr/>
            <p:nvPr/>
          </p:nvSpPr>
          <p:spPr>
            <a:xfrm>
              <a:off x="416235" y="797289"/>
              <a:ext cx="171451" cy="17145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/>
            </a:p>
          </p:txBody>
        </p:sp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6B2AAA6C-2B74-CE40-98A3-748F93B2CEAD}"/>
                </a:ext>
              </a:extLst>
            </p:cNvPr>
            <p:cNvSpPr/>
            <p:nvPr/>
          </p:nvSpPr>
          <p:spPr>
            <a:xfrm>
              <a:off x="416235" y="505189"/>
              <a:ext cx="171451" cy="17145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596EAD89-DA8C-4C45-80EA-7261F165CE23}"/>
                </a:ext>
              </a:extLst>
            </p:cNvPr>
            <p:cNvSpPr/>
            <p:nvPr/>
          </p:nvSpPr>
          <p:spPr>
            <a:xfrm>
              <a:off x="710443" y="175483"/>
              <a:ext cx="115368" cy="115367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1FEE1388-9BAF-7B49-9AB5-D9B7E666EDD3}"/>
                </a:ext>
              </a:extLst>
            </p:cNvPr>
            <p:cNvSpPr/>
            <p:nvPr/>
          </p:nvSpPr>
          <p:spPr>
            <a:xfrm>
              <a:off x="1343335" y="405149"/>
              <a:ext cx="171451" cy="17145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DF068955-E781-AA4F-95F3-59684F79F0A1}"/>
                </a:ext>
              </a:extLst>
            </p:cNvPr>
            <p:cNvSpPr/>
            <p:nvPr/>
          </p:nvSpPr>
          <p:spPr>
            <a:xfrm>
              <a:off x="898835" y="1187605"/>
              <a:ext cx="171451" cy="17145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2FF4CB72-3D2D-6346-AE4E-E37525936973}"/>
                </a:ext>
              </a:extLst>
            </p:cNvPr>
            <p:cNvSpPr/>
            <p:nvPr/>
          </p:nvSpPr>
          <p:spPr>
            <a:xfrm>
              <a:off x="98201" y="1210039"/>
              <a:ext cx="171451" cy="17145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76C77546-730C-BD45-BE7B-7D6B05C39B3F}"/>
                </a:ext>
              </a:extLst>
            </p:cNvPr>
            <p:cNvSpPr/>
            <p:nvPr/>
          </p:nvSpPr>
          <p:spPr>
            <a:xfrm>
              <a:off x="898835" y="797289"/>
              <a:ext cx="171451" cy="17145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8DF0E8CA-1BDE-E34F-9ECF-6E8F98A591BE}"/>
                </a:ext>
              </a:extLst>
            </p:cNvPr>
            <p:cNvSpPr/>
            <p:nvPr/>
          </p:nvSpPr>
          <p:spPr>
            <a:xfrm>
              <a:off x="898835" y="555834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BC488B1F-039F-844F-ADB5-A4CAC39AA3A0}"/>
                </a:ext>
              </a:extLst>
            </p:cNvPr>
            <p:cNvSpPr/>
            <p:nvPr/>
          </p:nvSpPr>
          <p:spPr>
            <a:xfrm>
              <a:off x="1140135" y="252594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15" name="Circle">
              <a:extLst>
                <a:ext uri="{FF2B5EF4-FFF2-40B4-BE49-F238E27FC236}">
                  <a16:creationId xmlns:a16="http://schemas.microsoft.com/office/drawing/2014/main" id="{B72AED1B-23C2-9944-A778-C46E0C8C4024}"/>
                </a:ext>
              </a:extLst>
            </p:cNvPr>
            <p:cNvSpPr/>
            <p:nvPr/>
          </p:nvSpPr>
          <p:spPr>
            <a:xfrm>
              <a:off x="898835" y="81144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16" name="Circle">
              <a:extLst>
                <a:ext uri="{FF2B5EF4-FFF2-40B4-BE49-F238E27FC236}">
                  <a16:creationId xmlns:a16="http://schemas.microsoft.com/office/drawing/2014/main" id="{3DE3165F-3D05-4A41-840F-057C1024D0D0}"/>
                </a:ext>
              </a:extLst>
            </p:cNvPr>
            <p:cNvSpPr/>
            <p:nvPr/>
          </p:nvSpPr>
          <p:spPr>
            <a:xfrm>
              <a:off x="822635" y="404214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0C556AE3-DA7D-0942-8BAD-F7E9894AA142}"/>
                </a:ext>
              </a:extLst>
            </p:cNvPr>
            <p:cNvSpPr/>
            <p:nvPr/>
          </p:nvSpPr>
          <p:spPr>
            <a:xfrm>
              <a:off x="257485" y="954269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18" name="Circle">
              <a:extLst>
                <a:ext uri="{FF2B5EF4-FFF2-40B4-BE49-F238E27FC236}">
                  <a16:creationId xmlns:a16="http://schemas.microsoft.com/office/drawing/2014/main" id="{6619D4CA-6FBA-FA4D-9792-7EC6771F5A06}"/>
                </a:ext>
              </a:extLst>
            </p:cNvPr>
            <p:cNvSpPr/>
            <p:nvPr/>
          </p:nvSpPr>
          <p:spPr>
            <a:xfrm>
              <a:off x="12476" y="505189"/>
              <a:ext cx="171451" cy="17145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19" name="Circle">
              <a:extLst>
                <a:ext uri="{FF2B5EF4-FFF2-40B4-BE49-F238E27FC236}">
                  <a16:creationId xmlns:a16="http://schemas.microsoft.com/office/drawing/2014/main" id="{E469C676-98F4-5C43-BFD3-007867D0C3BA}"/>
                </a:ext>
              </a:extLst>
            </p:cNvPr>
            <p:cNvSpPr/>
            <p:nvPr/>
          </p:nvSpPr>
          <p:spPr>
            <a:xfrm>
              <a:off x="384485" y="1089389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743DF23D-B245-E649-B7B1-1427351C3B95}"/>
                </a:ext>
              </a:extLst>
            </p:cNvPr>
            <p:cNvSpPr/>
            <p:nvPr/>
          </p:nvSpPr>
          <p:spPr>
            <a:xfrm>
              <a:off x="524185" y="1089389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5BD2A078-E008-3747-B655-F971BA5B511C}"/>
                </a:ext>
              </a:extLst>
            </p:cNvPr>
            <p:cNvSpPr/>
            <p:nvPr/>
          </p:nvSpPr>
          <p:spPr>
            <a:xfrm>
              <a:off x="581335" y="696314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22" name="Circle">
              <a:extLst>
                <a:ext uri="{FF2B5EF4-FFF2-40B4-BE49-F238E27FC236}">
                  <a16:creationId xmlns:a16="http://schemas.microsoft.com/office/drawing/2014/main" id="{3169777F-B8D6-4B4F-8EBE-D6B49BFDAEEE}"/>
                </a:ext>
              </a:extLst>
            </p:cNvPr>
            <p:cNvSpPr/>
            <p:nvPr/>
          </p:nvSpPr>
          <p:spPr>
            <a:xfrm>
              <a:off x="1000125" y="696314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23" name="Circle">
              <a:extLst>
                <a:ext uri="{FF2B5EF4-FFF2-40B4-BE49-F238E27FC236}">
                  <a16:creationId xmlns:a16="http://schemas.microsoft.com/office/drawing/2014/main" id="{FE27ADCC-E865-E445-B61C-900755E66B69}"/>
                </a:ext>
              </a:extLst>
            </p:cNvPr>
            <p:cNvSpPr/>
            <p:nvPr/>
          </p:nvSpPr>
          <p:spPr>
            <a:xfrm>
              <a:off x="822635" y="993984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06AE1C01-9148-B047-B0EF-EDE142431ECC}"/>
                </a:ext>
              </a:extLst>
            </p:cNvPr>
            <p:cNvSpPr/>
            <p:nvPr/>
          </p:nvSpPr>
          <p:spPr>
            <a:xfrm>
              <a:off x="276225" y="404214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25" name="Circle">
              <a:extLst>
                <a:ext uri="{FF2B5EF4-FFF2-40B4-BE49-F238E27FC236}">
                  <a16:creationId xmlns:a16="http://schemas.microsoft.com/office/drawing/2014/main" id="{8C1E8A23-87F5-C445-98BC-CD6074A67525}"/>
                </a:ext>
              </a:extLst>
            </p:cNvPr>
            <p:cNvSpPr/>
            <p:nvPr/>
          </p:nvSpPr>
          <p:spPr>
            <a:xfrm>
              <a:off x="581335" y="404214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26" name="Circle">
              <a:extLst>
                <a:ext uri="{FF2B5EF4-FFF2-40B4-BE49-F238E27FC236}">
                  <a16:creationId xmlns:a16="http://schemas.microsoft.com/office/drawing/2014/main" id="{556D5D37-B2B7-CD42-A690-EC918C2158F6}"/>
                </a:ext>
              </a:extLst>
            </p:cNvPr>
            <p:cNvSpPr/>
            <p:nvPr/>
          </p:nvSpPr>
          <p:spPr>
            <a:xfrm>
              <a:off x="708180" y="0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27" name="Circle">
              <a:extLst>
                <a:ext uri="{FF2B5EF4-FFF2-40B4-BE49-F238E27FC236}">
                  <a16:creationId xmlns:a16="http://schemas.microsoft.com/office/drawing/2014/main" id="{9256DE60-091F-A641-A6E7-1BF732D6E002}"/>
                </a:ext>
              </a:extLst>
            </p:cNvPr>
            <p:cNvSpPr/>
            <p:nvPr/>
          </p:nvSpPr>
          <p:spPr>
            <a:xfrm>
              <a:off x="708180" y="1238250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28" name="Circle">
              <a:extLst>
                <a:ext uri="{FF2B5EF4-FFF2-40B4-BE49-F238E27FC236}">
                  <a16:creationId xmlns:a16="http://schemas.microsoft.com/office/drawing/2014/main" id="{99A41A3F-7871-C646-91DC-DBBE7E324B12}"/>
                </a:ext>
              </a:extLst>
            </p:cNvPr>
            <p:cNvSpPr/>
            <p:nvPr/>
          </p:nvSpPr>
          <p:spPr>
            <a:xfrm>
              <a:off x="257485" y="670991"/>
              <a:ext cx="70161" cy="70162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29" name="Circle">
              <a:extLst>
                <a:ext uri="{FF2B5EF4-FFF2-40B4-BE49-F238E27FC236}">
                  <a16:creationId xmlns:a16="http://schemas.microsoft.com/office/drawing/2014/main" id="{66CEBB39-C0D9-2D4D-A639-B85145F411FA}"/>
                </a:ext>
              </a:extLst>
            </p:cNvPr>
            <p:cNvSpPr/>
            <p:nvPr/>
          </p:nvSpPr>
          <p:spPr>
            <a:xfrm>
              <a:off x="1138837" y="455091"/>
              <a:ext cx="70161" cy="70162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30" name="Circle">
              <a:extLst>
                <a:ext uri="{FF2B5EF4-FFF2-40B4-BE49-F238E27FC236}">
                  <a16:creationId xmlns:a16="http://schemas.microsoft.com/office/drawing/2014/main" id="{20F0618C-68D8-3D40-8A13-823BF4108E6E}"/>
                </a:ext>
              </a:extLst>
            </p:cNvPr>
            <p:cNvSpPr/>
            <p:nvPr/>
          </p:nvSpPr>
          <p:spPr>
            <a:xfrm>
              <a:off x="126243" y="766033"/>
              <a:ext cx="115368" cy="115367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31" name="Circle">
              <a:extLst>
                <a:ext uri="{FF2B5EF4-FFF2-40B4-BE49-F238E27FC236}">
                  <a16:creationId xmlns:a16="http://schemas.microsoft.com/office/drawing/2014/main" id="{11DFFBBA-9F4A-E241-AD01-C7162829F51D}"/>
                </a:ext>
              </a:extLst>
            </p:cNvPr>
            <p:cNvSpPr/>
            <p:nvPr/>
          </p:nvSpPr>
          <p:spPr>
            <a:xfrm>
              <a:off x="0" y="1089389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32" name="Circle">
              <a:extLst>
                <a:ext uri="{FF2B5EF4-FFF2-40B4-BE49-F238E27FC236}">
                  <a16:creationId xmlns:a16="http://schemas.microsoft.com/office/drawing/2014/main" id="{E7B59BBE-235A-8447-9542-92A8EB7833C9}"/>
                </a:ext>
              </a:extLst>
            </p:cNvPr>
            <p:cNvSpPr/>
            <p:nvPr/>
          </p:nvSpPr>
          <p:spPr>
            <a:xfrm>
              <a:off x="1021362" y="455091"/>
              <a:ext cx="70161" cy="70162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33" name="Circle">
              <a:extLst>
                <a:ext uri="{FF2B5EF4-FFF2-40B4-BE49-F238E27FC236}">
                  <a16:creationId xmlns:a16="http://schemas.microsoft.com/office/drawing/2014/main" id="{09E0FA5D-7BFA-8F44-A489-4B002AD745A2}"/>
                </a:ext>
              </a:extLst>
            </p:cNvPr>
            <p:cNvSpPr/>
            <p:nvPr/>
          </p:nvSpPr>
          <p:spPr>
            <a:xfrm>
              <a:off x="685576" y="533231"/>
              <a:ext cx="115368" cy="115367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34" name="Circle">
              <a:extLst>
                <a:ext uri="{FF2B5EF4-FFF2-40B4-BE49-F238E27FC236}">
                  <a16:creationId xmlns:a16="http://schemas.microsoft.com/office/drawing/2014/main" id="{D336E6F8-E3EF-8944-B20B-FBE929580F24}"/>
                </a:ext>
              </a:extLst>
            </p:cNvPr>
            <p:cNvSpPr/>
            <p:nvPr/>
          </p:nvSpPr>
          <p:spPr>
            <a:xfrm>
              <a:off x="466880" y="1280198"/>
              <a:ext cx="70161" cy="70162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35" name="Circle">
              <a:extLst>
                <a:ext uri="{FF2B5EF4-FFF2-40B4-BE49-F238E27FC236}">
                  <a16:creationId xmlns:a16="http://schemas.microsoft.com/office/drawing/2014/main" id="{426B9BFC-1912-FB43-8687-90BEE50C4E0F}"/>
                </a:ext>
              </a:extLst>
            </p:cNvPr>
            <p:cNvSpPr/>
            <p:nvPr/>
          </p:nvSpPr>
          <p:spPr>
            <a:xfrm>
              <a:off x="1168176" y="971381"/>
              <a:ext cx="115368" cy="115367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36" name="Circle">
              <a:extLst>
                <a:ext uri="{FF2B5EF4-FFF2-40B4-BE49-F238E27FC236}">
                  <a16:creationId xmlns:a16="http://schemas.microsoft.com/office/drawing/2014/main" id="{4C6DFC6F-2DFA-584E-B14A-B1D190CC740C}"/>
                </a:ext>
              </a:extLst>
            </p:cNvPr>
            <p:cNvSpPr/>
            <p:nvPr/>
          </p:nvSpPr>
          <p:spPr>
            <a:xfrm>
              <a:off x="266700" y="1114789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37" name="Circle">
              <a:extLst>
                <a:ext uri="{FF2B5EF4-FFF2-40B4-BE49-F238E27FC236}">
                  <a16:creationId xmlns:a16="http://schemas.microsoft.com/office/drawing/2014/main" id="{AC217DC3-B4AB-4341-9C0C-50978FA8E371}"/>
                </a:ext>
              </a:extLst>
            </p:cNvPr>
            <p:cNvSpPr/>
            <p:nvPr/>
          </p:nvSpPr>
          <p:spPr>
            <a:xfrm>
              <a:off x="708335" y="1090014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38" name="Circle">
              <a:extLst>
                <a:ext uri="{FF2B5EF4-FFF2-40B4-BE49-F238E27FC236}">
                  <a16:creationId xmlns:a16="http://schemas.microsoft.com/office/drawing/2014/main" id="{EB5875B8-AC96-6044-8C21-81F64E35E3D5}"/>
                </a:ext>
              </a:extLst>
            </p:cNvPr>
            <p:cNvSpPr/>
            <p:nvPr/>
          </p:nvSpPr>
          <p:spPr>
            <a:xfrm>
              <a:off x="758825" y="734414"/>
              <a:ext cx="70161" cy="70161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39" name="Circle">
              <a:extLst>
                <a:ext uri="{FF2B5EF4-FFF2-40B4-BE49-F238E27FC236}">
                  <a16:creationId xmlns:a16="http://schemas.microsoft.com/office/drawing/2014/main" id="{0F4CA090-A959-E343-A051-DF77805A4CB4}"/>
                </a:ext>
              </a:extLst>
            </p:cNvPr>
            <p:cNvSpPr/>
            <p:nvPr/>
          </p:nvSpPr>
          <p:spPr>
            <a:xfrm>
              <a:off x="663885" y="931666"/>
              <a:ext cx="115367" cy="115367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40" name="Circle">
              <a:extLst>
                <a:ext uri="{FF2B5EF4-FFF2-40B4-BE49-F238E27FC236}">
                  <a16:creationId xmlns:a16="http://schemas.microsoft.com/office/drawing/2014/main" id="{88DF1238-D40D-AC4E-805E-419ACFF279F5}"/>
                </a:ext>
              </a:extLst>
            </p:cNvPr>
            <p:cNvSpPr/>
            <p:nvPr/>
          </p:nvSpPr>
          <p:spPr>
            <a:xfrm>
              <a:off x="1238066" y="596731"/>
              <a:ext cx="115367" cy="115367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/>
            </a:p>
          </p:txBody>
        </p:sp>
        <p:sp>
          <p:nvSpPr>
            <p:cNvPr id="41" name="NaPiRE">
              <a:extLst>
                <a:ext uri="{FF2B5EF4-FFF2-40B4-BE49-F238E27FC236}">
                  <a16:creationId xmlns:a16="http://schemas.microsoft.com/office/drawing/2014/main" id="{25FFDAF1-2D68-F54E-9283-D8CD8B07F7F3}"/>
                </a:ext>
              </a:extLst>
            </p:cNvPr>
            <p:cNvSpPr/>
            <p:nvPr/>
          </p:nvSpPr>
          <p:spPr>
            <a:xfrm>
              <a:off x="1387785" y="112446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defTabSz="584200">
                <a:defRPr sz="22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547" dirty="0" err="1"/>
                <a:t>NaPiRE</a:t>
              </a:r>
              <a:endParaRPr sz="1547" dirty="0"/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B75D59C-4A5E-ED42-8301-34A2DB91759A}"/>
              </a:ext>
            </a:extLst>
          </p:cNvPr>
          <p:cNvCxnSpPr/>
          <p:nvPr/>
        </p:nvCxnSpPr>
        <p:spPr>
          <a:xfrm>
            <a:off x="207331" y="6558689"/>
            <a:ext cx="7892143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DC7E1E38-4EFE-A041-AC23-567EC2B1D6EB}"/>
              </a:ext>
            </a:extLst>
          </p:cNvPr>
          <p:cNvSpPr/>
          <p:nvPr/>
        </p:nvSpPr>
        <p:spPr>
          <a:xfrm>
            <a:off x="207331" y="6592874"/>
            <a:ext cx="11288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www.napire.org</a:t>
            </a:r>
            <a:endParaRPr lang="en-GB" sz="1000" dirty="0">
              <a:solidFill>
                <a:schemeClr val="bg1">
                  <a:lumMod val="50000"/>
                </a:schemeClr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53" name="Image" descr="Image">
            <a:extLst>
              <a:ext uri="{FF2B5EF4-FFF2-40B4-BE49-F238E27FC236}">
                <a16:creationId xmlns:a16="http://schemas.microsoft.com/office/drawing/2014/main" id="{81E7ABD2-14B4-F748-A47E-5B572A6D7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655" y="4001294"/>
            <a:ext cx="4648918" cy="1601294"/>
          </a:xfrm>
          <a:prstGeom prst="rect">
            <a:avLst/>
          </a:prstGeom>
          <a:ln w="12700"/>
        </p:spPr>
      </p:pic>
      <p:pic>
        <p:nvPicPr>
          <p:cNvPr id="54" name="Theory.pdf" descr="Theory.pdf">
            <a:extLst>
              <a:ext uri="{FF2B5EF4-FFF2-40B4-BE49-F238E27FC236}">
                <a16:creationId xmlns:a16="http://schemas.microsoft.com/office/drawing/2014/main" id="{378C4A8A-13F0-B349-8B76-3B796B01E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017" y="3651607"/>
            <a:ext cx="2253679" cy="2045316"/>
          </a:xfrm>
          <a:prstGeom prst="rect">
            <a:avLst/>
          </a:prstGeom>
          <a:ln w="12700"/>
        </p:spPr>
      </p:pic>
      <p:sp>
        <p:nvSpPr>
          <p:cNvPr id="55" name="Down Arrow 54">
            <a:extLst>
              <a:ext uri="{FF2B5EF4-FFF2-40B4-BE49-F238E27FC236}">
                <a16:creationId xmlns:a16="http://schemas.microsoft.com/office/drawing/2014/main" id="{B991A762-7F7C-684A-8AE7-5D536B011AE4}"/>
              </a:ext>
            </a:extLst>
          </p:cNvPr>
          <p:cNvSpPr/>
          <p:nvPr/>
        </p:nvSpPr>
        <p:spPr>
          <a:xfrm rot="16200000">
            <a:off x="5020259" y="4312737"/>
            <a:ext cx="941832" cy="978408"/>
          </a:xfrm>
          <a:prstGeom prst="down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BFFB2B3-48AE-C74F-9F7A-668A51B9E76C}"/>
              </a:ext>
            </a:extLst>
          </p:cNvPr>
          <p:cNvSpPr txBox="1"/>
          <p:nvPr/>
        </p:nvSpPr>
        <p:spPr>
          <a:xfrm>
            <a:off x="3052277" y="5824723"/>
            <a:ext cx="1188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Palatino" pitchFamily="2" charset="77"/>
                <a:ea typeface="Palatino" pitchFamily="2" charset="77"/>
              </a:rPr>
              <a:t>Practices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8CE87D-7680-9344-9F51-73734F5A7191}"/>
              </a:ext>
            </a:extLst>
          </p:cNvPr>
          <p:cNvSpPr txBox="1"/>
          <p:nvPr/>
        </p:nvSpPr>
        <p:spPr>
          <a:xfrm>
            <a:off x="7017370" y="5863985"/>
            <a:ext cx="3463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Palatino" pitchFamily="2" charset="77"/>
                <a:ea typeface="Palatino" pitchFamily="2" charset="77"/>
              </a:rPr>
              <a:t>Problems, causes, and effects</a:t>
            </a:r>
          </a:p>
        </p:txBody>
      </p:sp>
    </p:spTree>
    <p:extLst>
      <p:ext uri="{BB962C8B-B14F-4D97-AF65-F5344CB8AC3E}">
        <p14:creationId xmlns:p14="http://schemas.microsoft.com/office/powerpoint/2010/main" val="848898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C5F26-4F85-EF4D-BAE2-A6752A069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B46F2-8247-654F-A55D-99F17EF30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40278" cy="4351338"/>
          </a:xfrm>
        </p:spPr>
        <p:txBody>
          <a:bodyPr/>
          <a:lstStyle/>
          <a:p>
            <a:r>
              <a:rPr lang="en-GB" dirty="0"/>
              <a:t>What is Empirical Software Engineering?</a:t>
            </a:r>
          </a:p>
          <a:p>
            <a:endParaRPr lang="en-GB" dirty="0"/>
          </a:p>
          <a:p>
            <a:r>
              <a:rPr lang="en-GB" dirty="0"/>
              <a:t>Why do we need Empirical Software Engineering? </a:t>
            </a:r>
          </a:p>
          <a:p>
            <a:endParaRPr lang="en-GB" dirty="0"/>
          </a:p>
          <a:p>
            <a:r>
              <a:rPr lang="en-GB" dirty="0"/>
              <a:t>What are the perspectives in Empirical Software Engineering?</a:t>
            </a:r>
          </a:p>
        </p:txBody>
      </p:sp>
    </p:spTree>
    <p:extLst>
      <p:ext uri="{BB962C8B-B14F-4D97-AF65-F5344CB8AC3E}">
        <p14:creationId xmlns:p14="http://schemas.microsoft.com/office/powerpoint/2010/main" val="11990718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8D88AA1-5CA7-9940-82B9-AC9B31056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5" y="2461846"/>
            <a:ext cx="12174517" cy="4193445"/>
          </a:xfrm>
          <a:prstGeom prst="rect">
            <a:avLst/>
          </a:prstGeom>
          <a:ln w="12700"/>
        </p:spPr>
      </p:pic>
      <p:sp>
        <p:nvSpPr>
          <p:cNvPr id="5" name="Context">
            <a:extLst>
              <a:ext uri="{FF2B5EF4-FFF2-40B4-BE49-F238E27FC236}">
                <a16:creationId xmlns:a16="http://schemas.microsoft.com/office/drawing/2014/main" id="{ACCDEC9A-DB06-CD43-A1F9-91BA175E7597}"/>
              </a:ext>
            </a:extLst>
          </p:cNvPr>
          <p:cNvSpPr txBox="1"/>
          <p:nvPr/>
        </p:nvSpPr>
        <p:spPr>
          <a:xfrm>
            <a:off x="529246" y="2300681"/>
            <a:ext cx="126484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Context</a:t>
            </a:r>
          </a:p>
        </p:txBody>
      </p:sp>
      <p:sp>
        <p:nvSpPr>
          <p:cNvPr id="6" name="Causes">
            <a:extLst>
              <a:ext uri="{FF2B5EF4-FFF2-40B4-BE49-F238E27FC236}">
                <a16:creationId xmlns:a16="http://schemas.microsoft.com/office/drawing/2014/main" id="{97B4E191-B733-7E42-A59A-BBFDE91C72E1}"/>
              </a:ext>
            </a:extLst>
          </p:cNvPr>
          <p:cNvSpPr txBox="1"/>
          <p:nvPr/>
        </p:nvSpPr>
        <p:spPr>
          <a:xfrm>
            <a:off x="2489706" y="1512155"/>
            <a:ext cx="115069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Causes</a:t>
            </a:r>
          </a:p>
        </p:txBody>
      </p:sp>
      <p:sp>
        <p:nvSpPr>
          <p:cNvPr id="7" name="Problems">
            <a:extLst>
              <a:ext uri="{FF2B5EF4-FFF2-40B4-BE49-F238E27FC236}">
                <a16:creationId xmlns:a16="http://schemas.microsoft.com/office/drawing/2014/main" id="{C47C1016-C3D1-B742-A46D-5B32310081C8}"/>
              </a:ext>
            </a:extLst>
          </p:cNvPr>
          <p:cNvSpPr txBox="1"/>
          <p:nvPr/>
        </p:nvSpPr>
        <p:spPr>
          <a:xfrm>
            <a:off x="5476266" y="2727642"/>
            <a:ext cx="148701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Problems</a:t>
            </a:r>
          </a:p>
        </p:txBody>
      </p:sp>
      <p:sp>
        <p:nvSpPr>
          <p:cNvPr id="8" name="Effects">
            <a:extLst>
              <a:ext uri="{FF2B5EF4-FFF2-40B4-BE49-F238E27FC236}">
                <a16:creationId xmlns:a16="http://schemas.microsoft.com/office/drawing/2014/main" id="{CB8E3E0E-4102-ED4F-ABA5-58C59BCECF53}"/>
              </a:ext>
            </a:extLst>
          </p:cNvPr>
          <p:cNvSpPr txBox="1"/>
          <p:nvPr/>
        </p:nvSpPr>
        <p:spPr>
          <a:xfrm>
            <a:off x="8585704" y="2142257"/>
            <a:ext cx="108249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Effects</a:t>
            </a:r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47E47D66-74F6-4F45-88EE-2602847B8BD4}"/>
              </a:ext>
            </a:extLst>
          </p:cNvPr>
          <p:cNvSpPr/>
          <p:nvPr/>
        </p:nvSpPr>
        <p:spPr>
          <a:xfrm flipH="1">
            <a:off x="1064957" y="2872154"/>
            <a:ext cx="0" cy="777780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885945A-9073-CF46-BED6-560DB032000D}"/>
              </a:ext>
            </a:extLst>
          </p:cNvPr>
          <p:cNvSpPr/>
          <p:nvPr/>
        </p:nvSpPr>
        <p:spPr>
          <a:xfrm flipH="1">
            <a:off x="6108963" y="3261043"/>
            <a:ext cx="0" cy="604877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6ECA6B43-97FE-8A44-91D2-939A336F448A}"/>
              </a:ext>
            </a:extLst>
          </p:cNvPr>
          <p:cNvSpPr/>
          <p:nvPr/>
        </p:nvSpPr>
        <p:spPr>
          <a:xfrm>
            <a:off x="3065052" y="1982561"/>
            <a:ext cx="0" cy="403142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1394B19D-8DB7-064B-8809-65DF770F8DAF}"/>
              </a:ext>
            </a:extLst>
          </p:cNvPr>
          <p:cNvSpPr/>
          <p:nvPr/>
        </p:nvSpPr>
        <p:spPr>
          <a:xfrm>
            <a:off x="9117141" y="2675658"/>
            <a:ext cx="0" cy="604878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9D96B03-C20C-B847-881F-DF09BE466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First theory on Requirements Engineering practices and problems supporting problem-driven research</a:t>
            </a:r>
          </a:p>
        </p:txBody>
      </p:sp>
    </p:spTree>
    <p:extLst>
      <p:ext uri="{BB962C8B-B14F-4D97-AF65-F5344CB8AC3E}">
        <p14:creationId xmlns:p14="http://schemas.microsoft.com/office/powerpoint/2010/main" val="271742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  <p:bldP spid="12" grpId="0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BE926-8214-744D-9819-57CB0D7F62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138433"/>
            <a:ext cx="12192000" cy="65538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EE47A0-1151-2041-98FB-70F9FFF2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07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See yourself and play with the interactive data visualisation: </a:t>
            </a:r>
            <a:r>
              <a:rPr lang="en-GB" sz="3200" dirty="0" err="1"/>
              <a:t>www.napire.org</a:t>
            </a:r>
            <a:r>
              <a:rPr lang="en-GB" sz="3200" dirty="0"/>
              <a:t> </a:t>
            </a:r>
            <a:br>
              <a:rPr lang="en-GB" sz="3200" dirty="0"/>
            </a:br>
            <a:endParaRPr lang="en-GB" sz="32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41A94C-3997-8148-B4E2-F0DDB81217B4}"/>
              </a:ext>
            </a:extLst>
          </p:cNvPr>
          <p:cNvGrpSpPr/>
          <p:nvPr/>
        </p:nvGrpSpPr>
        <p:grpSpPr>
          <a:xfrm>
            <a:off x="3391382" y="1528639"/>
            <a:ext cx="5602148" cy="1008618"/>
            <a:chOff x="1597306" y="1528639"/>
            <a:chExt cx="5602148" cy="1008618"/>
          </a:xfrm>
        </p:grpSpPr>
        <p:sp>
          <p:nvSpPr>
            <p:cNvPr id="6" name="Folded Corner 5">
              <a:extLst>
                <a:ext uri="{FF2B5EF4-FFF2-40B4-BE49-F238E27FC236}">
                  <a16:creationId xmlns:a16="http://schemas.microsoft.com/office/drawing/2014/main" id="{AC8975FB-3990-ED45-A4C2-64651C02D6CC}"/>
                </a:ext>
              </a:extLst>
            </p:cNvPr>
            <p:cNvSpPr/>
            <p:nvPr/>
          </p:nvSpPr>
          <p:spPr>
            <a:xfrm>
              <a:off x="4185213" y="1569006"/>
              <a:ext cx="3014241" cy="968251"/>
            </a:xfrm>
            <a:prstGeom prst="foldedCorner">
              <a:avLst>
                <a:gd name="adj" fmla="val 16667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/>
                <a:t>Interactive data visualisation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3B8EFF-987C-054B-880D-7D0B4B7BFC93}"/>
                </a:ext>
              </a:extLst>
            </p:cNvPr>
            <p:cNvSpPr/>
            <p:nvPr/>
          </p:nvSpPr>
          <p:spPr>
            <a:xfrm>
              <a:off x="1597306" y="1528639"/>
              <a:ext cx="1632030" cy="415908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A24FDF7-842C-2145-B26A-307110AAAA61}"/>
                </a:ext>
              </a:extLst>
            </p:cNvPr>
            <p:cNvCxnSpPr>
              <a:stCxn id="7" idx="6"/>
              <a:endCxn id="6" idx="1"/>
            </p:cNvCxnSpPr>
            <p:nvPr/>
          </p:nvCxnSpPr>
          <p:spPr>
            <a:xfrm>
              <a:off x="3229336" y="1736593"/>
              <a:ext cx="955877" cy="316539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062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BE926-8214-744D-9819-57CB0D7F62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115442"/>
            <a:ext cx="12192000" cy="61552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EE47A0-1151-2041-98FB-70F9FFF2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07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See yourself and play with the interactive data visualisation: </a:t>
            </a:r>
            <a:r>
              <a:rPr lang="en-GB" sz="3200" dirty="0" err="1"/>
              <a:t>www.napire.org</a:t>
            </a:r>
            <a:r>
              <a:rPr lang="en-GB" sz="3200" dirty="0"/>
              <a:t> </a:t>
            </a:r>
            <a:br>
              <a:rPr lang="en-GB" sz="3200" dirty="0"/>
            </a:br>
            <a:endParaRPr lang="en-GB" sz="32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81B2DE-6276-CC4B-B8A4-80370BEC5C65}"/>
              </a:ext>
            </a:extLst>
          </p:cNvPr>
          <p:cNvGrpSpPr/>
          <p:nvPr/>
        </p:nvGrpSpPr>
        <p:grpSpPr>
          <a:xfrm>
            <a:off x="231494" y="4507948"/>
            <a:ext cx="6273479" cy="968251"/>
            <a:chOff x="231494" y="4415351"/>
            <a:chExt cx="6273479" cy="968251"/>
          </a:xfrm>
        </p:grpSpPr>
        <p:sp>
          <p:nvSpPr>
            <p:cNvPr id="8" name="Folded Corner 7">
              <a:extLst>
                <a:ext uri="{FF2B5EF4-FFF2-40B4-BE49-F238E27FC236}">
                  <a16:creationId xmlns:a16="http://schemas.microsoft.com/office/drawing/2014/main" id="{4CC63918-03C8-7944-BE79-B63E87455F29}"/>
                </a:ext>
              </a:extLst>
            </p:cNvPr>
            <p:cNvSpPr/>
            <p:nvPr/>
          </p:nvSpPr>
          <p:spPr>
            <a:xfrm>
              <a:off x="3490732" y="4415351"/>
              <a:ext cx="3014241" cy="968251"/>
            </a:xfrm>
            <a:prstGeom prst="foldedCorner">
              <a:avLst>
                <a:gd name="adj" fmla="val 16667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/>
                <a:t>Filter data by various criteria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FAE2EB7-1AA3-D94D-A10B-942FE924D5D8}"/>
                </a:ext>
              </a:extLst>
            </p:cNvPr>
            <p:cNvCxnSpPr>
              <a:cxnSpLocks/>
            </p:cNvCxnSpPr>
            <p:nvPr/>
          </p:nvCxnSpPr>
          <p:spPr>
            <a:xfrm>
              <a:off x="231494" y="4514127"/>
              <a:ext cx="3259238" cy="399327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738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7239D9-AA88-6949-B683-DC941A4A74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075422"/>
            <a:ext cx="12192000" cy="61341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3A2B4E2-D19E-C740-8FEE-9C4F19FE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07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See yourself and play with the interactive data visualisation: </a:t>
            </a:r>
            <a:r>
              <a:rPr lang="en-GB" sz="3200" dirty="0" err="1"/>
              <a:t>www.napire.org</a:t>
            </a:r>
            <a:r>
              <a:rPr lang="en-GB" sz="3200" dirty="0"/>
              <a:t> </a:t>
            </a:r>
            <a:br>
              <a:rPr lang="en-GB" sz="3200" dirty="0"/>
            </a:b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989029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9363122-55B3-C04C-A2D6-D4710B468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346"/>
            <a:ext cx="6048737" cy="2873697"/>
          </a:xfrm>
        </p:spPr>
        <p:txBody>
          <a:bodyPr/>
          <a:lstStyle/>
          <a:p>
            <a:pPr marL="0" indent="0">
              <a:buNone/>
            </a:pPr>
            <a:r>
              <a:rPr lang="en-GB" b="1" u="sng" dirty="0"/>
              <a:t>Quiz</a:t>
            </a:r>
          </a:p>
          <a:p>
            <a:pPr marL="0" indent="0">
              <a:buNone/>
            </a:pPr>
            <a:r>
              <a:rPr lang="en-GB" dirty="0"/>
              <a:t>What is the most </a:t>
            </a:r>
            <a:r>
              <a:rPr lang="en-GB" b="1" dirty="0"/>
              <a:t>frequently stated problem </a:t>
            </a:r>
            <a:r>
              <a:rPr lang="en-GB" dirty="0"/>
              <a:t>companies face in RE when using a </a:t>
            </a:r>
            <a:r>
              <a:rPr lang="en-GB" b="1" dirty="0"/>
              <a:t>rather agile </a:t>
            </a:r>
            <a:r>
              <a:rPr lang="en-GB" dirty="0"/>
              <a:t>software development process model?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9C2952-6FEC-1841-8875-698ED80C7A52}"/>
              </a:ext>
            </a:extLst>
          </p:cNvPr>
          <p:cNvSpPr/>
          <p:nvPr/>
        </p:nvSpPr>
        <p:spPr>
          <a:xfrm>
            <a:off x="916328" y="4543581"/>
            <a:ext cx="435015" cy="43501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74FD3-79AF-E440-A87D-A678DD2450BC}"/>
              </a:ext>
            </a:extLst>
          </p:cNvPr>
          <p:cNvSpPr/>
          <p:nvPr/>
        </p:nvSpPr>
        <p:spPr>
          <a:xfrm>
            <a:off x="1401830" y="5132430"/>
            <a:ext cx="6688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  <a:latin typeface="Palatino" pitchFamily="2" charset="77"/>
                <a:ea typeface="Palatino" pitchFamily="2" charset="77"/>
              </a:rPr>
              <a:t>Unprecise / Unmeasurable requirements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C3CAFF-E1DA-0F41-98FA-8639D6824EC8}"/>
              </a:ext>
            </a:extLst>
          </p:cNvPr>
          <p:cNvSpPr/>
          <p:nvPr/>
        </p:nvSpPr>
        <p:spPr>
          <a:xfrm>
            <a:off x="1429471" y="4499478"/>
            <a:ext cx="5803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  <a:latin typeface="Palatino" pitchFamily="2" charset="77"/>
                <a:ea typeface="Palatino" pitchFamily="2" charset="77"/>
              </a:rPr>
              <a:t>Incomplete or hidden requirements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798010-D549-BE4C-8F26-9AC104C89DC8}"/>
              </a:ext>
            </a:extLst>
          </p:cNvPr>
          <p:cNvSpPr/>
          <p:nvPr/>
        </p:nvSpPr>
        <p:spPr>
          <a:xfrm>
            <a:off x="1429471" y="5751613"/>
            <a:ext cx="43429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  <a:latin typeface="Palatino" pitchFamily="2" charset="77"/>
                <a:ea typeface="Palatino" pitchFamily="2" charset="77"/>
              </a:rPr>
              <a:t>Communication problems</a:t>
            </a:r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87F06FA-7E6B-B74F-8F20-88DC7704A5B5}"/>
              </a:ext>
            </a:extLst>
          </p:cNvPr>
          <p:cNvSpPr/>
          <p:nvPr/>
        </p:nvSpPr>
        <p:spPr>
          <a:xfrm>
            <a:off x="916327" y="5155580"/>
            <a:ext cx="435015" cy="43501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24DD9FF-0991-7344-BA52-9E7867A90999}"/>
              </a:ext>
            </a:extLst>
          </p:cNvPr>
          <p:cNvSpPr/>
          <p:nvPr/>
        </p:nvSpPr>
        <p:spPr>
          <a:xfrm>
            <a:off x="916327" y="5767579"/>
            <a:ext cx="435015" cy="43501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D5054C5-6FA6-B042-A6D6-B82CB7243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07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See yourself and play with the interactive data visualisation: </a:t>
            </a:r>
            <a:r>
              <a:rPr lang="en-GB" sz="3200" dirty="0" err="1"/>
              <a:t>www.napire.org</a:t>
            </a:r>
            <a:r>
              <a:rPr lang="en-GB" sz="3200" dirty="0"/>
              <a:t> </a:t>
            </a:r>
            <a:br>
              <a:rPr lang="en-GB" sz="3200" dirty="0"/>
            </a:br>
            <a:endParaRPr lang="en-GB" sz="3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D97C98-575B-D24C-8458-55DCE86AD3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49924" y="1427271"/>
            <a:ext cx="4453435" cy="2240644"/>
          </a:xfrm>
          <a:prstGeom prst="rect">
            <a:avLst/>
          </a:prstGeom>
        </p:spPr>
      </p:pic>
      <p:sp>
        <p:nvSpPr>
          <p:cNvPr id="5" name="Folded Corner 4">
            <a:extLst>
              <a:ext uri="{FF2B5EF4-FFF2-40B4-BE49-F238E27FC236}">
                <a16:creationId xmlns:a16="http://schemas.microsoft.com/office/drawing/2014/main" id="{3B95A1AE-68D1-EC4D-BA7B-E8FCB52E836D}"/>
              </a:ext>
            </a:extLst>
          </p:cNvPr>
          <p:cNvSpPr/>
          <p:nvPr/>
        </p:nvSpPr>
        <p:spPr>
          <a:xfrm>
            <a:off x="9299960" y="3968819"/>
            <a:ext cx="2488651" cy="2233775"/>
          </a:xfrm>
          <a:prstGeom prst="foldedCorner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640B24-AEF1-C249-ADE7-A349FDC2AC7D}"/>
              </a:ext>
            </a:extLst>
          </p:cNvPr>
          <p:cNvSpPr txBox="1"/>
          <p:nvPr/>
        </p:nvSpPr>
        <p:spPr>
          <a:xfrm>
            <a:off x="9212278" y="6199677"/>
            <a:ext cx="2842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latin typeface="Palatino" pitchFamily="2" charset="77"/>
                <a:ea typeface="Palatino" pitchFamily="2" charset="77"/>
              </a:rPr>
              <a:t>* Prize </a:t>
            </a:r>
            <a:br>
              <a:rPr lang="en-GB" u="sng" dirty="0">
                <a:latin typeface="Palatino" pitchFamily="2" charset="77"/>
                <a:ea typeface="Palatino" pitchFamily="2" charset="77"/>
              </a:rPr>
            </a:br>
            <a:r>
              <a:rPr lang="en-GB" dirty="0">
                <a:latin typeface="Palatino" pitchFamily="2" charset="77"/>
                <a:ea typeface="Palatino" pitchFamily="2" charset="77"/>
              </a:rPr>
              <a:t>Ericsson Space sweater</a:t>
            </a:r>
            <a:r>
              <a:rPr lang="en-GB" dirty="0"/>
              <a:t> </a:t>
            </a:r>
            <a:r>
              <a:rPr lang="en-GB" dirty="0">
                <a:sym typeface="Wingdings" pitchFamily="2" charset="2"/>
              </a:rPr>
              <a:t>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2908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9363122-55B3-C04C-A2D6-D4710B468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346"/>
            <a:ext cx="6048737" cy="2873697"/>
          </a:xfrm>
        </p:spPr>
        <p:txBody>
          <a:bodyPr/>
          <a:lstStyle/>
          <a:p>
            <a:pPr marL="0" indent="0">
              <a:buNone/>
            </a:pPr>
            <a:r>
              <a:rPr lang="en-GB" b="1" u="sng" dirty="0"/>
              <a:t>Quiz</a:t>
            </a:r>
          </a:p>
          <a:p>
            <a:pPr marL="0" indent="0">
              <a:buNone/>
            </a:pPr>
            <a:r>
              <a:rPr lang="en-GB" dirty="0"/>
              <a:t>What is the most </a:t>
            </a:r>
            <a:r>
              <a:rPr lang="en-GB" b="1" dirty="0"/>
              <a:t>frequently stated problem </a:t>
            </a:r>
            <a:r>
              <a:rPr lang="en-GB" dirty="0"/>
              <a:t>companies face in RE when using a </a:t>
            </a:r>
            <a:r>
              <a:rPr lang="en-GB" b="1" dirty="0"/>
              <a:t>rather agile </a:t>
            </a:r>
            <a:r>
              <a:rPr lang="en-GB" dirty="0"/>
              <a:t>software development process model?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9C2952-6FEC-1841-8875-698ED80C7A52}"/>
              </a:ext>
            </a:extLst>
          </p:cNvPr>
          <p:cNvSpPr/>
          <p:nvPr/>
        </p:nvSpPr>
        <p:spPr>
          <a:xfrm>
            <a:off x="916328" y="4543581"/>
            <a:ext cx="435015" cy="435015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74FD3-79AF-E440-A87D-A678DD2450BC}"/>
              </a:ext>
            </a:extLst>
          </p:cNvPr>
          <p:cNvSpPr/>
          <p:nvPr/>
        </p:nvSpPr>
        <p:spPr>
          <a:xfrm>
            <a:off x="1401830" y="5132430"/>
            <a:ext cx="6688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Palatino" pitchFamily="2" charset="77"/>
                <a:ea typeface="Palatino" pitchFamily="2" charset="77"/>
              </a:rPr>
              <a:t>Unprecise / Unmeasurable requirements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C3CAFF-E1DA-0F41-98FA-8639D6824EC8}"/>
              </a:ext>
            </a:extLst>
          </p:cNvPr>
          <p:cNvSpPr/>
          <p:nvPr/>
        </p:nvSpPr>
        <p:spPr>
          <a:xfrm>
            <a:off x="1429471" y="4499478"/>
            <a:ext cx="6022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prstClr val="black"/>
                </a:solidFill>
                <a:latin typeface="Palatino" pitchFamily="2" charset="77"/>
                <a:ea typeface="Palatino" pitchFamily="2" charset="77"/>
              </a:rPr>
              <a:t>Incomplete or hidden requirements</a:t>
            </a:r>
            <a:endParaRPr lang="en-GB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798010-D549-BE4C-8F26-9AC104C89DC8}"/>
              </a:ext>
            </a:extLst>
          </p:cNvPr>
          <p:cNvSpPr/>
          <p:nvPr/>
        </p:nvSpPr>
        <p:spPr>
          <a:xfrm>
            <a:off x="1429471" y="5751613"/>
            <a:ext cx="43429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Palatino" pitchFamily="2" charset="77"/>
                <a:ea typeface="Palatino" pitchFamily="2" charset="77"/>
              </a:rPr>
              <a:t>Communication problems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87F06FA-7E6B-B74F-8F20-88DC7704A5B5}"/>
              </a:ext>
            </a:extLst>
          </p:cNvPr>
          <p:cNvSpPr/>
          <p:nvPr/>
        </p:nvSpPr>
        <p:spPr>
          <a:xfrm>
            <a:off x="916327" y="5155580"/>
            <a:ext cx="435015" cy="435015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24DD9FF-0991-7344-BA52-9E7867A90999}"/>
              </a:ext>
            </a:extLst>
          </p:cNvPr>
          <p:cNvSpPr/>
          <p:nvPr/>
        </p:nvSpPr>
        <p:spPr>
          <a:xfrm>
            <a:off x="916327" y="5767579"/>
            <a:ext cx="435015" cy="435015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D5054C5-6FA6-B042-A6D6-B82CB7243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07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See yourself and play with the interactive data visualisation: </a:t>
            </a:r>
            <a:r>
              <a:rPr lang="en-GB" sz="3200" dirty="0" err="1"/>
              <a:t>www.napire.org</a:t>
            </a:r>
            <a:r>
              <a:rPr lang="en-GB" sz="3200" dirty="0"/>
              <a:t> </a:t>
            </a:r>
            <a:br>
              <a:rPr lang="en-GB" sz="3200" dirty="0"/>
            </a:br>
            <a:endParaRPr lang="en-GB" sz="3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705381-3988-4F49-8B65-5EF7CFDA69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349924" y="1427271"/>
            <a:ext cx="4453435" cy="2240644"/>
          </a:xfrm>
          <a:prstGeom prst="rect">
            <a:avLst/>
          </a:prstGeom>
        </p:spPr>
      </p:pic>
      <p:sp>
        <p:nvSpPr>
          <p:cNvPr id="16" name="Folded Corner 15">
            <a:extLst>
              <a:ext uri="{FF2B5EF4-FFF2-40B4-BE49-F238E27FC236}">
                <a16:creationId xmlns:a16="http://schemas.microsoft.com/office/drawing/2014/main" id="{BF23E103-1904-AD4F-9EA9-42CDD052706D}"/>
              </a:ext>
            </a:extLst>
          </p:cNvPr>
          <p:cNvSpPr/>
          <p:nvPr/>
        </p:nvSpPr>
        <p:spPr>
          <a:xfrm>
            <a:off x="9299960" y="3968819"/>
            <a:ext cx="2488651" cy="2233775"/>
          </a:xfrm>
          <a:prstGeom prst="foldedCorner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1AF62F-FA18-3E49-8FFF-2A9955ACB12E}"/>
              </a:ext>
            </a:extLst>
          </p:cNvPr>
          <p:cNvSpPr txBox="1"/>
          <p:nvPr/>
        </p:nvSpPr>
        <p:spPr>
          <a:xfrm>
            <a:off x="9212278" y="6199677"/>
            <a:ext cx="2842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latin typeface="Palatino" pitchFamily="2" charset="77"/>
                <a:ea typeface="Palatino" pitchFamily="2" charset="77"/>
              </a:rPr>
              <a:t>* Prize </a:t>
            </a:r>
            <a:br>
              <a:rPr lang="en-GB" u="sng" dirty="0">
                <a:latin typeface="Palatino" pitchFamily="2" charset="77"/>
                <a:ea typeface="Palatino" pitchFamily="2" charset="77"/>
              </a:rPr>
            </a:br>
            <a:r>
              <a:rPr lang="en-GB" dirty="0">
                <a:latin typeface="Palatino" pitchFamily="2" charset="77"/>
                <a:ea typeface="Palatino" pitchFamily="2" charset="77"/>
              </a:rPr>
              <a:t>Ericsson Space sweater</a:t>
            </a:r>
            <a:r>
              <a:rPr lang="en-GB" dirty="0"/>
              <a:t> </a:t>
            </a:r>
            <a:r>
              <a:rPr lang="en-GB" dirty="0">
                <a:sym typeface="Wingdings" pitchFamily="2" charset="2"/>
              </a:rPr>
              <a:t>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3748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26DF4-AA6E-7844-832C-C290FAE6E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Example 3:</a:t>
            </a:r>
            <a:br>
              <a:rPr lang="en-GB" dirty="0"/>
            </a:br>
            <a:r>
              <a:rPr lang="en-GB" dirty="0"/>
              <a:t>Publicly funded research projects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BA8BF0-68FD-3349-A504-11C7B6D4EFC8}"/>
              </a:ext>
            </a:extLst>
          </p:cNvPr>
          <p:cNvCxnSpPr/>
          <p:nvPr/>
        </p:nvCxnSpPr>
        <p:spPr>
          <a:xfrm>
            <a:off x="207331" y="6558689"/>
            <a:ext cx="7892143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7D578B8-1523-5140-8588-66AF437E28F9}"/>
              </a:ext>
            </a:extLst>
          </p:cNvPr>
          <p:cNvSpPr/>
          <p:nvPr/>
        </p:nvSpPr>
        <p:spPr>
          <a:xfrm>
            <a:off x="207331" y="6592874"/>
            <a:ext cx="1372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https://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rethought.se</a:t>
            </a:r>
            <a:endParaRPr lang="en-GB" sz="1000" dirty="0">
              <a:solidFill>
                <a:schemeClr val="bg1">
                  <a:lumMod val="50000"/>
                </a:schemeClr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DBF86BE-BB4D-C14B-9B83-27741F4682AB}"/>
              </a:ext>
            </a:extLst>
          </p:cNvPr>
          <p:cNvSpPr txBox="1">
            <a:spLocks/>
          </p:cNvSpPr>
          <p:nvPr/>
        </p:nvSpPr>
        <p:spPr>
          <a:xfrm>
            <a:off x="838200" y="3692773"/>
            <a:ext cx="10515600" cy="248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/>
              <a:t>Background: </a:t>
            </a:r>
            <a:r>
              <a:rPr lang="en-GB" sz="2400" dirty="0"/>
              <a:t>Empirical software engineering is advancing already, but it </a:t>
            </a:r>
            <a:br>
              <a:rPr lang="en-GB" sz="2400" dirty="0"/>
            </a:br>
            <a:r>
              <a:rPr lang="en-GB" sz="2400" dirty="0"/>
              <a:t>                        needs to integrate multiple competences: </a:t>
            </a:r>
          </a:p>
          <a:p>
            <a:pPr lvl="5"/>
            <a:r>
              <a:rPr lang="en-GB" sz="2000" dirty="0">
                <a:latin typeface="Palatino" pitchFamily="2" charset="77"/>
                <a:ea typeface="Palatino" pitchFamily="2" charset="77"/>
              </a:rPr>
              <a:t>Data-centric automation</a:t>
            </a:r>
          </a:p>
          <a:p>
            <a:pPr lvl="5"/>
            <a:r>
              <a:rPr lang="en-GB" sz="2000" dirty="0">
                <a:latin typeface="Palatino" pitchFamily="2" charset="77"/>
                <a:ea typeface="Palatino" pitchFamily="2" charset="77"/>
              </a:rPr>
              <a:t>Value orientation </a:t>
            </a:r>
          </a:p>
          <a:p>
            <a:pPr lvl="5"/>
            <a:r>
              <a:rPr lang="en-GB" sz="2000" dirty="0">
                <a:latin typeface="Palatino" pitchFamily="2" charset="77"/>
                <a:ea typeface="Palatino" pitchFamily="2" charset="77"/>
              </a:rPr>
              <a:t>Human-centricity</a:t>
            </a:r>
          </a:p>
          <a:p>
            <a:pPr marL="0" indent="0">
              <a:buNone/>
            </a:pPr>
            <a:r>
              <a:rPr lang="en-GB" sz="2400" b="1" dirty="0"/>
              <a:t>Goal:</a:t>
            </a:r>
            <a:r>
              <a:rPr lang="en-GB" sz="2400" dirty="0"/>
              <a:t> Extend empirical SE to solve next generation SE problems.</a:t>
            </a:r>
          </a:p>
          <a:p>
            <a:endParaRPr lang="en-GB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9EB745-1F4B-D446-B668-F6F31F8E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047" y="1990251"/>
            <a:ext cx="2627906" cy="132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643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36C1A-7A3E-084C-8FD8-9D168EB46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See yourself: </a:t>
            </a:r>
            <a:r>
              <a:rPr lang="en-GB" dirty="0" err="1"/>
              <a:t>www.rethought.se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E6E421-0305-5440-9CE8-D14C83315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759" y="2021343"/>
            <a:ext cx="1308308" cy="1144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FC1465-8AD7-1040-B3F5-C8183BC03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553" y="6458072"/>
            <a:ext cx="2223096" cy="428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00A7EF-A299-E44C-8A86-1007A3741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8623" y="4539422"/>
            <a:ext cx="1949416" cy="205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7C67F3-53B8-D841-91FA-B79397BF9E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7876" y="5145800"/>
            <a:ext cx="1467998" cy="1144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CEDA3B-18DF-F14C-877F-7B5813FA02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0778" y="5156519"/>
            <a:ext cx="1539550" cy="268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BBA3FA-64C0-3041-B359-C0104BDD1D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2649" y="3672011"/>
            <a:ext cx="2114691" cy="451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BBCD51-0B14-C54A-8BE8-F6C009A75B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80516" y="5718185"/>
            <a:ext cx="2034938" cy="3497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6394DC-D037-6148-9917-BDA114263F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0516" y="6539618"/>
            <a:ext cx="2082798" cy="2657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E25B38-5D27-9B41-8F69-14A4774DAD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1638" y="1844608"/>
            <a:ext cx="1420553" cy="1498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806F84-698A-E345-A7EE-C958F76E37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72528" y="3376514"/>
            <a:ext cx="1068000" cy="106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558513-8283-E448-A6C3-183F3F8791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7470" y="4539422"/>
            <a:ext cx="1507262" cy="5840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93C12A-7FA9-4B4D-8C34-86022C8A23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3961" y="1571443"/>
            <a:ext cx="6919618" cy="5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602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C5F26-4F85-EF4D-BAE2-A6752A069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B46F2-8247-654F-A55D-99F17EF30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61542" cy="4351338"/>
          </a:xfrm>
        </p:spPr>
        <p:txBody>
          <a:bodyPr/>
          <a:lstStyle/>
          <a:p>
            <a:r>
              <a:rPr lang="en-GB" dirty="0"/>
              <a:t>What is Empirical Software Engineering?</a:t>
            </a:r>
          </a:p>
          <a:p>
            <a:endParaRPr lang="en-GB" dirty="0"/>
          </a:p>
          <a:p>
            <a:r>
              <a:rPr lang="en-GB" dirty="0"/>
              <a:t>Why do we need Empirical Software Engineering? </a:t>
            </a:r>
          </a:p>
          <a:p>
            <a:endParaRPr lang="en-GB" b="1" dirty="0">
              <a:solidFill>
                <a:schemeClr val="accent2"/>
              </a:solidFill>
            </a:endParaRPr>
          </a:p>
          <a:p>
            <a:r>
              <a:rPr lang="en-GB" dirty="0"/>
              <a:t>What are the perspectives in Empirical Software Engineering?</a:t>
            </a:r>
          </a:p>
        </p:txBody>
      </p:sp>
    </p:spTree>
    <p:extLst>
      <p:ext uri="{BB962C8B-B14F-4D97-AF65-F5344CB8AC3E}">
        <p14:creationId xmlns:p14="http://schemas.microsoft.com/office/powerpoint/2010/main" val="18773882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4C499-BC31-C041-9A6B-79BC9F344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8567"/>
          </a:xfrm>
        </p:spPr>
        <p:txBody>
          <a:bodyPr/>
          <a:lstStyle/>
          <a:p>
            <a:r>
              <a:rPr lang="en-GB" dirty="0"/>
              <a:t>Key Takeaways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900F81-135C-A147-B7B2-8A264355E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018" y="1205461"/>
            <a:ext cx="2168768" cy="1218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B105EC-7C39-664B-BCDA-AA6860BC5347}"/>
              </a:ext>
            </a:extLst>
          </p:cNvPr>
          <p:cNvSpPr/>
          <p:nvPr/>
        </p:nvSpPr>
        <p:spPr>
          <a:xfrm>
            <a:off x="3411418" y="1470341"/>
            <a:ext cx="76558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Palatino" pitchFamily="2" charset="77"/>
                <a:ea typeface="Palatino" pitchFamily="2" charset="77"/>
              </a:rPr>
              <a:t>Empirical research is important to turn software engineering into a scientific discipline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CE04D8-D972-AE41-89BF-2944F9BF0955}"/>
              </a:ext>
            </a:extLst>
          </p:cNvPr>
          <p:cNvSpPr/>
          <p:nvPr/>
        </p:nvSpPr>
        <p:spPr>
          <a:xfrm>
            <a:off x="3411418" y="2762394"/>
            <a:ext cx="68462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Palatino" pitchFamily="2" charset="77"/>
                <a:ea typeface="Palatino" pitchFamily="2" charset="77"/>
              </a:rPr>
              <a:t>The state of evidence in Software Engineering is still weak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69735D-4822-AF4D-8054-FA1A8C518BEC}"/>
              </a:ext>
            </a:extLst>
          </p:cNvPr>
          <p:cNvSpPr/>
          <p:nvPr/>
        </p:nvSpPr>
        <p:spPr>
          <a:xfrm>
            <a:off x="3411418" y="4044728"/>
            <a:ext cx="68462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Palatino" pitchFamily="2" charset="77"/>
                <a:ea typeface="Palatino" pitchFamily="2" charset="77"/>
              </a:rPr>
              <a:t>The growth of a community of empirical researchers and practitioners is promising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C21AB9-121A-7547-8411-9ABCA63D083D}"/>
              </a:ext>
            </a:extLst>
          </p:cNvPr>
          <p:cNvSpPr/>
          <p:nvPr/>
        </p:nvSpPr>
        <p:spPr>
          <a:xfrm>
            <a:off x="3411418" y="5378278"/>
            <a:ext cx="74572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Palatino" pitchFamily="2" charset="77"/>
                <a:ea typeface="Palatino" pitchFamily="2" charset="77"/>
              </a:rPr>
              <a:t>We are now entering the next generation of empirical Software Engineering research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7D0DAC-3EEE-DF4B-8730-AD844B253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018" y="2664065"/>
            <a:ext cx="2175189" cy="1155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62C9D-693F-CF4C-BA45-3AA0A0669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018" y="4005956"/>
            <a:ext cx="2182614" cy="1145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8FFFE1-5350-6D43-B31B-F52F234E6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018" y="5337785"/>
            <a:ext cx="2157044" cy="1138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0504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C5F26-4F85-EF4D-BAE2-A6752A069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B46F2-8247-654F-A55D-99F17EF30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40278" cy="4351338"/>
          </a:xfrm>
        </p:spPr>
        <p:txBody>
          <a:bodyPr/>
          <a:lstStyle/>
          <a:p>
            <a:r>
              <a:rPr lang="en-GB" b="1" dirty="0">
                <a:solidFill>
                  <a:schemeClr val="accent2"/>
                </a:solidFill>
              </a:rPr>
              <a:t>What is Empirical Software Engineering?</a:t>
            </a:r>
          </a:p>
          <a:p>
            <a:endParaRPr lang="en-GB" dirty="0"/>
          </a:p>
          <a:p>
            <a:r>
              <a:rPr lang="en-GB" dirty="0"/>
              <a:t>Why do we need Empirical Software Engineering? </a:t>
            </a:r>
          </a:p>
          <a:p>
            <a:endParaRPr lang="en-GB" dirty="0"/>
          </a:p>
          <a:p>
            <a:r>
              <a:rPr lang="en-GB" dirty="0"/>
              <a:t>What are the perspectives in Empirical Software Engineering?</a:t>
            </a:r>
          </a:p>
        </p:txBody>
      </p:sp>
    </p:spTree>
    <p:extLst>
      <p:ext uri="{BB962C8B-B14F-4D97-AF65-F5344CB8AC3E}">
        <p14:creationId xmlns:p14="http://schemas.microsoft.com/office/powerpoint/2010/main" val="3598911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80D47-A1B3-2C4C-9F03-54DCD7F28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Let’s start step by step….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2E35B-09B8-D943-B939-5531C8DCA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5400" dirty="0"/>
              <a:t>What is science?</a:t>
            </a:r>
          </a:p>
          <a:p>
            <a:pPr marL="0" indent="0" algn="ctr">
              <a:buNone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-- What do you think? --</a:t>
            </a:r>
          </a:p>
        </p:txBody>
      </p:sp>
    </p:spTree>
    <p:extLst>
      <p:ext uri="{BB962C8B-B14F-4D97-AF65-F5344CB8AC3E}">
        <p14:creationId xmlns:p14="http://schemas.microsoft.com/office/powerpoint/2010/main" val="3786001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F72A9-5700-F74D-B633-D5D7100E7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“Science” wasn’t built in a day…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342193-7705-B74B-8128-2840D285BC53}"/>
              </a:ext>
            </a:extLst>
          </p:cNvPr>
          <p:cNvSpPr/>
          <p:nvPr/>
        </p:nvSpPr>
        <p:spPr>
          <a:xfrm>
            <a:off x="447401" y="3916951"/>
            <a:ext cx="1316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Palatino" pitchFamily="2" charset="77"/>
                <a:ea typeface="Palatino" pitchFamily="2" charset="77"/>
              </a:rPr>
              <a:t>384-322 BC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E30287-914E-EA45-9997-F1C4370CCC55}"/>
              </a:ext>
            </a:extLst>
          </p:cNvPr>
          <p:cNvSpPr/>
          <p:nvPr/>
        </p:nvSpPr>
        <p:spPr>
          <a:xfrm>
            <a:off x="2875862" y="3916951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Palatino" pitchFamily="2" charset="77"/>
                <a:ea typeface="Palatino" pitchFamily="2" charset="77"/>
              </a:rPr>
              <a:t>1561-1626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E1DE5B-C462-974A-8F71-437222E62DFD}"/>
              </a:ext>
            </a:extLst>
          </p:cNvPr>
          <p:cNvSpPr/>
          <p:nvPr/>
        </p:nvSpPr>
        <p:spPr>
          <a:xfrm>
            <a:off x="4817816" y="3916951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Palatino" pitchFamily="2" charset="77"/>
                <a:ea typeface="Palatino" pitchFamily="2" charset="77"/>
              </a:rPr>
              <a:t>1694-1778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F30501-9ED5-7A4B-A265-2C8FBBD03614}"/>
              </a:ext>
            </a:extLst>
          </p:cNvPr>
          <p:cNvSpPr/>
          <p:nvPr/>
        </p:nvSpPr>
        <p:spPr>
          <a:xfrm>
            <a:off x="6165850" y="3916951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Palatino" pitchFamily="2" charset="77"/>
                <a:ea typeface="Palatino" pitchFamily="2" charset="77"/>
              </a:rPr>
              <a:t>1724-1804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3F8990-AE63-B946-9D55-25083596F4F4}"/>
              </a:ext>
            </a:extLst>
          </p:cNvPr>
          <p:cNvSpPr/>
          <p:nvPr/>
        </p:nvSpPr>
        <p:spPr>
          <a:xfrm>
            <a:off x="7711143" y="3916951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Palatino" pitchFamily="2" charset="77"/>
                <a:ea typeface="Palatino" pitchFamily="2" charset="77"/>
              </a:rPr>
              <a:t>1896-1980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057DFA-1799-B94A-B237-5BDBC3716A21}"/>
              </a:ext>
            </a:extLst>
          </p:cNvPr>
          <p:cNvSpPr/>
          <p:nvPr/>
        </p:nvSpPr>
        <p:spPr>
          <a:xfrm>
            <a:off x="9394111" y="3916951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Palatino" pitchFamily="2" charset="77"/>
                <a:ea typeface="Palatino" pitchFamily="2" charset="77"/>
              </a:rPr>
              <a:t>1902-1994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FD8CFC-EFA9-F74E-A366-195808371F92}"/>
              </a:ext>
            </a:extLst>
          </p:cNvPr>
          <p:cNvSpPr/>
          <p:nvPr/>
        </p:nvSpPr>
        <p:spPr>
          <a:xfrm>
            <a:off x="2029354" y="3916951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Palatino" pitchFamily="2" charset="77"/>
                <a:ea typeface="Palatino" pitchFamily="2" charset="77"/>
              </a:rPr>
              <a:t>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56CD98-F9E9-0D48-8E4C-24C32B46DE33}"/>
              </a:ext>
            </a:extLst>
          </p:cNvPr>
          <p:cNvSpPr/>
          <p:nvPr/>
        </p:nvSpPr>
        <p:spPr>
          <a:xfrm>
            <a:off x="4239224" y="3916951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Palatino" pitchFamily="2" charset="77"/>
                <a:ea typeface="Palatino" pitchFamily="2" charset="77"/>
              </a:rPr>
              <a:t>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1600C1-4968-B946-986E-51325AAB469A}"/>
              </a:ext>
            </a:extLst>
          </p:cNvPr>
          <p:cNvSpPr/>
          <p:nvPr/>
        </p:nvSpPr>
        <p:spPr>
          <a:xfrm>
            <a:off x="7328324" y="3916951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Palatino" pitchFamily="2" charset="77"/>
                <a:ea typeface="Palatino" pitchFamily="2" charset="77"/>
              </a:rPr>
              <a:t>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EB9E39-E1E4-1A4E-B885-96B3D09CA1E4}"/>
              </a:ext>
            </a:extLst>
          </p:cNvPr>
          <p:cNvSpPr/>
          <p:nvPr/>
        </p:nvSpPr>
        <p:spPr>
          <a:xfrm>
            <a:off x="11153807" y="3916951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Palatino" pitchFamily="2" charset="77"/>
                <a:ea typeface="Palatino" pitchFamily="2" charset="77"/>
              </a:rPr>
              <a:t>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3432E6-478D-2C42-833E-F579BD842DF2}"/>
              </a:ext>
            </a:extLst>
          </p:cNvPr>
          <p:cNvSpPr/>
          <p:nvPr/>
        </p:nvSpPr>
        <p:spPr>
          <a:xfrm>
            <a:off x="844966" y="4533870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Palatino" pitchFamily="2" charset="77"/>
                <a:ea typeface="Palatino" pitchFamily="2" charset="77"/>
              </a:rPr>
              <a:t>Aristoteles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B3D6FD-F25E-B14C-B567-035ECEDB00F8}"/>
              </a:ext>
            </a:extLst>
          </p:cNvPr>
          <p:cNvSpPr/>
          <p:nvPr/>
        </p:nvSpPr>
        <p:spPr>
          <a:xfrm>
            <a:off x="3314292" y="4533870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Palatino" pitchFamily="2" charset="77"/>
                <a:ea typeface="Palatino" pitchFamily="2" charset="77"/>
              </a:rPr>
              <a:t>Bacon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360D6F-F00A-9A4D-AC1D-FDA310C868D7}"/>
              </a:ext>
            </a:extLst>
          </p:cNvPr>
          <p:cNvSpPr/>
          <p:nvPr/>
        </p:nvSpPr>
        <p:spPr>
          <a:xfrm>
            <a:off x="5246311" y="4533870"/>
            <a:ext cx="1018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Palatino" pitchFamily="2" charset="77"/>
                <a:ea typeface="Palatino" pitchFamily="2" charset="77"/>
              </a:rPr>
              <a:t>Voltaire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1DAA768-8382-994F-B47D-66FB29458ECC}"/>
              </a:ext>
            </a:extLst>
          </p:cNvPr>
          <p:cNvSpPr/>
          <p:nvPr/>
        </p:nvSpPr>
        <p:spPr>
          <a:xfrm>
            <a:off x="6653302" y="453387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Palatino" pitchFamily="2" charset="77"/>
                <a:ea typeface="Palatino" pitchFamily="2" charset="77"/>
              </a:rPr>
              <a:t>Kant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A3DF1E-E6FB-3746-8A13-A565164BA153}"/>
              </a:ext>
            </a:extLst>
          </p:cNvPr>
          <p:cNvSpPr/>
          <p:nvPr/>
        </p:nvSpPr>
        <p:spPr>
          <a:xfrm>
            <a:off x="8168727" y="4533870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Palatino" pitchFamily="2" charset="77"/>
                <a:ea typeface="Palatino" pitchFamily="2" charset="77"/>
              </a:rPr>
              <a:t>Piaget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4F2195-2505-B94D-8B91-1E26ED620528}"/>
              </a:ext>
            </a:extLst>
          </p:cNvPr>
          <p:cNvSpPr/>
          <p:nvPr/>
        </p:nvSpPr>
        <p:spPr>
          <a:xfrm>
            <a:off x="9824563" y="4533870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Palatino" pitchFamily="2" charset="77"/>
                <a:ea typeface="Palatino" pitchFamily="2" charset="77"/>
              </a:rPr>
              <a:t>Popper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C93FC-A884-EA42-BB6D-D17B5C6D232D}"/>
              </a:ext>
            </a:extLst>
          </p:cNvPr>
          <p:cNvSpPr/>
          <p:nvPr/>
        </p:nvSpPr>
        <p:spPr>
          <a:xfrm>
            <a:off x="844966" y="4950920"/>
            <a:ext cx="29219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Palatino" pitchFamily="2" charset="77"/>
                <a:ea typeface="Palatino" pitchFamily="2" charset="77"/>
              </a:rPr>
              <a:t>Search for laws and reasoning for phenomena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Palatino" pitchFamily="2" charset="77"/>
                <a:ea typeface="Palatino" pitchFamily="2" charset="77"/>
              </a:rPr>
              <a:t>Understanding the nature of phenomena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CF745B-9A10-F643-96C9-4800BEB7861B}"/>
              </a:ext>
            </a:extLst>
          </p:cNvPr>
          <p:cNvSpPr/>
          <p:nvPr/>
        </p:nvSpPr>
        <p:spPr>
          <a:xfrm>
            <a:off x="3468332" y="5034454"/>
            <a:ext cx="22367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Palatino" pitchFamily="2" charset="77"/>
                <a:ea typeface="Palatino" pitchFamily="2" charset="77"/>
              </a:rPr>
              <a:t>Progress of knowledge of nature (reality)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Palatino" pitchFamily="2" charset="77"/>
                <a:ea typeface="Palatino" pitchFamily="2" charset="77"/>
              </a:rPr>
              <a:t>Draw benefits from knowledge growth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E6E8FE-0575-BB45-A6B8-5C8B601CC43D}"/>
              </a:ext>
            </a:extLst>
          </p:cNvPr>
          <p:cNvSpPr/>
          <p:nvPr/>
        </p:nvSpPr>
        <p:spPr>
          <a:xfrm>
            <a:off x="5304321" y="4920223"/>
            <a:ext cx="2236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Palatino" pitchFamily="2" charset="77"/>
                <a:ea typeface="Palatino" pitchFamily="2" charset="77"/>
              </a:rPr>
              <a:t>Emancipation from gods and beliefs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DFBE868-14F5-6E4C-BD58-C90A3C73A09F}"/>
              </a:ext>
            </a:extLst>
          </p:cNvPr>
          <p:cNvSpPr/>
          <p:nvPr/>
        </p:nvSpPr>
        <p:spPr>
          <a:xfrm>
            <a:off x="6723595" y="5490696"/>
            <a:ext cx="25578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Palatino" pitchFamily="2" charset="77"/>
                <a:ea typeface="Palatino" pitchFamily="2" charset="77"/>
              </a:rPr>
              <a:t>System of Epistemology (theory of knowledge) 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7CC752-3907-E546-BA43-015D7BC42CC1}"/>
              </a:ext>
            </a:extLst>
          </p:cNvPr>
          <p:cNvSpPr/>
          <p:nvPr/>
        </p:nvSpPr>
        <p:spPr>
          <a:xfrm>
            <a:off x="8208777" y="4886453"/>
            <a:ext cx="25578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Palatino" pitchFamily="2" charset="77"/>
                <a:ea typeface="Palatino" pitchFamily="2" charset="77"/>
              </a:rPr>
              <a:t>Era of constructivism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9829A15-4ED8-C04C-A502-BCEC70EF966F}"/>
              </a:ext>
            </a:extLst>
          </p:cNvPr>
          <p:cNvCxnSpPr/>
          <p:nvPr/>
        </p:nvCxnSpPr>
        <p:spPr>
          <a:xfrm>
            <a:off x="447401" y="4366968"/>
            <a:ext cx="111219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194CA1A2-327A-6B4B-92ED-9908FAFC9254}"/>
              </a:ext>
            </a:extLst>
          </p:cNvPr>
          <p:cNvSpPr/>
          <p:nvPr/>
        </p:nvSpPr>
        <p:spPr>
          <a:xfrm>
            <a:off x="864350" y="4228066"/>
            <a:ext cx="277803" cy="27780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20A96D1-9591-EB4E-98C5-FCBF4BB1C449}"/>
              </a:ext>
            </a:extLst>
          </p:cNvPr>
          <p:cNvSpPr/>
          <p:nvPr/>
        </p:nvSpPr>
        <p:spPr>
          <a:xfrm>
            <a:off x="3315224" y="4227408"/>
            <a:ext cx="277803" cy="27780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14E36DB-0AAA-BE4F-9681-2C0DF4991830}"/>
              </a:ext>
            </a:extLst>
          </p:cNvPr>
          <p:cNvSpPr/>
          <p:nvPr/>
        </p:nvSpPr>
        <p:spPr>
          <a:xfrm>
            <a:off x="5292802" y="4250598"/>
            <a:ext cx="277803" cy="27780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2AAE3EF-43E9-024B-BFAC-265A18900A7E}"/>
              </a:ext>
            </a:extLst>
          </p:cNvPr>
          <p:cNvSpPr/>
          <p:nvPr/>
        </p:nvSpPr>
        <p:spPr>
          <a:xfrm>
            <a:off x="6613509" y="4227408"/>
            <a:ext cx="277803" cy="27780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BCF7F6C-D73E-9E4E-9F91-F7D3C0B29DAB}"/>
              </a:ext>
            </a:extLst>
          </p:cNvPr>
          <p:cNvSpPr/>
          <p:nvPr/>
        </p:nvSpPr>
        <p:spPr>
          <a:xfrm>
            <a:off x="8164712" y="4228090"/>
            <a:ext cx="277803" cy="27780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6E8777C-E2A0-1544-B2FE-7F9E258B0EC9}"/>
              </a:ext>
            </a:extLst>
          </p:cNvPr>
          <p:cNvSpPr/>
          <p:nvPr/>
        </p:nvSpPr>
        <p:spPr>
          <a:xfrm>
            <a:off x="9862644" y="4240339"/>
            <a:ext cx="277803" cy="27780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7A5F02B-A9B6-BA4F-A5A7-10DBFAB13B26}"/>
              </a:ext>
            </a:extLst>
          </p:cNvPr>
          <p:cNvSpPr/>
          <p:nvPr/>
        </p:nvSpPr>
        <p:spPr>
          <a:xfrm>
            <a:off x="9890684" y="5149453"/>
            <a:ext cx="25578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Palatino" pitchFamily="2" charset="77"/>
                <a:ea typeface="Palatino" pitchFamily="2" charset="77"/>
              </a:rPr>
              <a:t>Falsification as </a:t>
            </a:r>
            <a:r>
              <a:rPr lang="en-GB" sz="1600">
                <a:latin typeface="Palatino" pitchFamily="2" charset="77"/>
                <a:ea typeface="Palatino" pitchFamily="2" charset="77"/>
              </a:rPr>
              <a:t>demarcation </a:t>
            </a:r>
            <a:br>
              <a:rPr lang="en-GB" sz="1600">
                <a:latin typeface="Palatino" pitchFamily="2" charset="77"/>
                <a:ea typeface="Palatino" pitchFamily="2" charset="77"/>
              </a:rPr>
            </a:br>
            <a:r>
              <a:rPr lang="en-GB" sz="1600">
                <a:latin typeface="Palatino" pitchFamily="2" charset="77"/>
                <a:ea typeface="Palatino" pitchFamily="2" charset="77"/>
              </a:rPr>
              <a:t>criterion</a:t>
            </a:r>
            <a:endParaRPr lang="en-GB" sz="1600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Palatino" pitchFamily="2" charset="77"/>
                <a:ea typeface="Palatino" pitchFamily="2" charset="77"/>
              </a:rPr>
              <a:t>Birth of null hypothesis testing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A69C88E-DA08-4047-90E5-5D08A4358B09}"/>
              </a:ext>
            </a:extLst>
          </p:cNvPr>
          <p:cNvSpPr/>
          <p:nvPr/>
        </p:nvSpPr>
        <p:spPr>
          <a:xfrm>
            <a:off x="1056603" y="1406321"/>
            <a:ext cx="108966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Palatino" pitchFamily="2" charset="77"/>
                <a:ea typeface="Palatino" pitchFamily="2" charset="77"/>
              </a:rPr>
              <a:t>Science is understood as the human undertaking for the search of knowledge (through systematic application of scientific methods)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227F65B-DA83-DD47-A9E3-57AADECD27C1}"/>
              </a:ext>
            </a:extLst>
          </p:cNvPr>
          <p:cNvCxnSpPr>
            <a:cxnSpLocks/>
          </p:cNvCxnSpPr>
          <p:nvPr/>
        </p:nvCxnSpPr>
        <p:spPr>
          <a:xfrm>
            <a:off x="1002174" y="1497568"/>
            <a:ext cx="0" cy="729273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CFCE68F2-3266-7949-8171-5987F48F8724}"/>
              </a:ext>
            </a:extLst>
          </p:cNvPr>
          <p:cNvSpPr/>
          <p:nvPr/>
        </p:nvSpPr>
        <p:spPr>
          <a:xfrm>
            <a:off x="770800" y="2525014"/>
            <a:ext cx="111665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à"/>
            </a:pPr>
            <a:r>
              <a:rPr lang="en-GB" sz="2400" dirty="0">
                <a:latin typeface="Palatino" pitchFamily="2" charset="77"/>
                <a:ea typeface="Palatino" pitchFamily="2" charset="77"/>
              </a:rPr>
              <a:t>Needs to be considered in a historical context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GB" sz="2400" dirty="0">
                <a:latin typeface="Palatino" pitchFamily="2" charset="77"/>
                <a:ea typeface="Palatino" pitchFamily="2" charset="77"/>
              </a:rPr>
              <a:t>Increased understanding of scientific practice (and what science eventually is)</a:t>
            </a:r>
          </a:p>
        </p:txBody>
      </p:sp>
    </p:spTree>
    <p:extLst>
      <p:ext uri="{BB962C8B-B14F-4D97-AF65-F5344CB8AC3E}">
        <p14:creationId xmlns:p14="http://schemas.microsoft.com/office/powerpoint/2010/main" val="1754703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16FC-D229-3349-832B-57DD331AA40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GB" sz="3600" dirty="0"/>
              <a:t>Scientific practices and research methods have changed over time, the role of empiricism* not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B2487F-98D3-CB4F-BD0C-EC7C46663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5999" y="2287076"/>
            <a:ext cx="5879691" cy="3829149"/>
          </a:xfrm>
          <a:prstGeom prst="rect">
            <a:avLst/>
          </a:prstGeom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33EB83-74A7-484A-82A1-9854D07F9123}"/>
              </a:ext>
            </a:extLst>
          </p:cNvPr>
          <p:cNvCxnSpPr/>
          <p:nvPr/>
        </p:nvCxnSpPr>
        <p:spPr>
          <a:xfrm>
            <a:off x="447401" y="2005734"/>
            <a:ext cx="111219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96753601-2F68-B543-B353-4E9E02336145}"/>
              </a:ext>
            </a:extLst>
          </p:cNvPr>
          <p:cNvSpPr/>
          <p:nvPr/>
        </p:nvSpPr>
        <p:spPr>
          <a:xfrm>
            <a:off x="864350" y="1866832"/>
            <a:ext cx="277803" cy="27780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8C44DD-CC14-7F48-8763-AB817565BDCB}"/>
              </a:ext>
            </a:extLst>
          </p:cNvPr>
          <p:cNvSpPr/>
          <p:nvPr/>
        </p:nvSpPr>
        <p:spPr>
          <a:xfrm>
            <a:off x="9862644" y="1879105"/>
            <a:ext cx="277803" cy="27780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4EDA6F-53E6-3046-8DE0-1AE8966E8B13}"/>
              </a:ext>
            </a:extLst>
          </p:cNvPr>
          <p:cNvSpPr/>
          <p:nvPr/>
        </p:nvSpPr>
        <p:spPr>
          <a:xfrm>
            <a:off x="9588579" y="1564521"/>
            <a:ext cx="825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Palatino" pitchFamily="2" charset="77"/>
                <a:ea typeface="Palatino" pitchFamily="2" charset="77"/>
              </a:rPr>
              <a:t>Today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58D899-2273-6D4F-A4C3-4F181FB39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79" y="2283537"/>
            <a:ext cx="4448173" cy="3752488"/>
          </a:xfrm>
          <a:prstGeom prst="rect">
            <a:avLst/>
          </a:prstGeom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FF4F30-DE7A-C045-919F-43A9DE75CA57}"/>
              </a:ext>
            </a:extLst>
          </p:cNvPr>
          <p:cNvSpPr txBox="1"/>
          <p:nvPr/>
        </p:nvSpPr>
        <p:spPr>
          <a:xfrm>
            <a:off x="447401" y="6492875"/>
            <a:ext cx="5334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Palatino" pitchFamily="2" charset="77"/>
                <a:ea typeface="Palatino" pitchFamily="2" charset="77"/>
              </a:rPr>
              <a:t>* Gaining knowledge through sensory experiences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5F61E0-65A2-5E41-9194-4BA04BB36392}"/>
              </a:ext>
            </a:extLst>
          </p:cNvPr>
          <p:cNvSpPr/>
          <p:nvPr/>
        </p:nvSpPr>
        <p:spPr>
          <a:xfrm>
            <a:off x="447401" y="1555717"/>
            <a:ext cx="1316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Palatino" pitchFamily="2" charset="77"/>
                <a:ea typeface="Palatino" pitchFamily="2" charset="77"/>
              </a:rPr>
              <a:t>384-322 BC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C25866-D246-0045-8596-17DB7B25A1CC}"/>
              </a:ext>
            </a:extLst>
          </p:cNvPr>
          <p:cNvSpPr/>
          <p:nvPr/>
        </p:nvSpPr>
        <p:spPr>
          <a:xfrm>
            <a:off x="566279" y="5789804"/>
            <a:ext cx="14125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Le Petit Prince (1943)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F98197-BF13-C14B-8EA0-164D7FB4FF53}"/>
              </a:ext>
            </a:extLst>
          </p:cNvPr>
          <p:cNvSpPr/>
          <p:nvPr/>
        </p:nvSpPr>
        <p:spPr>
          <a:xfrm>
            <a:off x="6076211" y="5825116"/>
            <a:ext cx="14847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Large Hadron Collider</a:t>
            </a:r>
          </a:p>
        </p:txBody>
      </p:sp>
    </p:spTree>
    <p:extLst>
      <p:ext uri="{BB962C8B-B14F-4D97-AF65-F5344CB8AC3E}">
        <p14:creationId xmlns:p14="http://schemas.microsoft.com/office/powerpoint/2010/main" val="4010432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E36E7648-151F-8648-9912-E21FE3C55C77}" vid="{BF459BCA-0228-2941-A7DB-EE48D2A0AF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EE0006AF253447B90AF5BF4DEB4171" ma:contentTypeVersion="1" ma:contentTypeDescription="Skapa ett nytt dokument." ma:contentTypeScope="" ma:versionID="995bc6985368cdd14bfd540a8521398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c3bb40938d256bc12f87662b528d19e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malagt startdatum" ma:description="Schemalagt startdatum är en webbplatskolumn som skapas via publiceringsfunktionen. Den används för att ange datum och tid för när sidan ska visas för besökare på webbplatsen för första gången." ma:hidden="true" ma:internalName="PublishingStartDate">
      <xsd:simpleType>
        <xsd:restriction base="dms:Unknown"/>
      </xsd:simpleType>
    </xsd:element>
    <xsd:element name="PublishingExpirationDate" ma:index="9" nillable="true" ma:displayName="Schemalagt slutdatum" ma:description="Schemalagt slutdatum är en webbplatskolumn som skapas via publiceringsfunktionen. Den används för att ange datum och tid för när sidan inte längre ska visas för besökare på webbplatsen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CE2AC3-6339-4CDA-A3C7-21DCA28019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D20CC0-ABF0-4C51-95F4-852C13484122}">
  <ds:schemaRefs>
    <ds:schemaRef ds:uri="http://purl.org/dc/elements/1.1/"/>
    <ds:schemaRef ds:uri="http://purl.org/dc/terms/"/>
    <ds:schemaRef ds:uri="http://schemas.microsoft.com/office/2006/metadata/properties"/>
    <ds:schemaRef ds:uri="http://schemas.microsoft.com/sharepoint/v3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2725C20-723B-4459-A219-352BAD49C2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4198</TotalTime>
  <Words>3897</Words>
  <Application>Microsoft Macintosh PowerPoint</Application>
  <PresentationFormat>Widescreen</PresentationFormat>
  <Paragraphs>498</Paragraphs>
  <Slides>59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Arial</vt:lpstr>
      <vt:lpstr>Calibri</vt:lpstr>
      <vt:lpstr>Calibri Light</vt:lpstr>
      <vt:lpstr>Georgia</vt:lpstr>
      <vt:lpstr>Gill Sans</vt:lpstr>
      <vt:lpstr>Palatino</vt:lpstr>
      <vt:lpstr>Wingdings</vt:lpstr>
      <vt:lpstr>Office-tema</vt:lpstr>
      <vt:lpstr>Empirical Software Engineering What is it and why do we need it?</vt:lpstr>
      <vt:lpstr>Ground rules</vt:lpstr>
      <vt:lpstr>What could be wrong with such a study?</vt:lpstr>
      <vt:lpstr>Goal of the lecture What is this little thing called “Empirical Software Engineering”?</vt:lpstr>
      <vt:lpstr>Outline</vt:lpstr>
      <vt:lpstr>Outline</vt:lpstr>
      <vt:lpstr>Let’s start step by step….</vt:lpstr>
      <vt:lpstr>“Science” wasn’t built in a day…</vt:lpstr>
      <vt:lpstr>Scientific practices and research methods have changed over time, the role of empiricism* not</vt:lpstr>
      <vt:lpstr>Scientific knowledge and practice</vt:lpstr>
      <vt:lpstr>PowerPoint Presentation</vt:lpstr>
      <vt:lpstr>Different purposes in science</vt:lpstr>
      <vt:lpstr>Different purposes in science</vt:lpstr>
      <vt:lpstr>PowerPoint Presentation</vt:lpstr>
      <vt:lpstr>Empirical Software Engineering</vt:lpstr>
      <vt:lpstr>PowerPoint Presentation</vt:lpstr>
      <vt:lpstr>Theories (generally speaking)</vt:lpstr>
      <vt:lpstr>Scientific Theories</vt:lpstr>
      <vt:lpstr>Scientific Theories have… </vt:lpstr>
      <vt:lpstr>Exemplary framework for describing theories in Software Engineering</vt:lpstr>
      <vt:lpstr>Exemplary framework for describing theories in Software Engineering</vt:lpstr>
      <vt:lpstr>Theories and hypotheses</vt:lpstr>
      <vt:lpstr>From real world phenomena to theories and back: The empirical life cycle</vt:lpstr>
      <vt:lpstr>From real world phenomena to theories and back: The empirical life cycle</vt:lpstr>
      <vt:lpstr>Outline</vt:lpstr>
      <vt:lpstr>Empirical Software Engineering</vt:lpstr>
      <vt:lpstr>PowerPoint Presentation</vt:lpstr>
      <vt:lpstr>Scientific Theories in Software Engineering</vt:lpstr>
      <vt:lpstr>Current state of evidence in Software Engineering</vt:lpstr>
      <vt:lpstr>Example: Goal-oriented RE</vt:lpstr>
      <vt:lpstr>Example: Goal-oriented RE</vt:lpstr>
      <vt:lpstr>Current state of evidence in Software Engineering</vt:lpstr>
      <vt:lpstr>Conventional Wisdom in SE</vt:lpstr>
      <vt:lpstr>Exemplary symptoms: #NoEstimates</vt:lpstr>
      <vt:lpstr>Exemplary “leprechaun”:  Go To statements considered harmful</vt:lpstr>
      <vt:lpstr>Exemplary “leprechaun”:  Go To statements considered harmful</vt:lpstr>
      <vt:lpstr>Exemplary “leprechaun”:  Go To statements considered harmful</vt:lpstr>
      <vt:lpstr>Exemplary “leprechaun”:  Go To statements considered harmful</vt:lpstr>
      <vt:lpstr>Key Takeaway</vt:lpstr>
      <vt:lpstr>Outline</vt:lpstr>
      <vt:lpstr>Empirical Software Engineering Community</vt:lpstr>
      <vt:lpstr>Goals and perspectives in  Empirical Software Engineering</vt:lpstr>
      <vt:lpstr>Example 1: Industry setting  (as part of a Academia-industry collaboration)</vt:lpstr>
      <vt:lpstr>How relevant is RE to business success? </vt:lpstr>
      <vt:lpstr>How does Customer Satisfaction depend on RE?</vt:lpstr>
      <vt:lpstr>RE is a recognised basis for…</vt:lpstr>
      <vt:lpstr>RE is a recognised basis for…</vt:lpstr>
      <vt:lpstr>Example 2:  Research initiatives</vt:lpstr>
      <vt:lpstr>Naming the Pain in Requirements Engineering</vt:lpstr>
      <vt:lpstr>First theory on Requirements Engineering practices and problems supporting problem-driven research</vt:lpstr>
      <vt:lpstr>See yourself and play with the interactive data visualisation: www.napire.org  </vt:lpstr>
      <vt:lpstr>See yourself and play with the interactive data visualisation: www.napire.org  </vt:lpstr>
      <vt:lpstr>See yourself and play with the interactive data visualisation: www.napire.org  </vt:lpstr>
      <vt:lpstr>See yourself and play with the interactive data visualisation: www.napire.org  </vt:lpstr>
      <vt:lpstr>See yourself and play with the interactive data visualisation: www.napire.org  </vt:lpstr>
      <vt:lpstr>Example 3: Publicly funded research projects</vt:lpstr>
      <vt:lpstr>See yourself: www.rethought.se</vt:lpstr>
      <vt:lpstr>Outline</vt:lpstr>
      <vt:lpstr>Key 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Dennis Törnström</dc:creator>
  <cp:lastModifiedBy>Daniel Mendez Fernandez</cp:lastModifiedBy>
  <cp:revision>687</cp:revision>
  <cp:lastPrinted>2019-10-22T04:21:22Z</cp:lastPrinted>
  <dcterms:created xsi:type="dcterms:W3CDTF">2017-01-03T10:32:01Z</dcterms:created>
  <dcterms:modified xsi:type="dcterms:W3CDTF">2024-07-23T08:25:25Z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0x0101000EEE0006AF253447B90AF5BF4DEB4171</vt:lpwstr>
  </property>
</Properties>
</file>