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3"/>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0F1D4"/>
          </a:solidFill>
        </a:fill>
      </a:tcStyle>
    </a:wholeTbl>
    <a:band2H>
      <a:tcTxStyle/>
      <a:tcStyle>
        <a:tcBdr/>
        <a:fill>
          <a:solidFill>
            <a:srgbClr val="F8F8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1B8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1B8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1B800"/>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94"/>
  </p:normalViewPr>
  <p:slideViewPr>
    <p:cSldViewPr snapToGrid="0">
      <p:cViewPr varScale="1">
        <p:scale>
          <a:sx n="85" d="100"/>
          <a:sy n="85" d="100"/>
        </p:scale>
        <p:origin x="16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1143000" y="685800"/>
            <a:ext cx="4572000" cy="3429000"/>
          </a:xfrm>
          <a:prstGeom prst="rect">
            <a:avLst/>
          </a:prstGeom>
        </p:spPr>
        <p:txBody>
          <a:bodyPr/>
          <a:lstStyle/>
          <a:p>
            <a:endParaRPr/>
          </a:p>
        </p:txBody>
      </p:sp>
      <p:sp>
        <p:nvSpPr>
          <p:cNvPr id="160" name="Shape 1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647700" latinLnBrk="0">
      <a:defRPr sz="2200">
        <a:latin typeface="Lucida Grande"/>
        <a:ea typeface="Lucida Grande"/>
        <a:cs typeface="Lucida Grande"/>
        <a:sym typeface="Lucida Grande"/>
      </a:defRPr>
    </a:lvl1pPr>
    <a:lvl2pPr indent="228600" defTabSz="647700" latinLnBrk="0">
      <a:defRPr sz="2200">
        <a:latin typeface="Lucida Grande"/>
        <a:ea typeface="Lucida Grande"/>
        <a:cs typeface="Lucida Grande"/>
        <a:sym typeface="Lucida Grande"/>
      </a:defRPr>
    </a:lvl2pPr>
    <a:lvl3pPr indent="457200" defTabSz="647700" latinLnBrk="0">
      <a:defRPr sz="2200">
        <a:latin typeface="Lucida Grande"/>
        <a:ea typeface="Lucida Grande"/>
        <a:cs typeface="Lucida Grande"/>
        <a:sym typeface="Lucida Grande"/>
      </a:defRPr>
    </a:lvl3pPr>
    <a:lvl4pPr indent="685800" defTabSz="647700" latinLnBrk="0">
      <a:defRPr sz="2200">
        <a:latin typeface="Lucida Grande"/>
        <a:ea typeface="Lucida Grande"/>
        <a:cs typeface="Lucida Grande"/>
        <a:sym typeface="Lucida Grande"/>
      </a:defRPr>
    </a:lvl4pPr>
    <a:lvl5pPr indent="914400" defTabSz="647700" latinLnBrk="0">
      <a:defRPr sz="2200">
        <a:latin typeface="Lucida Grande"/>
        <a:ea typeface="Lucida Grande"/>
        <a:cs typeface="Lucida Grande"/>
        <a:sym typeface="Lucida Grande"/>
      </a:defRPr>
    </a:lvl5pPr>
    <a:lvl6pPr indent="1143000" defTabSz="647700" latinLnBrk="0">
      <a:defRPr sz="2200">
        <a:latin typeface="Lucida Grande"/>
        <a:ea typeface="Lucida Grande"/>
        <a:cs typeface="Lucida Grande"/>
        <a:sym typeface="Lucida Grande"/>
      </a:defRPr>
    </a:lvl6pPr>
    <a:lvl7pPr indent="1371600" defTabSz="647700" latinLnBrk="0">
      <a:defRPr sz="2200">
        <a:latin typeface="Lucida Grande"/>
        <a:ea typeface="Lucida Grande"/>
        <a:cs typeface="Lucida Grande"/>
        <a:sym typeface="Lucida Grande"/>
      </a:defRPr>
    </a:lvl7pPr>
    <a:lvl8pPr indent="1600200" defTabSz="647700" latinLnBrk="0">
      <a:defRPr sz="2200">
        <a:latin typeface="Lucida Grande"/>
        <a:ea typeface="Lucida Grande"/>
        <a:cs typeface="Lucida Grande"/>
        <a:sym typeface="Lucida Grande"/>
      </a:defRPr>
    </a:lvl8pPr>
    <a:lvl9pPr indent="1828800" defTabSz="6477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UM_Vorlage_weiss">
    <p:spTree>
      <p:nvGrpSpPr>
        <p:cNvPr id="1" name=""/>
        <p:cNvGrpSpPr/>
        <p:nvPr/>
      </p:nvGrpSpPr>
      <p:grpSpPr>
        <a:xfrm>
          <a:off x="0" y="0"/>
          <a:ext cx="0" cy="0"/>
          <a:chOff x="0" y="0"/>
          <a:chExt cx="0" cy="0"/>
        </a:xfrm>
      </p:grpSpPr>
      <p:sp>
        <p:nvSpPr>
          <p:cNvPr id="15" name="Title Text"/>
          <p:cNvSpPr txBox="1">
            <a:spLocks noGrp="1"/>
          </p:cNvSpPr>
          <p:nvPr>
            <p:ph type="title"/>
          </p:nvPr>
        </p:nvSpPr>
        <p:spPr>
          <a:prstGeom prst="rect">
            <a:avLst/>
          </a:prstGeom>
        </p:spPr>
        <p:txBody>
          <a:bodyPr/>
          <a:lstStyle/>
          <a:p>
            <a:r>
              <a:t>Title Text</a:t>
            </a:r>
          </a:p>
        </p:txBody>
      </p:sp>
      <p:sp>
        <p:nvSpPr>
          <p:cNvPr id="1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08" name="Line"/>
          <p:cNvSpPr/>
          <p:nvPr/>
        </p:nvSpPr>
        <p:spPr>
          <a:xfrm>
            <a:off x="654756" y="8694702"/>
            <a:ext cx="11695291" cy="1"/>
          </a:xfrm>
          <a:prstGeom prst="line">
            <a:avLst/>
          </a:prstGeom>
          <a:ln w="38100">
            <a:solidFill>
              <a:srgbClr val="179C7D"/>
            </a:solidFill>
          </a:ln>
        </p:spPr>
        <p:txBody>
          <a:bodyPr lIns="65023" tIns="65023" rIns="65023" bIns="65023"/>
          <a:lstStyle/>
          <a:p>
            <a:pPr defTabSz="1300480">
              <a:defRPr sz="2400">
                <a:latin typeface="Frutiger LT Com 55 Roman"/>
                <a:ea typeface="Frutiger LT Com 55 Roman"/>
                <a:cs typeface="Frutiger LT Com 55 Roman"/>
                <a:sym typeface="Frutiger LT Com 55 Roman"/>
              </a:defRPr>
            </a:pPr>
            <a:endParaRPr/>
          </a:p>
        </p:txBody>
      </p:sp>
      <p:sp>
        <p:nvSpPr>
          <p:cNvPr id="109" name="© Fraunhofer IESE"/>
          <p:cNvSpPr txBox="1"/>
          <p:nvPr/>
        </p:nvSpPr>
        <p:spPr>
          <a:xfrm>
            <a:off x="647984" y="9150777"/>
            <a:ext cx="1280160" cy="16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300480">
              <a:spcBef>
                <a:spcPts val="600"/>
              </a:spcBef>
              <a:defRPr sz="1100">
                <a:solidFill>
                  <a:srgbClr val="A8AFAF"/>
                </a:solidFill>
                <a:latin typeface="Frutiger LT Com 55 Roman"/>
                <a:ea typeface="Frutiger LT Com 55 Roman"/>
                <a:cs typeface="Frutiger LT Com 55 Roman"/>
                <a:sym typeface="Frutiger LT Com 55 Roman"/>
              </a:defRPr>
            </a:lvl1pPr>
          </a:lstStyle>
          <a:p>
            <a:r>
              <a:t>© Fraunhofer IESE</a:t>
            </a:r>
          </a:p>
        </p:txBody>
      </p:sp>
      <p:pic>
        <p:nvPicPr>
          <p:cNvPr id="110" name="iese_60mm_p334" descr="iese_60mm_p334"/>
          <p:cNvPicPr>
            <a:picLocks noChangeAspect="1"/>
          </p:cNvPicPr>
          <p:nvPr/>
        </p:nvPicPr>
        <p:blipFill>
          <a:blip r:embed="rId2"/>
          <a:stretch>
            <a:fillRect/>
          </a:stretch>
        </p:blipFill>
        <p:spPr>
          <a:xfrm>
            <a:off x="10333851" y="8956605"/>
            <a:ext cx="2016196" cy="550899"/>
          </a:xfrm>
          <a:prstGeom prst="rect">
            <a:avLst/>
          </a:prstGeom>
          <a:ln w="12700">
            <a:miter lim="400000"/>
          </a:ln>
        </p:spPr>
      </p:pic>
      <p:sp>
        <p:nvSpPr>
          <p:cNvPr id="111" name="Title Text"/>
          <p:cNvSpPr txBox="1">
            <a:spLocks noGrp="1"/>
          </p:cNvSpPr>
          <p:nvPr>
            <p:ph type="title"/>
          </p:nvPr>
        </p:nvSpPr>
        <p:spPr>
          <a:xfrm>
            <a:off x="654756" y="544125"/>
            <a:ext cx="11695291" cy="1300481"/>
          </a:xfrm>
          <a:prstGeom prst="rect">
            <a:avLst/>
          </a:prstGeom>
        </p:spPr>
        <p:txBody>
          <a:bodyPr lIns="0" tIns="0" rIns="0" bIns="0" anchor="t">
            <a:normAutofit/>
          </a:bodyPr>
          <a:lstStyle>
            <a:lvl1pPr marL="0" marR="0" defTabSz="1300480">
              <a:defRPr>
                <a:uFillTx/>
                <a:latin typeface="Frutiger LT Com 45 Light"/>
                <a:ea typeface="Frutiger LT Com 45 Light"/>
                <a:cs typeface="Frutiger LT Com 45 Light"/>
                <a:sym typeface="Frutiger LT Com 45 Light"/>
              </a:defRPr>
            </a:lvl1pPr>
          </a:lstStyle>
          <a:p>
            <a:r>
              <a:t>Title Text</a:t>
            </a:r>
          </a:p>
        </p:txBody>
      </p:sp>
      <p:sp>
        <p:nvSpPr>
          <p:cNvPr id="112" name="Body Level One…"/>
          <p:cNvSpPr txBox="1">
            <a:spLocks noGrp="1"/>
          </p:cNvSpPr>
          <p:nvPr>
            <p:ph type="body" idx="1"/>
          </p:nvPr>
        </p:nvSpPr>
        <p:spPr>
          <a:xfrm>
            <a:off x="654756" y="2521941"/>
            <a:ext cx="11695291" cy="5820552"/>
          </a:xfrm>
          <a:prstGeom prst="rect">
            <a:avLst/>
          </a:prstGeom>
        </p:spPr>
        <p:txBody>
          <a:bodyPr lIns="0" tIns="0" rIns="0" bIns="0">
            <a:normAutofit/>
          </a:bodyPr>
          <a:lstStyle>
            <a:lvl1pPr marL="0" marR="0" indent="0" defTabSz="1300480">
              <a:spcBef>
                <a:spcPts val="1200"/>
              </a:spcBef>
              <a:buSzTx/>
              <a:buNone/>
              <a:defRPr>
                <a:uFillTx/>
                <a:latin typeface="Frutiger LT Com 55 Roman"/>
                <a:ea typeface="Frutiger LT Com 55 Roman"/>
                <a:cs typeface="Frutiger LT Com 55 Roman"/>
                <a:sym typeface="Frutiger LT Com 55 Roman"/>
              </a:defRPr>
            </a:lvl1pPr>
            <a:lvl2pPr marL="350837" marR="0" indent="-349250" defTabSz="1300480">
              <a:spcBef>
                <a:spcPts val="1200"/>
              </a:spcBef>
              <a:buChar char="■"/>
              <a:defRPr sz="2400">
                <a:uFillTx/>
                <a:latin typeface="Frutiger LT Com 55 Roman"/>
                <a:ea typeface="Frutiger LT Com 55 Roman"/>
                <a:cs typeface="Frutiger LT Com 55 Roman"/>
                <a:sym typeface="Frutiger LT Com 55 Roman"/>
              </a:defRPr>
            </a:lvl2pPr>
            <a:lvl3pPr marL="620712" marR="0" indent="-355600" defTabSz="1300480">
              <a:spcBef>
                <a:spcPts val="1200"/>
              </a:spcBef>
              <a:buChar char="■"/>
              <a:defRPr sz="2400">
                <a:uFillTx/>
                <a:latin typeface="Frutiger LT Com 55 Roman"/>
                <a:ea typeface="Frutiger LT Com 55 Roman"/>
                <a:cs typeface="Frutiger LT Com 55 Roman"/>
                <a:sym typeface="Frutiger LT Com 55 Roman"/>
              </a:defRPr>
            </a:lvl3pPr>
            <a:lvl4pPr marL="889000" marR="0" indent="-355600" defTabSz="1300480">
              <a:spcBef>
                <a:spcPts val="1200"/>
              </a:spcBef>
              <a:buChar char="■"/>
              <a:defRPr sz="2400">
                <a:uFillTx/>
                <a:latin typeface="Frutiger LT Com 55 Roman"/>
                <a:ea typeface="Frutiger LT Com 55 Roman"/>
                <a:cs typeface="Frutiger LT Com 55 Roman"/>
                <a:sym typeface="Frutiger LT Com 55 Roman"/>
              </a:defRPr>
            </a:lvl4pPr>
            <a:lvl5pPr marL="1172104" marR="0" indent="-370417" defTabSz="1300480">
              <a:spcBef>
                <a:spcPts val="1200"/>
              </a:spcBef>
              <a:buChar char="■"/>
              <a:defRPr sz="2400">
                <a:uFillTx/>
                <a:latin typeface="Frutiger LT Com 55 Roman"/>
                <a:ea typeface="Frutiger LT Com 55 Roman"/>
                <a:cs typeface="Frutiger LT Com 55 Roman"/>
                <a:sym typeface="Frutiger LT Com 55 Roman"/>
              </a:defRPr>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12186470" y="8775982"/>
            <a:ext cx="168090" cy="165101"/>
          </a:xfrm>
          <a:prstGeom prst="rect">
            <a:avLst/>
          </a:prstGeom>
        </p:spPr>
        <p:txBody>
          <a:bodyPr lIns="0" tIns="0" rIns="0" bIns="0" anchor="t"/>
          <a:lstStyle>
            <a:lvl1pPr algn="r" defTabSz="1300480">
              <a:defRPr sz="1100">
                <a:solidFill>
                  <a:srgbClr val="A8AFAF"/>
                </a:solidFill>
                <a:uFillTx/>
                <a:latin typeface="Frutiger LT Com 55 Roman"/>
                <a:ea typeface="Frutiger LT Com 55 Roman"/>
                <a:cs typeface="Frutiger LT Com 55 Roman"/>
                <a:sym typeface="Frutiger LT Com 55 Roman"/>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0">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952500" y="444500"/>
            <a:ext cx="11099800" cy="2159000"/>
          </a:xfrm>
          <a:prstGeom prst="rect">
            <a:avLst/>
          </a:prstGeom>
        </p:spPr>
        <p:txBody>
          <a:bodyPr anchor="ctr">
            <a:normAutofit/>
          </a:bodyPr>
          <a:lstStyle>
            <a:lvl1pPr marL="0" marR="0" algn="ctr" defTabSz="584200">
              <a:defRPr sz="8000" b="0">
                <a:uFillTx/>
                <a:latin typeface="Helvetica Light"/>
                <a:ea typeface="Helvetica Light"/>
                <a:cs typeface="Helvetica Light"/>
                <a:sym typeface="Helvetica Light"/>
              </a:defRPr>
            </a:lvl1pPr>
          </a:lstStyle>
          <a:p>
            <a:r>
              <a:t>Title Text</a:t>
            </a:r>
          </a:p>
        </p:txBody>
      </p:sp>
      <p:sp>
        <p:nvSpPr>
          <p:cNvPr id="121" name="Body Level One…"/>
          <p:cNvSpPr txBox="1">
            <a:spLocks noGrp="1"/>
          </p:cNvSpPr>
          <p:nvPr>
            <p:ph type="body" idx="1"/>
          </p:nvPr>
        </p:nvSpPr>
        <p:spPr>
          <a:xfrm>
            <a:off x="952500" y="2603500"/>
            <a:ext cx="11099800" cy="6286500"/>
          </a:xfrm>
          <a:prstGeom prst="rect">
            <a:avLst/>
          </a:prstGeom>
        </p:spPr>
        <p:txBody>
          <a:bodyPr anchor="ctr">
            <a:normAutofit/>
          </a:bodyPr>
          <a:lstStyle>
            <a:lvl1pPr marL="444500" marR="0" indent="-444500" defTabSz="584200">
              <a:spcBef>
                <a:spcPts val="1200"/>
              </a:spcBef>
              <a:buSzPct val="75000"/>
              <a:defRPr sz="3600">
                <a:uFillTx/>
                <a:latin typeface="Helvetica Light"/>
                <a:ea typeface="Helvetica Light"/>
                <a:cs typeface="Helvetica Light"/>
                <a:sym typeface="Helvetica Light"/>
              </a:defRPr>
            </a:lvl1pPr>
            <a:lvl2pPr marL="889000" marR="0" indent="-444500" defTabSz="584200">
              <a:spcBef>
                <a:spcPts val="1200"/>
              </a:spcBef>
              <a:buSzPct val="75000"/>
              <a:buChar char="•"/>
              <a:defRPr sz="3600">
                <a:uFillTx/>
                <a:latin typeface="Helvetica Light"/>
                <a:ea typeface="Helvetica Light"/>
                <a:cs typeface="Helvetica Light"/>
                <a:sym typeface="Helvetica Light"/>
              </a:defRPr>
            </a:lvl2pPr>
            <a:lvl3pPr marL="1333500" marR="0" indent="-444500" defTabSz="584200">
              <a:spcBef>
                <a:spcPts val="1200"/>
              </a:spcBef>
              <a:buSzPct val="75000"/>
              <a:defRPr sz="3600">
                <a:uFillTx/>
                <a:latin typeface="Helvetica Light"/>
                <a:ea typeface="Helvetica Light"/>
                <a:cs typeface="Helvetica Light"/>
                <a:sym typeface="Helvetica Light"/>
              </a:defRPr>
            </a:lvl3pPr>
            <a:lvl4pPr marL="1778000" marR="0" indent="-444500" defTabSz="584200">
              <a:spcBef>
                <a:spcPts val="1200"/>
              </a:spcBef>
              <a:buSzPct val="75000"/>
              <a:buChar char="•"/>
              <a:defRPr sz="3600">
                <a:uFillTx/>
                <a:latin typeface="Helvetica Light"/>
                <a:ea typeface="Helvetica Light"/>
                <a:cs typeface="Helvetica Light"/>
                <a:sym typeface="Helvetica Light"/>
              </a:defRPr>
            </a:lvl4pPr>
            <a:lvl5pPr marL="2222500" marR="0" indent="-444500" defTabSz="584200">
              <a:spcBef>
                <a:spcPts val="1200"/>
              </a:spcBef>
              <a:buSzPct val="75000"/>
              <a:buChar char="•"/>
              <a:defRPr sz="3600">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6311798" y="9251950"/>
            <a:ext cx="368504" cy="381000"/>
          </a:xfrm>
          <a:prstGeom prst="rect">
            <a:avLst/>
          </a:prstGeom>
        </p:spPr>
        <p:txBody>
          <a:bodyPr anchor="t"/>
          <a:lstStyle>
            <a:lvl1pPr defTabSz="584200">
              <a:defRPr sz="1800">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29" name="Line"/>
          <p:cNvSpPr/>
          <p:nvPr/>
        </p:nvSpPr>
        <p:spPr>
          <a:xfrm>
            <a:off x="654756" y="8694702"/>
            <a:ext cx="11695291" cy="1"/>
          </a:xfrm>
          <a:prstGeom prst="line">
            <a:avLst/>
          </a:prstGeom>
          <a:ln w="38100">
            <a:solidFill>
              <a:srgbClr val="179C7D"/>
            </a:solidFill>
          </a:ln>
        </p:spPr>
        <p:txBody>
          <a:bodyPr lIns="65023" tIns="65023" rIns="65023" bIns="65023"/>
          <a:lstStyle/>
          <a:p>
            <a:pPr defTabSz="1300480">
              <a:defRPr sz="2400">
                <a:latin typeface="Frutiger LT Com 55 Roman"/>
                <a:ea typeface="Frutiger LT Com 55 Roman"/>
                <a:cs typeface="Frutiger LT Com 55 Roman"/>
                <a:sym typeface="Frutiger LT Com 55 Roman"/>
              </a:defRPr>
            </a:pPr>
            <a:endParaRPr/>
          </a:p>
        </p:txBody>
      </p:sp>
      <p:sp>
        <p:nvSpPr>
          <p:cNvPr id="130" name="© Fraunhofer IESE"/>
          <p:cNvSpPr txBox="1"/>
          <p:nvPr/>
        </p:nvSpPr>
        <p:spPr>
          <a:xfrm>
            <a:off x="647984" y="9150777"/>
            <a:ext cx="1280160" cy="16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300480">
              <a:spcBef>
                <a:spcPts val="600"/>
              </a:spcBef>
              <a:defRPr sz="1100">
                <a:solidFill>
                  <a:srgbClr val="A8AFAF"/>
                </a:solidFill>
                <a:latin typeface="Frutiger LT Com 55 Roman"/>
                <a:ea typeface="Frutiger LT Com 55 Roman"/>
                <a:cs typeface="Frutiger LT Com 55 Roman"/>
                <a:sym typeface="Frutiger LT Com 55 Roman"/>
              </a:defRPr>
            </a:lvl1pPr>
          </a:lstStyle>
          <a:p>
            <a:r>
              <a:t>© Fraunhofer IESE</a:t>
            </a:r>
          </a:p>
        </p:txBody>
      </p:sp>
      <p:pic>
        <p:nvPicPr>
          <p:cNvPr id="131" name="iese_60mm_p334" descr="iese_60mm_p334"/>
          <p:cNvPicPr>
            <a:picLocks noChangeAspect="1"/>
          </p:cNvPicPr>
          <p:nvPr/>
        </p:nvPicPr>
        <p:blipFill>
          <a:blip r:embed="rId2"/>
          <a:stretch>
            <a:fillRect/>
          </a:stretch>
        </p:blipFill>
        <p:spPr>
          <a:xfrm>
            <a:off x="10333851" y="8956605"/>
            <a:ext cx="2016196" cy="550899"/>
          </a:xfrm>
          <a:prstGeom prst="rect">
            <a:avLst/>
          </a:prstGeom>
          <a:ln w="12700">
            <a:miter lim="400000"/>
          </a:ln>
        </p:spPr>
      </p:pic>
      <p:sp>
        <p:nvSpPr>
          <p:cNvPr id="132" name="Title Text"/>
          <p:cNvSpPr txBox="1">
            <a:spLocks noGrp="1"/>
          </p:cNvSpPr>
          <p:nvPr>
            <p:ph type="title"/>
          </p:nvPr>
        </p:nvSpPr>
        <p:spPr>
          <a:xfrm>
            <a:off x="654756" y="544125"/>
            <a:ext cx="11695291" cy="1300481"/>
          </a:xfrm>
          <a:prstGeom prst="rect">
            <a:avLst/>
          </a:prstGeom>
        </p:spPr>
        <p:txBody>
          <a:bodyPr lIns="0" tIns="0" rIns="0" bIns="0" anchor="t">
            <a:normAutofit/>
          </a:bodyPr>
          <a:lstStyle>
            <a:lvl1pPr marL="0" marR="0" defTabSz="1300480">
              <a:defRPr>
                <a:uFillTx/>
                <a:latin typeface="Frutiger LT Com 45 Light"/>
                <a:ea typeface="Frutiger LT Com 45 Light"/>
                <a:cs typeface="Frutiger LT Com 45 Light"/>
                <a:sym typeface="Frutiger LT Com 45 Light"/>
              </a:defRPr>
            </a:lvl1pPr>
          </a:lstStyle>
          <a:p>
            <a:r>
              <a:t>Title Text</a:t>
            </a:r>
          </a:p>
        </p:txBody>
      </p:sp>
      <p:sp>
        <p:nvSpPr>
          <p:cNvPr id="133" name="Body Level One…"/>
          <p:cNvSpPr txBox="1">
            <a:spLocks noGrp="1"/>
          </p:cNvSpPr>
          <p:nvPr>
            <p:ph type="body" idx="1"/>
          </p:nvPr>
        </p:nvSpPr>
        <p:spPr>
          <a:xfrm>
            <a:off x="654756" y="2521941"/>
            <a:ext cx="11695291" cy="5820552"/>
          </a:xfrm>
          <a:prstGeom prst="rect">
            <a:avLst/>
          </a:prstGeom>
        </p:spPr>
        <p:txBody>
          <a:bodyPr lIns="0" tIns="0" rIns="0" bIns="0">
            <a:normAutofit/>
          </a:bodyPr>
          <a:lstStyle>
            <a:lvl1pPr marL="0" marR="0" indent="0" defTabSz="1300480">
              <a:spcBef>
                <a:spcPts val="1200"/>
              </a:spcBef>
              <a:buSzTx/>
              <a:buNone/>
              <a:defRPr>
                <a:uFillTx/>
                <a:latin typeface="Frutiger LT Com 55 Roman"/>
                <a:ea typeface="Frutiger LT Com 55 Roman"/>
                <a:cs typeface="Frutiger LT Com 55 Roman"/>
                <a:sym typeface="Frutiger LT Com 55 Roman"/>
              </a:defRPr>
            </a:lvl1pPr>
            <a:lvl2pPr marL="350837" marR="0" indent="-349250" defTabSz="1300480">
              <a:spcBef>
                <a:spcPts val="1200"/>
              </a:spcBef>
              <a:buChar char="■"/>
              <a:defRPr sz="2400">
                <a:uFillTx/>
                <a:latin typeface="Frutiger LT Com 55 Roman"/>
                <a:ea typeface="Frutiger LT Com 55 Roman"/>
                <a:cs typeface="Frutiger LT Com 55 Roman"/>
                <a:sym typeface="Frutiger LT Com 55 Roman"/>
              </a:defRPr>
            </a:lvl2pPr>
            <a:lvl3pPr marL="620712" marR="0" indent="-355600" defTabSz="1300480">
              <a:spcBef>
                <a:spcPts val="1200"/>
              </a:spcBef>
              <a:buChar char="■"/>
              <a:defRPr sz="2400">
                <a:uFillTx/>
                <a:latin typeface="Frutiger LT Com 55 Roman"/>
                <a:ea typeface="Frutiger LT Com 55 Roman"/>
                <a:cs typeface="Frutiger LT Com 55 Roman"/>
                <a:sym typeface="Frutiger LT Com 55 Roman"/>
              </a:defRPr>
            </a:lvl3pPr>
            <a:lvl4pPr marL="889000" marR="0" indent="-355600" defTabSz="1300480">
              <a:spcBef>
                <a:spcPts val="1200"/>
              </a:spcBef>
              <a:buChar char="■"/>
              <a:defRPr sz="2400">
                <a:uFillTx/>
                <a:latin typeface="Frutiger LT Com 55 Roman"/>
                <a:ea typeface="Frutiger LT Com 55 Roman"/>
                <a:cs typeface="Frutiger LT Com 55 Roman"/>
                <a:sym typeface="Frutiger LT Com 55 Roman"/>
              </a:defRPr>
            </a:lvl4pPr>
            <a:lvl5pPr marL="1172104" marR="0" indent="-370417" defTabSz="1300480">
              <a:spcBef>
                <a:spcPts val="1200"/>
              </a:spcBef>
              <a:buChar char="■"/>
              <a:defRPr sz="2400">
                <a:uFillTx/>
                <a:latin typeface="Frutiger LT Com 55 Roman"/>
                <a:ea typeface="Frutiger LT Com 55 Roman"/>
                <a:cs typeface="Frutiger LT Com 55 Roman"/>
                <a:sym typeface="Frutiger LT Com 55 Roman"/>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12186470" y="8775982"/>
            <a:ext cx="168090" cy="165101"/>
          </a:xfrm>
          <a:prstGeom prst="rect">
            <a:avLst/>
          </a:prstGeom>
        </p:spPr>
        <p:txBody>
          <a:bodyPr lIns="0" tIns="0" rIns="0" bIns="0" anchor="t"/>
          <a:lstStyle>
            <a:lvl1pPr algn="r" defTabSz="1300480">
              <a:defRPr sz="1100">
                <a:solidFill>
                  <a:srgbClr val="A8AFAF"/>
                </a:solidFill>
                <a:uFillTx/>
                <a:latin typeface="Frutiger LT Com 55 Roman"/>
                <a:ea typeface="Frutiger LT Com 55 Roman"/>
                <a:cs typeface="Frutiger LT Com 55 Roman"/>
                <a:sym typeface="Frutiger LT Com 55 Roman"/>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41" name="Line"/>
          <p:cNvSpPr/>
          <p:nvPr/>
        </p:nvSpPr>
        <p:spPr>
          <a:xfrm>
            <a:off x="654756" y="8694702"/>
            <a:ext cx="11695291" cy="1"/>
          </a:xfrm>
          <a:prstGeom prst="line">
            <a:avLst/>
          </a:prstGeom>
          <a:ln w="38100">
            <a:solidFill>
              <a:srgbClr val="179C7D"/>
            </a:solidFill>
          </a:ln>
        </p:spPr>
        <p:txBody>
          <a:bodyPr lIns="65023" tIns="65023" rIns="65023" bIns="65023"/>
          <a:lstStyle/>
          <a:p>
            <a:pPr defTabSz="1300480">
              <a:defRPr sz="2400">
                <a:latin typeface="Frutiger LT Com 55 Roman"/>
                <a:ea typeface="Frutiger LT Com 55 Roman"/>
                <a:cs typeface="Frutiger LT Com 55 Roman"/>
                <a:sym typeface="Frutiger LT Com 55 Roman"/>
              </a:defRPr>
            </a:pPr>
            <a:endParaRPr/>
          </a:p>
        </p:txBody>
      </p:sp>
      <p:sp>
        <p:nvSpPr>
          <p:cNvPr id="142" name="© Fraunhofer IESE"/>
          <p:cNvSpPr txBox="1"/>
          <p:nvPr/>
        </p:nvSpPr>
        <p:spPr>
          <a:xfrm>
            <a:off x="647984" y="9150777"/>
            <a:ext cx="1280160" cy="16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300480">
              <a:spcBef>
                <a:spcPts val="600"/>
              </a:spcBef>
              <a:defRPr sz="1100">
                <a:solidFill>
                  <a:srgbClr val="A8AFAF"/>
                </a:solidFill>
                <a:latin typeface="Frutiger LT Com 55 Roman"/>
                <a:ea typeface="Frutiger LT Com 55 Roman"/>
                <a:cs typeface="Frutiger LT Com 55 Roman"/>
                <a:sym typeface="Frutiger LT Com 55 Roman"/>
              </a:defRPr>
            </a:lvl1pPr>
          </a:lstStyle>
          <a:p>
            <a:r>
              <a:t>© Fraunhofer IESE</a:t>
            </a:r>
          </a:p>
        </p:txBody>
      </p:sp>
      <p:pic>
        <p:nvPicPr>
          <p:cNvPr id="143" name="iese_60mm_p334" descr="iese_60mm_p334"/>
          <p:cNvPicPr>
            <a:picLocks noChangeAspect="1"/>
          </p:cNvPicPr>
          <p:nvPr/>
        </p:nvPicPr>
        <p:blipFill>
          <a:blip r:embed="rId2"/>
          <a:stretch>
            <a:fillRect/>
          </a:stretch>
        </p:blipFill>
        <p:spPr>
          <a:xfrm>
            <a:off x="10333851" y="8956605"/>
            <a:ext cx="2016196" cy="550899"/>
          </a:xfrm>
          <a:prstGeom prst="rect">
            <a:avLst/>
          </a:prstGeom>
          <a:ln w="12700">
            <a:miter lim="400000"/>
          </a:ln>
        </p:spPr>
      </p:pic>
      <p:sp>
        <p:nvSpPr>
          <p:cNvPr id="144" name="Title Text"/>
          <p:cNvSpPr txBox="1">
            <a:spLocks noGrp="1"/>
          </p:cNvSpPr>
          <p:nvPr>
            <p:ph type="title"/>
          </p:nvPr>
        </p:nvSpPr>
        <p:spPr>
          <a:xfrm>
            <a:off x="654756" y="544125"/>
            <a:ext cx="11695291" cy="1300481"/>
          </a:xfrm>
          <a:prstGeom prst="rect">
            <a:avLst/>
          </a:prstGeom>
        </p:spPr>
        <p:txBody>
          <a:bodyPr lIns="0" tIns="0" rIns="0" bIns="0" anchor="t">
            <a:normAutofit/>
          </a:bodyPr>
          <a:lstStyle>
            <a:lvl1pPr marL="0" marR="0" defTabSz="1300480">
              <a:defRPr>
                <a:uFillTx/>
                <a:latin typeface="Frutiger LT Com 45 Light"/>
                <a:ea typeface="Frutiger LT Com 45 Light"/>
                <a:cs typeface="Frutiger LT Com 45 Light"/>
                <a:sym typeface="Frutiger LT Com 45 Light"/>
              </a:defRPr>
            </a:lvl1pPr>
          </a:lstStyle>
          <a:p>
            <a:r>
              <a:t>Title Text</a:t>
            </a:r>
          </a:p>
        </p:txBody>
      </p:sp>
      <p:sp>
        <p:nvSpPr>
          <p:cNvPr id="145" name="Body Level One…"/>
          <p:cNvSpPr txBox="1">
            <a:spLocks noGrp="1"/>
          </p:cNvSpPr>
          <p:nvPr>
            <p:ph type="body" idx="1"/>
          </p:nvPr>
        </p:nvSpPr>
        <p:spPr>
          <a:xfrm>
            <a:off x="654756" y="2521941"/>
            <a:ext cx="11695291" cy="5820552"/>
          </a:xfrm>
          <a:prstGeom prst="rect">
            <a:avLst/>
          </a:prstGeom>
        </p:spPr>
        <p:txBody>
          <a:bodyPr lIns="0" tIns="0" rIns="0" bIns="0">
            <a:normAutofit/>
          </a:bodyPr>
          <a:lstStyle>
            <a:lvl1pPr marL="0" marR="0" indent="0" defTabSz="1300480">
              <a:spcBef>
                <a:spcPts val="1200"/>
              </a:spcBef>
              <a:buSzTx/>
              <a:buNone/>
              <a:defRPr>
                <a:uFillTx/>
                <a:latin typeface="Frutiger LT Com 55 Roman"/>
                <a:ea typeface="Frutiger LT Com 55 Roman"/>
                <a:cs typeface="Frutiger LT Com 55 Roman"/>
                <a:sym typeface="Frutiger LT Com 55 Roman"/>
              </a:defRPr>
            </a:lvl1pPr>
            <a:lvl2pPr marL="350837" marR="0" indent="-349250" defTabSz="1300480">
              <a:spcBef>
                <a:spcPts val="1200"/>
              </a:spcBef>
              <a:buChar char="■"/>
              <a:defRPr sz="2400">
                <a:uFillTx/>
                <a:latin typeface="Frutiger LT Com 55 Roman"/>
                <a:ea typeface="Frutiger LT Com 55 Roman"/>
                <a:cs typeface="Frutiger LT Com 55 Roman"/>
                <a:sym typeface="Frutiger LT Com 55 Roman"/>
              </a:defRPr>
            </a:lvl2pPr>
            <a:lvl3pPr marL="620712" marR="0" indent="-355600" defTabSz="1300480">
              <a:spcBef>
                <a:spcPts val="1200"/>
              </a:spcBef>
              <a:buChar char="■"/>
              <a:defRPr sz="2400">
                <a:uFillTx/>
                <a:latin typeface="Frutiger LT Com 55 Roman"/>
                <a:ea typeface="Frutiger LT Com 55 Roman"/>
                <a:cs typeface="Frutiger LT Com 55 Roman"/>
                <a:sym typeface="Frutiger LT Com 55 Roman"/>
              </a:defRPr>
            </a:lvl3pPr>
            <a:lvl4pPr marL="889000" marR="0" indent="-355600" defTabSz="1300480">
              <a:spcBef>
                <a:spcPts val="1200"/>
              </a:spcBef>
              <a:buChar char="■"/>
              <a:defRPr sz="2400">
                <a:uFillTx/>
                <a:latin typeface="Frutiger LT Com 55 Roman"/>
                <a:ea typeface="Frutiger LT Com 55 Roman"/>
                <a:cs typeface="Frutiger LT Com 55 Roman"/>
                <a:sym typeface="Frutiger LT Com 55 Roman"/>
              </a:defRPr>
            </a:lvl4pPr>
            <a:lvl5pPr marL="1172104" marR="0" indent="-370417" defTabSz="1300480">
              <a:spcBef>
                <a:spcPts val="1200"/>
              </a:spcBef>
              <a:buChar char="■"/>
              <a:defRPr sz="2400">
                <a:uFillTx/>
                <a:latin typeface="Frutiger LT Com 55 Roman"/>
                <a:ea typeface="Frutiger LT Com 55 Roman"/>
                <a:cs typeface="Frutiger LT Com 55 Roman"/>
                <a:sym typeface="Frutiger LT Com 55 Roman"/>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12186470" y="8775982"/>
            <a:ext cx="168090" cy="165101"/>
          </a:xfrm>
          <a:prstGeom prst="rect">
            <a:avLst/>
          </a:prstGeom>
        </p:spPr>
        <p:txBody>
          <a:bodyPr lIns="0" tIns="0" rIns="0" bIns="0" anchor="t"/>
          <a:lstStyle>
            <a:lvl1pPr algn="r" defTabSz="1300480">
              <a:defRPr sz="1100">
                <a:solidFill>
                  <a:srgbClr val="A8AFAF"/>
                </a:solidFill>
                <a:uFillTx/>
                <a:latin typeface="Frutiger LT Com 55 Roman"/>
                <a:ea typeface="Frutiger LT Com 55 Roman"/>
                <a:cs typeface="Frutiger LT Com 55 Roman"/>
                <a:sym typeface="Frutiger LT Com 55 Roma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153" name="Slide Number"/>
          <p:cNvSpPr txBox="1">
            <a:spLocks noGrp="1"/>
          </p:cNvSpPr>
          <p:nvPr>
            <p:ph type="sldNum" sz="quarter" idx="2"/>
          </p:nvPr>
        </p:nvSpPr>
        <p:spPr>
          <a:xfrm>
            <a:off x="12144640" y="8518400"/>
            <a:ext cx="182216" cy="172815"/>
          </a:xfrm>
          <a:prstGeom prst="rect">
            <a:avLst/>
          </a:prstGeom>
        </p:spPr>
        <p:txBody>
          <a:bodyPr lIns="0" tIns="0" rIns="0" bIns="0" anchor="t"/>
          <a:lstStyle>
            <a:lvl1pPr algn="l" defTabSz="1217249">
              <a:defRPr sz="1200">
                <a:solidFill>
                  <a:srgbClr val="323232"/>
                </a:solidFill>
                <a:uFillTx/>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Vorlage #2">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Empty">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xfrm>
            <a:off x="11967390" y="9229873"/>
            <a:ext cx="314921" cy="298154"/>
          </a:xfrm>
          <a:prstGeom prst="rect">
            <a:avLst/>
          </a:prstGeom>
          <a:ln w="9525">
            <a:round/>
          </a:ln>
        </p:spPr>
        <p:txBody>
          <a:bodyPr lIns="38100" tIns="38100" rIns="38100" bIns="38100"/>
          <a:lstStyle>
            <a:lvl1pPr algn="r" defTabSz="1295400"/>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Vorlage #2">
    <p:spTree>
      <p:nvGrpSpPr>
        <p:cNvPr id="1" name=""/>
        <p:cNvGrpSpPr/>
        <p:nvPr/>
      </p:nvGrpSpPr>
      <p:grpSpPr>
        <a:xfrm>
          <a:off x="0" y="0"/>
          <a:ext cx="0" cy="0"/>
          <a:chOff x="0" y="0"/>
          <a:chExt cx="0" cy="0"/>
        </a:xfrm>
      </p:grpSpPr>
      <p:sp>
        <p:nvSpPr>
          <p:cNvPr id="40" name="Title Text"/>
          <p:cNvSpPr txBox="1">
            <a:spLocks noGrp="1"/>
          </p:cNvSpPr>
          <p:nvPr>
            <p:ph type="title"/>
          </p:nvPr>
        </p:nvSpPr>
        <p:spPr>
          <a:prstGeom prst="rect">
            <a:avLst/>
          </a:prstGeom>
        </p:spPr>
        <p:txBody>
          <a:bodyPr/>
          <a:lstStyle/>
          <a:p>
            <a:r>
              <a:t>Title Text</a:t>
            </a:r>
          </a:p>
        </p:txBody>
      </p:sp>
      <p:sp>
        <p:nvSpPr>
          <p:cNvPr id="4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12459284" y="9242573"/>
            <a:ext cx="340321" cy="323554"/>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UM_Vorlage_weiss">
    <p:spTree>
      <p:nvGrpSpPr>
        <p:cNvPr id="1" name=""/>
        <p:cNvGrpSpPr/>
        <p:nvPr/>
      </p:nvGrpSpPr>
      <p:grpSpPr>
        <a:xfrm>
          <a:off x="0" y="0"/>
          <a:ext cx="0" cy="0"/>
          <a:chOff x="0" y="0"/>
          <a:chExt cx="0" cy="0"/>
        </a:xfrm>
      </p:grpSpPr>
      <p:sp>
        <p:nvSpPr>
          <p:cNvPr id="49" name="Line"/>
          <p:cNvSpPr/>
          <p:nvPr/>
        </p:nvSpPr>
        <p:spPr>
          <a:xfrm>
            <a:off x="0" y="977900"/>
            <a:ext cx="13004800" cy="2258"/>
          </a:xfrm>
          <a:prstGeom prst="line">
            <a:avLst/>
          </a:prstGeom>
          <a:ln w="12700">
            <a:solidFill>
              <a:srgbClr val="000000"/>
            </a:solidFill>
          </a:ln>
        </p:spPr>
        <p:txBody>
          <a:bodyPr lIns="0" tIns="0" rIns="0" bIns="0"/>
          <a:lstStyle/>
          <a:p>
            <a:endParaRPr/>
          </a:p>
        </p:txBody>
      </p:sp>
      <p:sp>
        <p:nvSpPr>
          <p:cNvPr id="50" name="Technische Universität München"/>
          <p:cNvSpPr txBox="1"/>
          <p:nvPr/>
        </p:nvSpPr>
        <p:spPr>
          <a:xfrm>
            <a:off x="9112493" y="681848"/>
            <a:ext cx="2366050"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57799" marR="57799" algn="r" defTabSz="1295400">
              <a:buClr>
                <a:srgbClr val="007BC9"/>
              </a:buClr>
              <a:buFont typeface="Arial"/>
              <a:defRPr>
                <a:solidFill>
                  <a:srgbClr val="007BC9"/>
                </a:solidFill>
                <a:uFill>
                  <a:solidFill>
                    <a:srgbClr val="007BC9"/>
                  </a:solidFill>
                </a:uFill>
                <a:latin typeface="Arial"/>
                <a:ea typeface="Arial"/>
                <a:cs typeface="Arial"/>
                <a:sym typeface="Arial"/>
              </a:defRPr>
            </a:lvl1pPr>
          </a:lstStyle>
          <a:p>
            <a:r>
              <a:t>Technische Universität München</a:t>
            </a:r>
          </a:p>
        </p:txBody>
      </p:sp>
      <p:sp>
        <p:nvSpPr>
          <p:cNvPr id="51" name="Line"/>
          <p:cNvSpPr/>
          <p:nvPr/>
        </p:nvSpPr>
        <p:spPr>
          <a:xfrm>
            <a:off x="0" y="977900"/>
            <a:ext cx="13004800" cy="2258"/>
          </a:xfrm>
          <a:prstGeom prst="line">
            <a:avLst/>
          </a:prstGeom>
          <a:ln w="12700">
            <a:solidFill>
              <a:srgbClr val="007BC9"/>
            </a:solidFill>
          </a:ln>
        </p:spPr>
        <p:txBody>
          <a:bodyPr lIns="0" tIns="0" rIns="0" bIns="0"/>
          <a:lstStyle/>
          <a:p>
            <a:endParaRPr/>
          </a:p>
        </p:txBody>
      </p:sp>
      <p:pic>
        <p:nvPicPr>
          <p:cNvPr id="52" name="TUMLogo_oZ_Vollfl_blau_RGB.pdf" descr="TUMLogo_oZ_Vollfl_blau_RGB.pdf"/>
          <p:cNvPicPr>
            <a:picLocks/>
          </p:cNvPicPr>
          <p:nvPr/>
        </p:nvPicPr>
        <p:blipFill>
          <a:blip r:embed="rId2"/>
          <a:stretch>
            <a:fillRect/>
          </a:stretch>
        </p:blipFill>
        <p:spPr>
          <a:xfrm>
            <a:off x="11428871" y="462844"/>
            <a:ext cx="862472" cy="456072"/>
          </a:xfrm>
          <a:prstGeom prst="rect">
            <a:avLst/>
          </a:prstGeom>
          <a:ln w="12700">
            <a:miter lim="400000"/>
          </a:ln>
        </p:spPr>
      </p:pic>
      <p:sp>
        <p:nvSpPr>
          <p:cNvPr id="53" name="Title Text"/>
          <p:cNvSpPr txBox="1">
            <a:spLocks noGrp="1"/>
          </p:cNvSpPr>
          <p:nvPr>
            <p:ph type="title"/>
          </p:nvPr>
        </p:nvSpPr>
        <p:spPr>
          <a:xfrm>
            <a:off x="330200" y="0"/>
            <a:ext cx="11950700" cy="1016000"/>
          </a:xfrm>
          <a:prstGeom prst="rect">
            <a:avLst/>
          </a:prstGeom>
        </p:spPr>
        <p:txBody>
          <a:bodyPr/>
          <a:lstStyle>
            <a:lvl1pPr>
              <a:defRPr>
                <a:solidFill>
                  <a:srgbClr val="0056D6"/>
                </a:solidFill>
              </a:defRPr>
            </a:lvl1pPr>
          </a:lstStyle>
          <a:p>
            <a:r>
              <a:t>Title Text</a:t>
            </a:r>
          </a:p>
        </p:txBody>
      </p:sp>
      <p:sp>
        <p:nvSpPr>
          <p:cNvPr id="54" name="Body Level One…"/>
          <p:cNvSpPr txBox="1">
            <a:spLocks noGrp="1"/>
          </p:cNvSpPr>
          <p:nvPr>
            <p:ph type="body" idx="1"/>
          </p:nvPr>
        </p:nvSpPr>
        <p:spPr>
          <a:prstGeom prst="rect">
            <a:avLst/>
          </a:prstGeom>
        </p:spPr>
        <p:txBody>
          <a:bodyPr/>
          <a:lstStyle>
            <a:lvl1pPr>
              <a:defRPr sz="28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62" name="image1.png" descr="image1.png"/>
          <p:cNvPicPr>
            <a:picLocks noChangeAspect="1"/>
          </p:cNvPicPr>
          <p:nvPr/>
        </p:nvPicPr>
        <p:blipFill>
          <a:blip r:embed="rId2"/>
          <a:srcRect b="17056"/>
          <a:stretch>
            <a:fillRect/>
          </a:stretch>
        </p:blipFill>
        <p:spPr>
          <a:xfrm>
            <a:off x="-1" y="-1"/>
            <a:ext cx="13004801" cy="8091878"/>
          </a:xfrm>
          <a:prstGeom prst="rect">
            <a:avLst/>
          </a:prstGeom>
          <a:ln w="12700">
            <a:miter lim="400000"/>
          </a:ln>
        </p:spPr>
      </p:pic>
      <p:sp>
        <p:nvSpPr>
          <p:cNvPr id="63" name="Technische Universität München"/>
          <p:cNvSpPr txBox="1"/>
          <p:nvPr/>
        </p:nvSpPr>
        <p:spPr>
          <a:xfrm>
            <a:off x="596053" y="701096"/>
            <a:ext cx="3467948" cy="3307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b">
            <a:spAutoFit/>
          </a:bodyPr>
          <a:lstStyle>
            <a:lvl1pPr defTabSz="1300480">
              <a:spcBef>
                <a:spcPts val="1000"/>
              </a:spcBef>
              <a:defRPr sz="1600">
                <a:solidFill>
                  <a:srgbClr val="074FB0"/>
                </a:solidFill>
                <a:latin typeface="TUM Neue Helvetica 55 Regular"/>
                <a:ea typeface="TUM Neue Helvetica 55 Regular"/>
                <a:cs typeface="TUM Neue Helvetica 55 Regular"/>
                <a:sym typeface="TUM Neue Helvetica 55 Regular"/>
              </a:defRPr>
            </a:lvl1pPr>
          </a:lstStyle>
          <a:p>
            <a:r>
              <a:t>Technische Universität München</a:t>
            </a:r>
          </a:p>
        </p:txBody>
      </p:sp>
      <p:sp>
        <p:nvSpPr>
          <p:cNvPr id="64" name="Title Text"/>
          <p:cNvSpPr txBox="1">
            <a:spLocks noGrp="1"/>
          </p:cNvSpPr>
          <p:nvPr>
            <p:ph type="title"/>
          </p:nvPr>
        </p:nvSpPr>
        <p:spPr>
          <a:xfrm>
            <a:off x="722488" y="1300479"/>
            <a:ext cx="11559824" cy="866988"/>
          </a:xfrm>
          <a:prstGeom prst="rect">
            <a:avLst/>
          </a:prstGeom>
        </p:spPr>
        <p:txBody>
          <a:bodyPr lIns="65023" tIns="65023" rIns="65023" bIns="65023">
            <a:normAutofit/>
          </a:bodyPr>
          <a:lstStyle>
            <a:lvl1pPr marL="0" marR="0" defTabSz="1300480">
              <a:defRPr b="0">
                <a:solidFill>
                  <a:srgbClr val="333333"/>
                </a:solidFill>
                <a:uFillTx/>
                <a:latin typeface="TUM Neue Helvetica 75 Bold"/>
                <a:ea typeface="TUM Neue Helvetica 75 Bold"/>
                <a:cs typeface="TUM Neue Helvetica 75 Bold"/>
                <a:sym typeface="TUM Neue Helvetica 75 Bold"/>
              </a:defRPr>
            </a:lvl1pPr>
          </a:lstStyle>
          <a:p>
            <a:r>
              <a:t>Title Text</a:t>
            </a:r>
          </a:p>
        </p:txBody>
      </p:sp>
      <p:sp>
        <p:nvSpPr>
          <p:cNvPr id="65" name="Body Level One…"/>
          <p:cNvSpPr txBox="1">
            <a:spLocks noGrp="1"/>
          </p:cNvSpPr>
          <p:nvPr>
            <p:ph type="body" idx="1"/>
          </p:nvPr>
        </p:nvSpPr>
        <p:spPr>
          <a:xfrm>
            <a:off x="722488" y="2600960"/>
            <a:ext cx="11559824" cy="6177281"/>
          </a:xfrm>
          <a:prstGeom prst="rect">
            <a:avLst/>
          </a:prstGeom>
        </p:spPr>
        <p:txBody>
          <a:bodyPr lIns="65023" tIns="65023" rIns="65023" bIns="65023">
            <a:normAutofit/>
          </a:bodyPr>
          <a:lstStyle>
            <a:lvl1pPr marL="457200" marR="0" indent="-457200" defTabSz="1300480">
              <a:spcBef>
                <a:spcPts val="600"/>
              </a:spcBef>
              <a:buChar char="▪"/>
              <a:defRPr>
                <a:solidFill>
                  <a:srgbClr val="333333"/>
                </a:solidFill>
                <a:uFillTx/>
                <a:latin typeface="TUM Neue Helvetica 55 Regular"/>
                <a:ea typeface="TUM Neue Helvetica 55 Regular"/>
                <a:cs typeface="TUM Neue Helvetica 55 Regular"/>
                <a:sym typeface="TUM Neue Helvetica 55 Regular"/>
              </a:defRPr>
            </a:lvl1pPr>
            <a:lvl2pPr marL="838200" marR="0" indent="-381000" defTabSz="1300480">
              <a:spcBef>
                <a:spcPts val="600"/>
              </a:spcBef>
              <a:defRPr sz="2400">
                <a:solidFill>
                  <a:srgbClr val="333333"/>
                </a:solidFill>
                <a:uFillTx/>
                <a:latin typeface="TUM Neue Helvetica 55 Regular"/>
                <a:ea typeface="TUM Neue Helvetica 55 Regular"/>
                <a:cs typeface="TUM Neue Helvetica 55 Regular"/>
                <a:sym typeface="TUM Neue Helvetica 55 Regular"/>
              </a:defRPr>
            </a:lvl2pPr>
            <a:lvl3pPr marL="1306285" marR="0" indent="-391885" defTabSz="1300480">
              <a:spcBef>
                <a:spcPts val="600"/>
              </a:spcBef>
              <a:defRPr sz="2400">
                <a:solidFill>
                  <a:srgbClr val="333333"/>
                </a:solidFill>
                <a:uFillTx/>
                <a:latin typeface="TUM Neue Helvetica 55 Regular"/>
                <a:ea typeface="TUM Neue Helvetica 55 Regular"/>
                <a:cs typeface="TUM Neue Helvetica 55 Regular"/>
                <a:sym typeface="TUM Neue Helvetica 55 Regular"/>
              </a:defRPr>
            </a:lvl3pPr>
            <a:lvl4pPr marL="1725385" marR="0" indent="-391885" defTabSz="1300480">
              <a:spcBef>
                <a:spcPts val="600"/>
              </a:spcBef>
              <a:defRPr sz="2400">
                <a:solidFill>
                  <a:srgbClr val="333333"/>
                </a:solidFill>
                <a:uFillTx/>
                <a:latin typeface="TUM Neue Helvetica 55 Regular"/>
                <a:ea typeface="TUM Neue Helvetica 55 Regular"/>
                <a:cs typeface="TUM Neue Helvetica 55 Regular"/>
                <a:sym typeface="TUM Neue Helvetica 55 Regular"/>
              </a:defRPr>
            </a:lvl4pPr>
            <a:lvl5pPr marL="2144485" marR="0" indent="-391885" defTabSz="1300480">
              <a:spcBef>
                <a:spcPts val="600"/>
              </a:spcBef>
              <a:defRPr sz="2400">
                <a:solidFill>
                  <a:srgbClr val="333333"/>
                </a:solidFill>
                <a:uFillTx/>
                <a:latin typeface="TUM Neue Helvetica 55 Regular"/>
                <a:ea typeface="TUM Neue Helvetica 55 Regular"/>
                <a:cs typeface="TUM Neue Helvetica 55 Regular"/>
                <a:sym typeface="TUM Neue Helvetica 55 Regular"/>
              </a:defRPr>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xfrm>
            <a:off x="11913605" y="9154752"/>
            <a:ext cx="368707" cy="330710"/>
          </a:xfrm>
          <a:prstGeom prst="rect">
            <a:avLst/>
          </a:prstGeom>
        </p:spPr>
        <p:txBody>
          <a:bodyPr lIns="65023" tIns="65023" rIns="65023" bIns="65023"/>
          <a:lstStyle>
            <a:lvl1pPr algn="r" defTabSz="1300480">
              <a:defRPr>
                <a:solidFill>
                  <a:srgbClr val="333333"/>
                </a:solidFill>
                <a:uFillTx/>
                <a:latin typeface="TUM Neue Helvetica 55 Regular"/>
                <a:ea typeface="TUM Neue Helvetica 55 Regular"/>
                <a:cs typeface="TUM Neue Helvetica 55 Regular"/>
                <a:sym typeface="TUM Neue Helvetica 55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73" name="Line"/>
          <p:cNvSpPr/>
          <p:nvPr/>
        </p:nvSpPr>
        <p:spPr>
          <a:xfrm>
            <a:off x="654756" y="8694702"/>
            <a:ext cx="11695291" cy="1"/>
          </a:xfrm>
          <a:prstGeom prst="line">
            <a:avLst/>
          </a:prstGeom>
          <a:ln w="38100">
            <a:solidFill>
              <a:srgbClr val="179C7D"/>
            </a:solidFill>
          </a:ln>
        </p:spPr>
        <p:txBody>
          <a:bodyPr lIns="65023" tIns="65023" rIns="65023" bIns="65023"/>
          <a:lstStyle/>
          <a:p>
            <a:pPr defTabSz="1300480">
              <a:defRPr sz="2400">
                <a:latin typeface="Frutiger LT Com 55 Roman"/>
                <a:ea typeface="Frutiger LT Com 55 Roman"/>
                <a:cs typeface="Frutiger LT Com 55 Roman"/>
                <a:sym typeface="Frutiger LT Com 55 Roman"/>
              </a:defRPr>
            </a:pPr>
            <a:endParaRPr/>
          </a:p>
        </p:txBody>
      </p:sp>
      <p:sp>
        <p:nvSpPr>
          <p:cNvPr id="74" name="© Fraunhofer IESE"/>
          <p:cNvSpPr txBox="1"/>
          <p:nvPr/>
        </p:nvSpPr>
        <p:spPr>
          <a:xfrm>
            <a:off x="647984" y="9150777"/>
            <a:ext cx="1280160" cy="16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300480">
              <a:spcBef>
                <a:spcPts val="600"/>
              </a:spcBef>
              <a:defRPr sz="1100">
                <a:solidFill>
                  <a:srgbClr val="A8AFAF"/>
                </a:solidFill>
                <a:latin typeface="Frutiger LT Com 55 Roman"/>
                <a:ea typeface="Frutiger LT Com 55 Roman"/>
                <a:cs typeface="Frutiger LT Com 55 Roman"/>
                <a:sym typeface="Frutiger LT Com 55 Roman"/>
              </a:defRPr>
            </a:lvl1pPr>
          </a:lstStyle>
          <a:p>
            <a:r>
              <a:t>© Fraunhofer IESE</a:t>
            </a:r>
          </a:p>
        </p:txBody>
      </p:sp>
      <p:pic>
        <p:nvPicPr>
          <p:cNvPr id="75" name="iese_60mm_p334" descr="iese_60mm_p334"/>
          <p:cNvPicPr>
            <a:picLocks noChangeAspect="1"/>
          </p:cNvPicPr>
          <p:nvPr/>
        </p:nvPicPr>
        <p:blipFill>
          <a:blip r:embed="rId2"/>
          <a:stretch>
            <a:fillRect/>
          </a:stretch>
        </p:blipFill>
        <p:spPr>
          <a:xfrm>
            <a:off x="10333851" y="8956605"/>
            <a:ext cx="2016196" cy="550899"/>
          </a:xfrm>
          <a:prstGeom prst="rect">
            <a:avLst/>
          </a:prstGeom>
          <a:ln w="12700">
            <a:miter lim="400000"/>
          </a:ln>
        </p:spPr>
      </p:pic>
      <p:sp>
        <p:nvSpPr>
          <p:cNvPr id="76" name="Title Text"/>
          <p:cNvSpPr txBox="1">
            <a:spLocks noGrp="1"/>
          </p:cNvSpPr>
          <p:nvPr>
            <p:ph type="title"/>
          </p:nvPr>
        </p:nvSpPr>
        <p:spPr>
          <a:xfrm>
            <a:off x="654756" y="544125"/>
            <a:ext cx="11695291" cy="1300481"/>
          </a:xfrm>
          <a:prstGeom prst="rect">
            <a:avLst/>
          </a:prstGeom>
        </p:spPr>
        <p:txBody>
          <a:bodyPr lIns="0" tIns="0" rIns="0" bIns="0" anchor="t">
            <a:normAutofit/>
          </a:bodyPr>
          <a:lstStyle>
            <a:lvl1pPr marL="0" marR="0" defTabSz="1300480">
              <a:defRPr>
                <a:uFillTx/>
                <a:latin typeface="Frutiger LT Com 45 Light"/>
                <a:ea typeface="Frutiger LT Com 45 Light"/>
                <a:cs typeface="Frutiger LT Com 45 Light"/>
                <a:sym typeface="Frutiger LT Com 45 Light"/>
              </a:defRPr>
            </a:lvl1pPr>
          </a:lstStyle>
          <a:p>
            <a:r>
              <a:t>Title Text</a:t>
            </a:r>
          </a:p>
        </p:txBody>
      </p:sp>
      <p:sp>
        <p:nvSpPr>
          <p:cNvPr id="77" name="Body Level One…"/>
          <p:cNvSpPr txBox="1">
            <a:spLocks noGrp="1"/>
          </p:cNvSpPr>
          <p:nvPr>
            <p:ph type="body" idx="1"/>
          </p:nvPr>
        </p:nvSpPr>
        <p:spPr>
          <a:xfrm>
            <a:off x="654756" y="2521941"/>
            <a:ext cx="11695291" cy="5820552"/>
          </a:xfrm>
          <a:prstGeom prst="rect">
            <a:avLst/>
          </a:prstGeom>
        </p:spPr>
        <p:txBody>
          <a:bodyPr lIns="0" tIns="0" rIns="0" bIns="0">
            <a:normAutofit/>
          </a:bodyPr>
          <a:lstStyle>
            <a:lvl1pPr marL="0" marR="0" indent="0" defTabSz="1300480">
              <a:spcBef>
                <a:spcPts val="1200"/>
              </a:spcBef>
              <a:buSzTx/>
              <a:buNone/>
              <a:defRPr>
                <a:uFillTx/>
                <a:latin typeface="Frutiger LT Com 55 Roman"/>
                <a:ea typeface="Frutiger LT Com 55 Roman"/>
                <a:cs typeface="Frutiger LT Com 55 Roman"/>
                <a:sym typeface="Frutiger LT Com 55 Roman"/>
              </a:defRPr>
            </a:lvl1pPr>
            <a:lvl2pPr marL="350837" marR="0" indent="-349250" defTabSz="1300480">
              <a:spcBef>
                <a:spcPts val="1200"/>
              </a:spcBef>
              <a:buChar char="■"/>
              <a:defRPr sz="2400">
                <a:uFillTx/>
                <a:latin typeface="Frutiger LT Com 55 Roman"/>
                <a:ea typeface="Frutiger LT Com 55 Roman"/>
                <a:cs typeface="Frutiger LT Com 55 Roman"/>
                <a:sym typeface="Frutiger LT Com 55 Roman"/>
              </a:defRPr>
            </a:lvl2pPr>
            <a:lvl3pPr marL="620712" marR="0" indent="-355600" defTabSz="1300480">
              <a:spcBef>
                <a:spcPts val="1200"/>
              </a:spcBef>
              <a:buChar char="■"/>
              <a:defRPr sz="2400">
                <a:uFillTx/>
                <a:latin typeface="Frutiger LT Com 55 Roman"/>
                <a:ea typeface="Frutiger LT Com 55 Roman"/>
                <a:cs typeface="Frutiger LT Com 55 Roman"/>
                <a:sym typeface="Frutiger LT Com 55 Roman"/>
              </a:defRPr>
            </a:lvl3pPr>
            <a:lvl4pPr marL="889000" marR="0" indent="-355600" defTabSz="1300480">
              <a:spcBef>
                <a:spcPts val="1200"/>
              </a:spcBef>
              <a:buChar char="■"/>
              <a:defRPr sz="2400">
                <a:uFillTx/>
                <a:latin typeface="Frutiger LT Com 55 Roman"/>
                <a:ea typeface="Frutiger LT Com 55 Roman"/>
                <a:cs typeface="Frutiger LT Com 55 Roman"/>
                <a:sym typeface="Frutiger LT Com 55 Roman"/>
              </a:defRPr>
            </a:lvl4pPr>
            <a:lvl5pPr marL="1172104" marR="0" indent="-370417" defTabSz="1300480">
              <a:spcBef>
                <a:spcPts val="1200"/>
              </a:spcBef>
              <a:buChar char="■"/>
              <a:defRPr sz="2400">
                <a:uFillTx/>
                <a:latin typeface="Frutiger LT Com 55 Roman"/>
                <a:ea typeface="Frutiger LT Com 55 Roman"/>
                <a:cs typeface="Frutiger LT Com 55 Roman"/>
                <a:sym typeface="Frutiger LT Com 55 Roman"/>
              </a:defRPr>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xfrm>
            <a:off x="12186470" y="8775982"/>
            <a:ext cx="168090" cy="165101"/>
          </a:xfrm>
          <a:prstGeom prst="rect">
            <a:avLst/>
          </a:prstGeom>
        </p:spPr>
        <p:txBody>
          <a:bodyPr lIns="0" tIns="0" rIns="0" bIns="0" anchor="t"/>
          <a:lstStyle>
            <a:lvl1pPr algn="r" defTabSz="1300480">
              <a:defRPr sz="1100">
                <a:solidFill>
                  <a:srgbClr val="A8AFAF"/>
                </a:solidFill>
                <a:uFillTx/>
                <a:latin typeface="Frutiger LT Com 55 Roman"/>
                <a:ea typeface="Frutiger LT Com 55 Roman"/>
                <a:cs typeface="Frutiger LT Com 55 Roman"/>
                <a:sym typeface="Frutiger LT Com 55 Roman"/>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5" name="Line"/>
          <p:cNvSpPr/>
          <p:nvPr/>
        </p:nvSpPr>
        <p:spPr>
          <a:xfrm>
            <a:off x="654756" y="8694702"/>
            <a:ext cx="11695291" cy="1"/>
          </a:xfrm>
          <a:prstGeom prst="line">
            <a:avLst/>
          </a:prstGeom>
          <a:ln w="38100">
            <a:solidFill>
              <a:srgbClr val="179C7D"/>
            </a:solidFill>
          </a:ln>
        </p:spPr>
        <p:txBody>
          <a:bodyPr lIns="65023" tIns="65023" rIns="65023" bIns="65023"/>
          <a:lstStyle/>
          <a:p>
            <a:pPr defTabSz="1300480">
              <a:defRPr sz="2400">
                <a:latin typeface="Frutiger LT Com 55 Roman"/>
                <a:ea typeface="Frutiger LT Com 55 Roman"/>
                <a:cs typeface="Frutiger LT Com 55 Roman"/>
                <a:sym typeface="Frutiger LT Com 55 Roman"/>
              </a:defRPr>
            </a:pPr>
            <a:endParaRPr/>
          </a:p>
        </p:txBody>
      </p:sp>
      <p:sp>
        <p:nvSpPr>
          <p:cNvPr id="86" name="© Fraunhofer IESE"/>
          <p:cNvSpPr txBox="1"/>
          <p:nvPr/>
        </p:nvSpPr>
        <p:spPr>
          <a:xfrm>
            <a:off x="647984" y="9150777"/>
            <a:ext cx="1280160" cy="16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300480">
              <a:spcBef>
                <a:spcPts val="600"/>
              </a:spcBef>
              <a:defRPr sz="1100">
                <a:solidFill>
                  <a:srgbClr val="A8AFAF"/>
                </a:solidFill>
                <a:latin typeface="Frutiger LT Com 55 Roman"/>
                <a:ea typeface="Frutiger LT Com 55 Roman"/>
                <a:cs typeface="Frutiger LT Com 55 Roman"/>
                <a:sym typeface="Frutiger LT Com 55 Roman"/>
              </a:defRPr>
            </a:lvl1pPr>
          </a:lstStyle>
          <a:p>
            <a:r>
              <a:t>© Fraunhofer IESE</a:t>
            </a:r>
          </a:p>
        </p:txBody>
      </p:sp>
      <p:pic>
        <p:nvPicPr>
          <p:cNvPr id="87" name="iese_60mm_p334" descr="iese_60mm_p334"/>
          <p:cNvPicPr>
            <a:picLocks noChangeAspect="1"/>
          </p:cNvPicPr>
          <p:nvPr/>
        </p:nvPicPr>
        <p:blipFill>
          <a:blip r:embed="rId2"/>
          <a:stretch>
            <a:fillRect/>
          </a:stretch>
        </p:blipFill>
        <p:spPr>
          <a:xfrm>
            <a:off x="10333851" y="8956605"/>
            <a:ext cx="2016196" cy="550899"/>
          </a:xfrm>
          <a:prstGeom prst="rect">
            <a:avLst/>
          </a:prstGeom>
          <a:ln w="12700">
            <a:miter lim="400000"/>
          </a:ln>
        </p:spPr>
      </p:pic>
      <p:sp>
        <p:nvSpPr>
          <p:cNvPr id="88" name="Title Text"/>
          <p:cNvSpPr txBox="1">
            <a:spLocks noGrp="1"/>
          </p:cNvSpPr>
          <p:nvPr>
            <p:ph type="title"/>
          </p:nvPr>
        </p:nvSpPr>
        <p:spPr>
          <a:xfrm>
            <a:off x="654756" y="544125"/>
            <a:ext cx="11695291" cy="1300481"/>
          </a:xfrm>
          <a:prstGeom prst="rect">
            <a:avLst/>
          </a:prstGeom>
        </p:spPr>
        <p:txBody>
          <a:bodyPr lIns="0" tIns="0" rIns="0" bIns="0" anchor="t">
            <a:normAutofit/>
          </a:bodyPr>
          <a:lstStyle>
            <a:lvl1pPr marL="0" marR="0" defTabSz="1300480">
              <a:defRPr>
                <a:uFillTx/>
                <a:latin typeface="Frutiger LT Com 45 Light"/>
                <a:ea typeface="Frutiger LT Com 45 Light"/>
                <a:cs typeface="Frutiger LT Com 45 Light"/>
                <a:sym typeface="Frutiger LT Com 45 Light"/>
              </a:defRPr>
            </a:lvl1pPr>
          </a:lstStyle>
          <a:p>
            <a:r>
              <a:t>Title Text</a:t>
            </a:r>
          </a:p>
        </p:txBody>
      </p:sp>
      <p:sp>
        <p:nvSpPr>
          <p:cNvPr id="89" name="Slide Number"/>
          <p:cNvSpPr txBox="1">
            <a:spLocks noGrp="1"/>
          </p:cNvSpPr>
          <p:nvPr>
            <p:ph type="sldNum" sz="quarter" idx="2"/>
          </p:nvPr>
        </p:nvSpPr>
        <p:spPr>
          <a:xfrm>
            <a:off x="12186470" y="8775982"/>
            <a:ext cx="168090" cy="165101"/>
          </a:xfrm>
          <a:prstGeom prst="rect">
            <a:avLst/>
          </a:prstGeom>
        </p:spPr>
        <p:txBody>
          <a:bodyPr lIns="0" tIns="0" rIns="0" bIns="0" anchor="t"/>
          <a:lstStyle>
            <a:lvl1pPr algn="r" defTabSz="1300480">
              <a:defRPr sz="1100">
                <a:solidFill>
                  <a:srgbClr val="A8AFAF"/>
                </a:solidFill>
                <a:uFillTx/>
                <a:latin typeface="Frutiger LT Com 55 Roman"/>
                <a:ea typeface="Frutiger LT Com 55 Roman"/>
                <a:cs typeface="Frutiger LT Com 55 Roman"/>
                <a:sym typeface="Frutiger LT Com 55 Roman"/>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96" name="Line"/>
          <p:cNvSpPr/>
          <p:nvPr/>
        </p:nvSpPr>
        <p:spPr>
          <a:xfrm>
            <a:off x="654756" y="8694702"/>
            <a:ext cx="11695291" cy="1"/>
          </a:xfrm>
          <a:prstGeom prst="line">
            <a:avLst/>
          </a:prstGeom>
          <a:ln w="38100">
            <a:solidFill>
              <a:srgbClr val="179C7D"/>
            </a:solidFill>
          </a:ln>
        </p:spPr>
        <p:txBody>
          <a:bodyPr lIns="65023" tIns="65023" rIns="65023" bIns="65023"/>
          <a:lstStyle/>
          <a:p>
            <a:pPr defTabSz="1300480">
              <a:defRPr sz="2400">
                <a:latin typeface="Frutiger LT Com 55 Roman"/>
                <a:ea typeface="Frutiger LT Com 55 Roman"/>
                <a:cs typeface="Frutiger LT Com 55 Roman"/>
                <a:sym typeface="Frutiger LT Com 55 Roman"/>
              </a:defRPr>
            </a:pPr>
            <a:endParaRPr/>
          </a:p>
        </p:txBody>
      </p:sp>
      <p:sp>
        <p:nvSpPr>
          <p:cNvPr id="97" name="© Fraunhofer IESE"/>
          <p:cNvSpPr txBox="1"/>
          <p:nvPr/>
        </p:nvSpPr>
        <p:spPr>
          <a:xfrm>
            <a:off x="647984" y="9150777"/>
            <a:ext cx="1280160" cy="165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1300480">
              <a:spcBef>
                <a:spcPts val="600"/>
              </a:spcBef>
              <a:defRPr sz="1100">
                <a:solidFill>
                  <a:srgbClr val="A8AFAF"/>
                </a:solidFill>
                <a:latin typeface="Frutiger LT Com 55 Roman"/>
                <a:ea typeface="Frutiger LT Com 55 Roman"/>
                <a:cs typeface="Frutiger LT Com 55 Roman"/>
                <a:sym typeface="Frutiger LT Com 55 Roman"/>
              </a:defRPr>
            </a:lvl1pPr>
          </a:lstStyle>
          <a:p>
            <a:r>
              <a:t>© Fraunhofer IESE</a:t>
            </a:r>
          </a:p>
        </p:txBody>
      </p:sp>
      <p:pic>
        <p:nvPicPr>
          <p:cNvPr id="98" name="iese_60mm_p334" descr="iese_60mm_p334"/>
          <p:cNvPicPr>
            <a:picLocks noChangeAspect="1"/>
          </p:cNvPicPr>
          <p:nvPr/>
        </p:nvPicPr>
        <p:blipFill>
          <a:blip r:embed="rId2"/>
          <a:stretch>
            <a:fillRect/>
          </a:stretch>
        </p:blipFill>
        <p:spPr>
          <a:xfrm>
            <a:off x="10333851" y="8956605"/>
            <a:ext cx="2016196" cy="550899"/>
          </a:xfrm>
          <a:prstGeom prst="rect">
            <a:avLst/>
          </a:prstGeom>
          <a:ln w="12700">
            <a:miter lim="400000"/>
          </a:ln>
        </p:spPr>
      </p:pic>
      <p:sp>
        <p:nvSpPr>
          <p:cNvPr id="99" name="Title Text"/>
          <p:cNvSpPr txBox="1">
            <a:spLocks noGrp="1"/>
          </p:cNvSpPr>
          <p:nvPr>
            <p:ph type="title"/>
          </p:nvPr>
        </p:nvSpPr>
        <p:spPr>
          <a:xfrm>
            <a:off x="654756" y="544125"/>
            <a:ext cx="11695291" cy="1300481"/>
          </a:xfrm>
          <a:prstGeom prst="rect">
            <a:avLst/>
          </a:prstGeom>
        </p:spPr>
        <p:txBody>
          <a:bodyPr lIns="0" tIns="0" rIns="0" bIns="0" anchor="t">
            <a:normAutofit/>
          </a:bodyPr>
          <a:lstStyle>
            <a:lvl1pPr marL="0" marR="0" defTabSz="1300480">
              <a:defRPr>
                <a:uFillTx/>
                <a:latin typeface="Frutiger LT Com 45 Light"/>
                <a:ea typeface="Frutiger LT Com 45 Light"/>
                <a:cs typeface="Frutiger LT Com 45 Light"/>
                <a:sym typeface="Frutiger LT Com 45 Light"/>
              </a:defRPr>
            </a:lvl1pPr>
          </a:lstStyle>
          <a:p>
            <a:r>
              <a:t>Title Text</a:t>
            </a:r>
          </a:p>
        </p:txBody>
      </p:sp>
      <p:sp>
        <p:nvSpPr>
          <p:cNvPr id="100" name="Body Level One…"/>
          <p:cNvSpPr txBox="1">
            <a:spLocks noGrp="1"/>
          </p:cNvSpPr>
          <p:nvPr>
            <p:ph type="body" idx="1"/>
          </p:nvPr>
        </p:nvSpPr>
        <p:spPr>
          <a:xfrm>
            <a:off x="654756" y="2521941"/>
            <a:ext cx="11695291" cy="5820552"/>
          </a:xfrm>
          <a:prstGeom prst="rect">
            <a:avLst/>
          </a:prstGeom>
        </p:spPr>
        <p:txBody>
          <a:bodyPr lIns="0" tIns="0" rIns="0" bIns="0">
            <a:normAutofit/>
          </a:bodyPr>
          <a:lstStyle>
            <a:lvl1pPr marL="0" marR="0" indent="0" defTabSz="1300480">
              <a:spcBef>
                <a:spcPts val="1200"/>
              </a:spcBef>
              <a:buSzTx/>
              <a:buNone/>
              <a:defRPr>
                <a:uFillTx/>
                <a:latin typeface="Frutiger LT Com 55 Roman"/>
                <a:ea typeface="Frutiger LT Com 55 Roman"/>
                <a:cs typeface="Frutiger LT Com 55 Roman"/>
                <a:sym typeface="Frutiger LT Com 55 Roman"/>
              </a:defRPr>
            </a:lvl1pPr>
            <a:lvl2pPr marL="350837" marR="0" indent="-349250" defTabSz="1300480">
              <a:spcBef>
                <a:spcPts val="1200"/>
              </a:spcBef>
              <a:buChar char="■"/>
              <a:defRPr sz="2400">
                <a:uFillTx/>
                <a:latin typeface="Frutiger LT Com 55 Roman"/>
                <a:ea typeface="Frutiger LT Com 55 Roman"/>
                <a:cs typeface="Frutiger LT Com 55 Roman"/>
                <a:sym typeface="Frutiger LT Com 55 Roman"/>
              </a:defRPr>
            </a:lvl2pPr>
            <a:lvl3pPr marL="620712" marR="0" indent="-355600" defTabSz="1300480">
              <a:spcBef>
                <a:spcPts val="1200"/>
              </a:spcBef>
              <a:buChar char="■"/>
              <a:defRPr sz="2400">
                <a:uFillTx/>
                <a:latin typeface="Frutiger LT Com 55 Roman"/>
                <a:ea typeface="Frutiger LT Com 55 Roman"/>
                <a:cs typeface="Frutiger LT Com 55 Roman"/>
                <a:sym typeface="Frutiger LT Com 55 Roman"/>
              </a:defRPr>
            </a:lvl3pPr>
            <a:lvl4pPr marL="889000" marR="0" indent="-355600" defTabSz="1300480">
              <a:spcBef>
                <a:spcPts val="1200"/>
              </a:spcBef>
              <a:buChar char="■"/>
              <a:defRPr sz="2400">
                <a:uFillTx/>
                <a:latin typeface="Frutiger LT Com 55 Roman"/>
                <a:ea typeface="Frutiger LT Com 55 Roman"/>
                <a:cs typeface="Frutiger LT Com 55 Roman"/>
                <a:sym typeface="Frutiger LT Com 55 Roman"/>
              </a:defRPr>
            </a:lvl4pPr>
            <a:lvl5pPr marL="1172104" marR="0" indent="-370417" defTabSz="1300480">
              <a:spcBef>
                <a:spcPts val="1200"/>
              </a:spcBef>
              <a:buChar char="■"/>
              <a:defRPr sz="2400">
                <a:uFillTx/>
                <a:latin typeface="Frutiger LT Com 55 Roman"/>
                <a:ea typeface="Frutiger LT Com 55 Roman"/>
                <a:cs typeface="Frutiger LT Com 55 Roman"/>
                <a:sym typeface="Frutiger LT Com 55 Roman"/>
              </a:defRPr>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xfrm>
            <a:off x="12186470" y="8775982"/>
            <a:ext cx="168090" cy="165101"/>
          </a:xfrm>
          <a:prstGeom prst="rect">
            <a:avLst/>
          </a:prstGeom>
        </p:spPr>
        <p:txBody>
          <a:bodyPr lIns="0" tIns="0" rIns="0" bIns="0" anchor="t"/>
          <a:lstStyle>
            <a:lvl1pPr algn="r" defTabSz="1300480">
              <a:defRPr sz="1100">
                <a:solidFill>
                  <a:srgbClr val="A8AFAF"/>
                </a:solidFill>
                <a:uFillTx/>
                <a:latin typeface="Frutiger LT Com 55 Roman"/>
                <a:ea typeface="Frutiger LT Com 55 Roman"/>
                <a:cs typeface="Frutiger LT Com 55 Roman"/>
                <a:sym typeface="Frutiger LT Com 55 Roman"/>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itle Text"/>
          <p:cNvSpPr txBox="1">
            <a:spLocks noGrp="1"/>
          </p:cNvSpPr>
          <p:nvPr>
            <p:ph type="title"/>
          </p:nvPr>
        </p:nvSpPr>
        <p:spPr>
          <a:xfrm>
            <a:off x="711200" y="0"/>
            <a:ext cx="11557000" cy="1638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r>
              <a:t>Title Text</a:t>
            </a:r>
          </a:p>
        </p:txBody>
      </p:sp>
      <p:sp>
        <p:nvSpPr>
          <p:cNvPr id="7" name="Body Level One…"/>
          <p:cNvSpPr txBox="1">
            <a:spLocks noGrp="1"/>
          </p:cNvSpPr>
          <p:nvPr>
            <p:ph type="body" idx="1"/>
          </p:nvPr>
        </p:nvSpPr>
        <p:spPr>
          <a:xfrm>
            <a:off x="723900" y="2209800"/>
            <a:ext cx="11557000" cy="7543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2pPr marL="783590" indent="-285750">
              <a:spcBef>
                <a:spcPts val="400"/>
              </a:spcBef>
              <a:buChar char="–"/>
              <a:defRPr sz="1800"/>
            </a:lvl2pPr>
            <a:lvl3pPr marL="1183639" indent="-228600">
              <a:spcBef>
                <a:spcPts val="400"/>
              </a:spcBef>
              <a:defRPr sz="1800"/>
            </a:lvl3pPr>
            <a:lvl4pPr marL="1602739" indent="-228600">
              <a:spcBef>
                <a:spcPts val="400"/>
              </a:spcBef>
              <a:buChar char="–"/>
              <a:defRPr sz="1800"/>
            </a:lvl4pPr>
            <a:lvl5pPr marL="2021839" indent="-228600">
              <a:spcBef>
                <a:spcPts val="400"/>
              </a:spcBef>
              <a:buChar char="»"/>
              <a:defRPr sz="1800"/>
            </a:lvl5p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0757484" y="9153673"/>
            <a:ext cx="340321" cy="323554"/>
          </a:xfrm>
          <a:prstGeom prst="rect">
            <a:avLst/>
          </a:prstGeom>
          <a:ln w="12700">
            <a:miter lim="400000"/>
          </a:ln>
        </p:spPr>
        <p:txBody>
          <a:bodyPr wrap="none" lIns="50800" tIns="50800" rIns="50800" bIns="50800" anchor="ctr">
            <a:spAutoFit/>
          </a:bodyPr>
          <a:lstStyle>
            <a:lvl1pPr algn="ctr" defTabSz="647700">
              <a:defRPr sz="1600">
                <a:uFill>
                  <a:solidFill>
                    <a:srgbClr val="000000"/>
                  </a:solidFill>
                </a:u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57799" marR="57799" indent="0" algn="l" defTabSz="1295400" rtl="0" latinLnBrk="0">
        <a:lnSpc>
          <a:spcPct val="100000"/>
        </a:lnSpc>
        <a:spcBef>
          <a:spcPts val="0"/>
        </a:spcBef>
        <a:spcAft>
          <a:spcPts val="0"/>
        </a:spcAft>
        <a:buClrTx/>
        <a:buSzTx/>
        <a:buFontTx/>
        <a:buNone/>
        <a:tabLst/>
        <a:defRPr sz="3400" b="1" i="0" u="none" strike="noStrike" cap="none" spc="0" baseline="0">
          <a:solidFill>
            <a:srgbClr val="000000"/>
          </a:solidFill>
          <a:uFill>
            <a:solidFill>
              <a:srgbClr val="000000"/>
            </a:solidFill>
          </a:uFill>
          <a:latin typeface="+mn-lt"/>
          <a:ea typeface="+mn-ea"/>
          <a:cs typeface="+mn-cs"/>
          <a:sym typeface="Gill Sans"/>
        </a:defRPr>
      </a:lvl1pPr>
      <a:lvl2pPr marL="57799" marR="57799" indent="228600" algn="l" defTabSz="1295400" rtl="0" latinLnBrk="0">
        <a:lnSpc>
          <a:spcPct val="100000"/>
        </a:lnSpc>
        <a:spcBef>
          <a:spcPts val="0"/>
        </a:spcBef>
        <a:spcAft>
          <a:spcPts val="0"/>
        </a:spcAft>
        <a:buClrTx/>
        <a:buSzTx/>
        <a:buFontTx/>
        <a:buNone/>
        <a:tabLst/>
        <a:defRPr sz="3400" b="1" i="0" u="none" strike="noStrike" cap="none" spc="0" baseline="0">
          <a:solidFill>
            <a:srgbClr val="000000"/>
          </a:solidFill>
          <a:uFill>
            <a:solidFill>
              <a:srgbClr val="000000"/>
            </a:solidFill>
          </a:uFill>
          <a:latin typeface="+mn-lt"/>
          <a:ea typeface="+mn-ea"/>
          <a:cs typeface="+mn-cs"/>
          <a:sym typeface="Gill Sans"/>
        </a:defRPr>
      </a:lvl2pPr>
      <a:lvl3pPr marL="57799" marR="57799" indent="457200" algn="l" defTabSz="1295400" rtl="0" latinLnBrk="0">
        <a:lnSpc>
          <a:spcPct val="100000"/>
        </a:lnSpc>
        <a:spcBef>
          <a:spcPts val="0"/>
        </a:spcBef>
        <a:spcAft>
          <a:spcPts val="0"/>
        </a:spcAft>
        <a:buClrTx/>
        <a:buSzTx/>
        <a:buFontTx/>
        <a:buNone/>
        <a:tabLst/>
        <a:defRPr sz="3400" b="1" i="0" u="none" strike="noStrike" cap="none" spc="0" baseline="0">
          <a:solidFill>
            <a:srgbClr val="000000"/>
          </a:solidFill>
          <a:uFill>
            <a:solidFill>
              <a:srgbClr val="000000"/>
            </a:solidFill>
          </a:uFill>
          <a:latin typeface="+mn-lt"/>
          <a:ea typeface="+mn-ea"/>
          <a:cs typeface="+mn-cs"/>
          <a:sym typeface="Gill Sans"/>
        </a:defRPr>
      </a:lvl3pPr>
      <a:lvl4pPr marL="57799" marR="57799" indent="685800" algn="l" defTabSz="1295400" rtl="0" latinLnBrk="0">
        <a:lnSpc>
          <a:spcPct val="100000"/>
        </a:lnSpc>
        <a:spcBef>
          <a:spcPts val="0"/>
        </a:spcBef>
        <a:spcAft>
          <a:spcPts val="0"/>
        </a:spcAft>
        <a:buClrTx/>
        <a:buSzTx/>
        <a:buFontTx/>
        <a:buNone/>
        <a:tabLst/>
        <a:defRPr sz="3400" b="1" i="0" u="none" strike="noStrike" cap="none" spc="0" baseline="0">
          <a:solidFill>
            <a:srgbClr val="000000"/>
          </a:solidFill>
          <a:uFill>
            <a:solidFill>
              <a:srgbClr val="000000"/>
            </a:solidFill>
          </a:uFill>
          <a:latin typeface="+mn-lt"/>
          <a:ea typeface="+mn-ea"/>
          <a:cs typeface="+mn-cs"/>
          <a:sym typeface="Gill Sans"/>
        </a:defRPr>
      </a:lvl4pPr>
      <a:lvl5pPr marL="57799" marR="57799" indent="914400" algn="l" defTabSz="1295400" rtl="0" latinLnBrk="0">
        <a:lnSpc>
          <a:spcPct val="100000"/>
        </a:lnSpc>
        <a:spcBef>
          <a:spcPts val="0"/>
        </a:spcBef>
        <a:spcAft>
          <a:spcPts val="0"/>
        </a:spcAft>
        <a:buClrTx/>
        <a:buSzTx/>
        <a:buFontTx/>
        <a:buNone/>
        <a:tabLst/>
        <a:defRPr sz="3400" b="1" i="0" u="none" strike="noStrike" cap="none" spc="0" baseline="0">
          <a:solidFill>
            <a:srgbClr val="000000"/>
          </a:solidFill>
          <a:uFill>
            <a:solidFill>
              <a:srgbClr val="000000"/>
            </a:solidFill>
          </a:uFill>
          <a:latin typeface="+mn-lt"/>
          <a:ea typeface="+mn-ea"/>
          <a:cs typeface="+mn-cs"/>
          <a:sym typeface="Gill Sans"/>
        </a:defRPr>
      </a:lvl5pPr>
      <a:lvl6pPr marL="57799" marR="57799" indent="1143000" algn="l" defTabSz="1295400" rtl="0" latinLnBrk="0">
        <a:lnSpc>
          <a:spcPct val="100000"/>
        </a:lnSpc>
        <a:spcBef>
          <a:spcPts val="0"/>
        </a:spcBef>
        <a:spcAft>
          <a:spcPts val="0"/>
        </a:spcAft>
        <a:buClrTx/>
        <a:buSzTx/>
        <a:buFontTx/>
        <a:buNone/>
        <a:tabLst/>
        <a:defRPr sz="3400" b="1" i="0" u="none" strike="noStrike" cap="none" spc="0" baseline="0">
          <a:solidFill>
            <a:srgbClr val="000000"/>
          </a:solidFill>
          <a:uFill>
            <a:solidFill>
              <a:srgbClr val="000000"/>
            </a:solidFill>
          </a:uFill>
          <a:latin typeface="+mn-lt"/>
          <a:ea typeface="+mn-ea"/>
          <a:cs typeface="+mn-cs"/>
          <a:sym typeface="Gill Sans"/>
        </a:defRPr>
      </a:lvl6pPr>
      <a:lvl7pPr marL="57799" marR="57799" indent="1371600" algn="l" defTabSz="1295400" rtl="0" latinLnBrk="0">
        <a:lnSpc>
          <a:spcPct val="100000"/>
        </a:lnSpc>
        <a:spcBef>
          <a:spcPts val="0"/>
        </a:spcBef>
        <a:spcAft>
          <a:spcPts val="0"/>
        </a:spcAft>
        <a:buClrTx/>
        <a:buSzTx/>
        <a:buFontTx/>
        <a:buNone/>
        <a:tabLst/>
        <a:defRPr sz="3400" b="1" i="0" u="none" strike="noStrike" cap="none" spc="0" baseline="0">
          <a:solidFill>
            <a:srgbClr val="000000"/>
          </a:solidFill>
          <a:uFill>
            <a:solidFill>
              <a:srgbClr val="000000"/>
            </a:solidFill>
          </a:uFill>
          <a:latin typeface="+mn-lt"/>
          <a:ea typeface="+mn-ea"/>
          <a:cs typeface="+mn-cs"/>
          <a:sym typeface="Gill Sans"/>
        </a:defRPr>
      </a:lvl7pPr>
      <a:lvl8pPr marL="57799" marR="57799" indent="1600200" algn="l" defTabSz="1295400" rtl="0" latinLnBrk="0">
        <a:lnSpc>
          <a:spcPct val="100000"/>
        </a:lnSpc>
        <a:spcBef>
          <a:spcPts val="0"/>
        </a:spcBef>
        <a:spcAft>
          <a:spcPts val="0"/>
        </a:spcAft>
        <a:buClrTx/>
        <a:buSzTx/>
        <a:buFontTx/>
        <a:buNone/>
        <a:tabLst/>
        <a:defRPr sz="3400" b="1" i="0" u="none" strike="noStrike" cap="none" spc="0" baseline="0">
          <a:solidFill>
            <a:srgbClr val="000000"/>
          </a:solidFill>
          <a:uFill>
            <a:solidFill>
              <a:srgbClr val="000000"/>
            </a:solidFill>
          </a:uFill>
          <a:latin typeface="+mn-lt"/>
          <a:ea typeface="+mn-ea"/>
          <a:cs typeface="+mn-cs"/>
          <a:sym typeface="Gill Sans"/>
        </a:defRPr>
      </a:lvl8pPr>
      <a:lvl9pPr marL="57799" marR="57799" indent="1828800" algn="l" defTabSz="1295400" rtl="0" latinLnBrk="0">
        <a:lnSpc>
          <a:spcPct val="100000"/>
        </a:lnSpc>
        <a:spcBef>
          <a:spcPts val="0"/>
        </a:spcBef>
        <a:spcAft>
          <a:spcPts val="0"/>
        </a:spcAft>
        <a:buClrTx/>
        <a:buSzTx/>
        <a:buFontTx/>
        <a:buNone/>
        <a:tabLst/>
        <a:defRPr sz="3400" b="1" i="0" u="none" strike="noStrike" cap="none" spc="0" baseline="0">
          <a:solidFill>
            <a:srgbClr val="000000"/>
          </a:solidFill>
          <a:uFill>
            <a:solidFill>
              <a:srgbClr val="000000"/>
            </a:solidFill>
          </a:uFill>
          <a:latin typeface="+mn-lt"/>
          <a:ea typeface="+mn-ea"/>
          <a:cs typeface="+mn-cs"/>
          <a:sym typeface="Gill Sans"/>
        </a:defRPr>
      </a:lvl9pPr>
    </p:titleStyle>
    <p:bodyStyle>
      <a:lvl1pPr marL="383540" marR="57799" indent="-342900" algn="l" defTabSz="1295400" rtl="0" latinLnBrk="0">
        <a:lnSpc>
          <a:spcPct val="100000"/>
        </a:lnSpc>
        <a:spcBef>
          <a:spcPts val="1000"/>
        </a:spcBef>
        <a:spcAft>
          <a:spcPts val="0"/>
        </a:spcAft>
        <a:buClrTx/>
        <a:buSzPct val="100000"/>
        <a:buFontTx/>
        <a:buChar char="•"/>
        <a:tabLst/>
        <a:defRPr sz="2400" b="0" i="0" u="none" strike="noStrike" cap="none" spc="0" baseline="0">
          <a:solidFill>
            <a:srgbClr val="000000"/>
          </a:solidFill>
          <a:uFill>
            <a:solidFill>
              <a:srgbClr val="000000"/>
            </a:solidFill>
          </a:uFill>
          <a:latin typeface="+mn-lt"/>
          <a:ea typeface="+mn-ea"/>
          <a:cs typeface="+mn-cs"/>
          <a:sym typeface="Gill Sans"/>
        </a:defRPr>
      </a:lvl1pPr>
      <a:lvl2pPr marL="878839" marR="57799" indent="-380999" algn="l" defTabSz="1295400" rtl="0" latinLnBrk="0">
        <a:lnSpc>
          <a:spcPct val="100000"/>
        </a:lnSpc>
        <a:spcBef>
          <a:spcPts val="1000"/>
        </a:spcBef>
        <a:spcAft>
          <a:spcPts val="0"/>
        </a:spcAft>
        <a:buClrTx/>
        <a:buSzPct val="100000"/>
        <a:buFontTx/>
        <a:buChar char="•"/>
        <a:tabLst/>
        <a:defRPr sz="2400" b="0" i="0" u="none" strike="noStrike" cap="none" spc="0" baseline="0">
          <a:solidFill>
            <a:srgbClr val="000000"/>
          </a:solidFill>
          <a:uFill>
            <a:solidFill>
              <a:srgbClr val="000000"/>
            </a:solidFill>
          </a:uFill>
          <a:latin typeface="+mn-lt"/>
          <a:ea typeface="+mn-ea"/>
          <a:cs typeface="+mn-cs"/>
          <a:sym typeface="Gill Sans"/>
        </a:defRPr>
      </a:lvl2pPr>
      <a:lvl3pPr marL="1259839" marR="57799" indent="-304800" algn="l" defTabSz="1295400" rtl="0" latinLnBrk="0">
        <a:lnSpc>
          <a:spcPct val="100000"/>
        </a:lnSpc>
        <a:spcBef>
          <a:spcPts val="1000"/>
        </a:spcBef>
        <a:spcAft>
          <a:spcPts val="0"/>
        </a:spcAft>
        <a:buClrTx/>
        <a:buSzPct val="100000"/>
        <a:buFontTx/>
        <a:buChar char="•"/>
        <a:tabLst/>
        <a:defRPr sz="2400" b="0" i="0" u="none" strike="noStrike" cap="none" spc="0" baseline="0">
          <a:solidFill>
            <a:srgbClr val="000000"/>
          </a:solidFill>
          <a:uFill>
            <a:solidFill>
              <a:srgbClr val="000000"/>
            </a:solidFill>
          </a:uFill>
          <a:latin typeface="+mn-lt"/>
          <a:ea typeface="+mn-ea"/>
          <a:cs typeface="+mn-cs"/>
          <a:sym typeface="Gill Sans"/>
        </a:defRPr>
      </a:lvl3pPr>
      <a:lvl4pPr marL="1678939" marR="57799" indent="-304800" algn="l" defTabSz="1295400" rtl="0" latinLnBrk="0">
        <a:lnSpc>
          <a:spcPct val="100000"/>
        </a:lnSpc>
        <a:spcBef>
          <a:spcPts val="1000"/>
        </a:spcBef>
        <a:spcAft>
          <a:spcPts val="0"/>
        </a:spcAft>
        <a:buClrTx/>
        <a:buSzPct val="100000"/>
        <a:buFontTx/>
        <a:buChar char="•"/>
        <a:tabLst/>
        <a:defRPr sz="2400" b="0" i="0" u="none" strike="noStrike" cap="none" spc="0" baseline="0">
          <a:solidFill>
            <a:srgbClr val="000000"/>
          </a:solidFill>
          <a:uFill>
            <a:solidFill>
              <a:srgbClr val="000000"/>
            </a:solidFill>
          </a:uFill>
          <a:latin typeface="+mn-lt"/>
          <a:ea typeface="+mn-ea"/>
          <a:cs typeface="+mn-cs"/>
          <a:sym typeface="Gill Sans"/>
        </a:defRPr>
      </a:lvl4pPr>
      <a:lvl5pPr marL="2098039" marR="57799" indent="-304800" algn="l" defTabSz="1295400" rtl="0" latinLnBrk="0">
        <a:lnSpc>
          <a:spcPct val="100000"/>
        </a:lnSpc>
        <a:spcBef>
          <a:spcPts val="1000"/>
        </a:spcBef>
        <a:spcAft>
          <a:spcPts val="0"/>
        </a:spcAft>
        <a:buClrTx/>
        <a:buSzPct val="100000"/>
        <a:buFontTx/>
        <a:buChar char="•"/>
        <a:tabLst/>
        <a:defRPr sz="2400" b="0" i="0" u="none" strike="noStrike" cap="none" spc="0" baseline="0">
          <a:solidFill>
            <a:srgbClr val="000000"/>
          </a:solidFill>
          <a:uFill>
            <a:solidFill>
              <a:srgbClr val="000000"/>
            </a:solidFill>
          </a:uFill>
          <a:latin typeface="+mn-lt"/>
          <a:ea typeface="+mn-ea"/>
          <a:cs typeface="+mn-cs"/>
          <a:sym typeface="Gill Sans"/>
        </a:defRPr>
      </a:lvl5pPr>
      <a:lvl6pPr marL="2098039" marR="57799" indent="-304800" algn="l" defTabSz="1295400" rtl="0" latinLnBrk="0">
        <a:lnSpc>
          <a:spcPct val="100000"/>
        </a:lnSpc>
        <a:spcBef>
          <a:spcPts val="1000"/>
        </a:spcBef>
        <a:spcAft>
          <a:spcPts val="0"/>
        </a:spcAft>
        <a:buClrTx/>
        <a:buSzPct val="100000"/>
        <a:buFontTx/>
        <a:buChar char="•"/>
        <a:tabLst/>
        <a:defRPr sz="2400" b="0" i="0" u="none" strike="noStrike" cap="none" spc="0" baseline="0">
          <a:solidFill>
            <a:srgbClr val="000000"/>
          </a:solidFill>
          <a:uFill>
            <a:solidFill>
              <a:srgbClr val="000000"/>
            </a:solidFill>
          </a:uFill>
          <a:latin typeface="+mn-lt"/>
          <a:ea typeface="+mn-ea"/>
          <a:cs typeface="+mn-cs"/>
          <a:sym typeface="Gill Sans"/>
        </a:defRPr>
      </a:lvl6pPr>
      <a:lvl7pPr marL="2098039" marR="57799" indent="-304800" algn="l" defTabSz="1295400" rtl="0" latinLnBrk="0">
        <a:lnSpc>
          <a:spcPct val="100000"/>
        </a:lnSpc>
        <a:spcBef>
          <a:spcPts val="1000"/>
        </a:spcBef>
        <a:spcAft>
          <a:spcPts val="0"/>
        </a:spcAft>
        <a:buClrTx/>
        <a:buSzPct val="100000"/>
        <a:buFontTx/>
        <a:buChar char="•"/>
        <a:tabLst/>
        <a:defRPr sz="2400" b="0" i="0" u="none" strike="noStrike" cap="none" spc="0" baseline="0">
          <a:solidFill>
            <a:srgbClr val="000000"/>
          </a:solidFill>
          <a:uFill>
            <a:solidFill>
              <a:srgbClr val="000000"/>
            </a:solidFill>
          </a:uFill>
          <a:latin typeface="+mn-lt"/>
          <a:ea typeface="+mn-ea"/>
          <a:cs typeface="+mn-cs"/>
          <a:sym typeface="Gill Sans"/>
        </a:defRPr>
      </a:lvl7pPr>
      <a:lvl8pPr marL="2098039" marR="57799" indent="-304800" algn="l" defTabSz="1295400" rtl="0" latinLnBrk="0">
        <a:lnSpc>
          <a:spcPct val="100000"/>
        </a:lnSpc>
        <a:spcBef>
          <a:spcPts val="1000"/>
        </a:spcBef>
        <a:spcAft>
          <a:spcPts val="0"/>
        </a:spcAft>
        <a:buClrTx/>
        <a:buSzPct val="100000"/>
        <a:buFontTx/>
        <a:buChar char="•"/>
        <a:tabLst/>
        <a:defRPr sz="2400" b="0" i="0" u="none" strike="noStrike" cap="none" spc="0" baseline="0">
          <a:solidFill>
            <a:srgbClr val="000000"/>
          </a:solidFill>
          <a:uFill>
            <a:solidFill>
              <a:srgbClr val="000000"/>
            </a:solidFill>
          </a:uFill>
          <a:latin typeface="+mn-lt"/>
          <a:ea typeface="+mn-ea"/>
          <a:cs typeface="+mn-cs"/>
          <a:sym typeface="Gill Sans"/>
        </a:defRPr>
      </a:lvl8pPr>
      <a:lvl9pPr marL="2098039" marR="57799" indent="-304800" algn="l" defTabSz="1295400" rtl="0" latinLnBrk="0">
        <a:lnSpc>
          <a:spcPct val="100000"/>
        </a:lnSpc>
        <a:spcBef>
          <a:spcPts val="1000"/>
        </a:spcBef>
        <a:spcAft>
          <a:spcPts val="0"/>
        </a:spcAft>
        <a:buClrTx/>
        <a:buSzPct val="100000"/>
        <a:buFontTx/>
        <a:buChar char="•"/>
        <a:tabLst/>
        <a:defRPr sz="2400" b="0" i="0" u="none" strike="noStrike" cap="none" spc="0" baseline="0">
          <a:solidFill>
            <a:srgbClr val="000000"/>
          </a:solidFill>
          <a:uFill>
            <a:solidFill>
              <a:srgbClr val="000000"/>
            </a:solidFill>
          </a:uFill>
          <a:latin typeface="+mn-lt"/>
          <a:ea typeface="+mn-ea"/>
          <a:cs typeface="+mn-cs"/>
          <a:sym typeface="Gill Sans"/>
        </a:defRPr>
      </a:lvl9pPr>
    </p:bodyStyle>
    <p:otherStyle>
      <a:lvl1pPr marL="0" marR="0" indent="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000000"/>
            </a:solidFill>
          </a:uFill>
          <a:latin typeface="+mn-lt"/>
          <a:ea typeface="+mn-ea"/>
          <a:cs typeface="+mn-cs"/>
          <a:sym typeface="Arial"/>
        </a:defRPr>
      </a:lvl1pPr>
      <a:lvl2pPr marL="0" marR="0" indent="2286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000000"/>
            </a:solidFill>
          </a:uFill>
          <a:latin typeface="+mn-lt"/>
          <a:ea typeface="+mn-ea"/>
          <a:cs typeface="+mn-cs"/>
          <a:sym typeface="Arial"/>
        </a:defRPr>
      </a:lvl2pPr>
      <a:lvl3pPr marL="0" marR="0" indent="4572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000000"/>
            </a:solidFill>
          </a:uFill>
          <a:latin typeface="+mn-lt"/>
          <a:ea typeface="+mn-ea"/>
          <a:cs typeface="+mn-cs"/>
          <a:sym typeface="Arial"/>
        </a:defRPr>
      </a:lvl3pPr>
      <a:lvl4pPr marL="0" marR="0" indent="6858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000000"/>
            </a:solidFill>
          </a:uFill>
          <a:latin typeface="+mn-lt"/>
          <a:ea typeface="+mn-ea"/>
          <a:cs typeface="+mn-cs"/>
          <a:sym typeface="Arial"/>
        </a:defRPr>
      </a:lvl4pPr>
      <a:lvl5pPr marL="0" marR="0" indent="9144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000000"/>
            </a:solidFill>
          </a:uFill>
          <a:latin typeface="+mn-lt"/>
          <a:ea typeface="+mn-ea"/>
          <a:cs typeface="+mn-cs"/>
          <a:sym typeface="Arial"/>
        </a:defRPr>
      </a:lvl5pPr>
      <a:lvl6pPr marL="0" marR="0" indent="11430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000000"/>
            </a:solidFill>
          </a:uFill>
          <a:latin typeface="+mn-lt"/>
          <a:ea typeface="+mn-ea"/>
          <a:cs typeface="+mn-cs"/>
          <a:sym typeface="Arial"/>
        </a:defRPr>
      </a:lvl6pPr>
      <a:lvl7pPr marL="0" marR="0" indent="13716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000000"/>
            </a:solidFill>
          </a:uFill>
          <a:latin typeface="+mn-lt"/>
          <a:ea typeface="+mn-ea"/>
          <a:cs typeface="+mn-cs"/>
          <a:sym typeface="Arial"/>
        </a:defRPr>
      </a:lvl7pPr>
      <a:lvl8pPr marL="0" marR="0" indent="16002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000000"/>
            </a:solidFill>
          </a:uFill>
          <a:latin typeface="+mn-lt"/>
          <a:ea typeface="+mn-ea"/>
          <a:cs typeface="+mn-cs"/>
          <a:sym typeface="Arial"/>
        </a:defRPr>
      </a:lvl8pPr>
      <a:lvl9pPr marL="0" marR="0" indent="1828800" algn="ctr" defTabSz="647700" latinLnBrk="0">
        <a:lnSpc>
          <a:spcPct val="100000"/>
        </a:lnSpc>
        <a:spcBef>
          <a:spcPts val="0"/>
        </a:spcBef>
        <a:spcAft>
          <a:spcPts val="0"/>
        </a:spcAft>
        <a:buClrTx/>
        <a:buSzTx/>
        <a:buFontTx/>
        <a:buNone/>
        <a:tabLst/>
        <a:defRPr sz="1600" b="0" i="0" u="none" strike="noStrike" cap="none" spc="0" baseline="0">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jpe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jpeg"/><Relationship Id="rId9" Type="http://schemas.openxmlformats.org/officeDocument/2006/relationships/image" Target="../media/image1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33.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11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png"/></Relationships>
</file>

<file path=ppt/slides/_rels/slide11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19.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3.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162.png"/><Relationship Id="rId4" Type="http://schemas.openxmlformats.org/officeDocument/2006/relationships/image" Target="../media/image1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4.ti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12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76.png"/></Relationships>
</file>

<file path=ppt/slides/_rels/slide1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03.png"/></Relationships>
</file>

<file path=ppt/slides/_rels/slide13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69.t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7.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tif"/><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tif"/></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2.t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t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5.jpeg"/><Relationship Id="rId7" Type="http://schemas.openxmlformats.org/officeDocument/2006/relationships/image" Target="../media/image8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37.jpeg"/><Relationship Id="rId10" Type="http://schemas.openxmlformats.org/officeDocument/2006/relationships/image" Target="../media/image87.png"/><Relationship Id="rId4" Type="http://schemas.openxmlformats.org/officeDocument/2006/relationships/image" Target="../media/image36.jpeg"/><Relationship Id="rId9"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84.xml.rels><?xml version="1.0" encoding="UTF-8" standalone="yes"?>
<Relationships xmlns="http://schemas.openxmlformats.org/package/2006/relationships"><Relationship Id="rId3" Type="http://schemas.openxmlformats.org/officeDocument/2006/relationships/image" Target="../media/image100.tif"/><Relationship Id="rId2" Type="http://schemas.openxmlformats.org/officeDocument/2006/relationships/image" Target="../media/image99.t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An Introduction into Philosophy of Science…"/>
          <p:cNvSpPr txBox="1"/>
          <p:nvPr/>
        </p:nvSpPr>
        <p:spPr>
          <a:xfrm>
            <a:off x="308007" y="3479072"/>
            <a:ext cx="11986884" cy="166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marL="43349" marR="43349" algn="ctr" defTabSz="971550">
              <a:defRPr sz="3600" b="1">
                <a:uFill>
                  <a:solidFill>
                    <a:srgbClr val="000000"/>
                  </a:solidFill>
                </a:uFill>
                <a:latin typeface="+mn-lt"/>
                <a:ea typeface="+mn-ea"/>
                <a:cs typeface="+mn-cs"/>
                <a:sym typeface="Gill Sans"/>
              </a:defRPr>
            </a:pPr>
            <a:r>
              <a:t>An Introduction into Philosophy of Science </a:t>
            </a:r>
          </a:p>
          <a:p>
            <a:pPr marL="43349" marR="43349" algn="ctr" defTabSz="971550">
              <a:defRPr sz="3600" b="1">
                <a:uFill>
                  <a:solidFill>
                    <a:srgbClr val="000000"/>
                  </a:solidFill>
                </a:uFill>
                <a:latin typeface="+mn-lt"/>
                <a:ea typeface="+mn-ea"/>
                <a:cs typeface="+mn-cs"/>
                <a:sym typeface="Gill Sans"/>
              </a:defRPr>
            </a:pPr>
            <a:r>
              <a:t>for Software Engineers</a:t>
            </a:r>
          </a:p>
        </p:txBody>
      </p:sp>
      <p:sp>
        <p:nvSpPr>
          <p:cNvPr id="167" name="Research Methods in Software Engineering"/>
          <p:cNvSpPr txBox="1">
            <a:spLocks noGrp="1"/>
          </p:cNvSpPr>
          <p:nvPr>
            <p:ph type="title"/>
          </p:nvPr>
        </p:nvSpPr>
        <p:spPr>
          <a:xfrm>
            <a:off x="292100" y="1940842"/>
            <a:ext cx="12636500" cy="1663701"/>
          </a:xfrm>
          <a:prstGeom prst="rect">
            <a:avLst/>
          </a:prstGeom>
        </p:spPr>
        <p:txBody>
          <a:bodyPr>
            <a:normAutofit/>
          </a:bodyPr>
          <a:lstStyle>
            <a:lvl1pPr marL="54331" marR="54331" defTabSz="1217675">
              <a:defRPr sz="4512"/>
            </a:lvl1pPr>
          </a:lstStyle>
          <a:p>
            <a:pPr>
              <a:defRPr sz="6392"/>
            </a:pPr>
            <a:r>
              <a:rPr sz="4512"/>
              <a:t>Research Methods in Software Engineering</a:t>
            </a:r>
          </a:p>
        </p:txBody>
      </p:sp>
      <p:sp>
        <p:nvSpPr>
          <p:cNvPr id="168" name="Daniel Méndez…"/>
          <p:cNvSpPr txBox="1"/>
          <p:nvPr/>
        </p:nvSpPr>
        <p:spPr>
          <a:xfrm>
            <a:off x="5580973" y="6007100"/>
            <a:ext cx="6832670" cy="4153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7799" marR="57799" algn="r" defTabSz="1295400">
              <a:lnSpc>
                <a:spcPct val="70000"/>
              </a:lnSpc>
              <a:spcBef>
                <a:spcPts val="1000"/>
              </a:spcBef>
              <a:buClr>
                <a:srgbClr val="000000"/>
              </a:buClr>
              <a:buFont typeface="Arial"/>
              <a:defRPr sz="3400" b="1">
                <a:uFill>
                  <a:solidFill>
                    <a:srgbClr val="000000"/>
                  </a:solidFill>
                </a:uFill>
                <a:latin typeface="+mn-lt"/>
                <a:ea typeface="+mn-ea"/>
                <a:cs typeface="+mn-cs"/>
                <a:sym typeface="Gill Sans"/>
              </a:defRPr>
            </a:pPr>
            <a:r>
              <a:rPr dirty="0"/>
              <a:t>Daniel Méndez</a:t>
            </a:r>
          </a:p>
          <a:p>
            <a:pPr marL="57799" marR="57799" algn="r" defTabSz="1295400">
              <a:lnSpc>
                <a:spcPct val="70000"/>
              </a:lnSpc>
              <a:spcBef>
                <a:spcPts val="1000"/>
              </a:spcBef>
              <a:buClr>
                <a:srgbClr val="000000"/>
              </a:buClr>
              <a:buFont typeface="Arial"/>
              <a:defRPr sz="3400" b="1">
                <a:uFill>
                  <a:solidFill>
                    <a:srgbClr val="000000"/>
                  </a:solidFill>
                </a:uFill>
                <a:latin typeface="+mn-lt"/>
                <a:ea typeface="+mn-ea"/>
                <a:cs typeface="+mn-cs"/>
                <a:sym typeface="Gill Sans"/>
              </a:defRPr>
            </a:pPr>
            <a:endParaRPr dirty="0"/>
          </a:p>
          <a:p>
            <a:pPr marL="57799" marR="57799" algn="r" defTabSz="1295400">
              <a:lnSpc>
                <a:spcPct val="70000"/>
              </a:lnSpc>
              <a:spcBef>
                <a:spcPts val="1000"/>
              </a:spcBef>
              <a:buClr>
                <a:srgbClr val="000000"/>
              </a:buClr>
              <a:buFont typeface="Arial"/>
              <a:defRPr sz="2800">
                <a:solidFill>
                  <a:srgbClr val="797979"/>
                </a:solidFill>
                <a:uFill>
                  <a:solidFill>
                    <a:srgbClr val="000000"/>
                  </a:solidFill>
                </a:uFill>
                <a:latin typeface="+mn-lt"/>
                <a:ea typeface="+mn-ea"/>
                <a:cs typeface="+mn-cs"/>
                <a:sym typeface="Gill Sans"/>
              </a:defRPr>
            </a:pPr>
            <a:endParaRPr dirty="0"/>
          </a:p>
          <a:p>
            <a:pPr marL="57799" marR="57799" algn="r" defTabSz="1295400">
              <a:lnSpc>
                <a:spcPct val="70000"/>
              </a:lnSpc>
              <a:spcBef>
                <a:spcPts val="1000"/>
              </a:spcBef>
              <a:buClr>
                <a:srgbClr val="000000"/>
              </a:buClr>
              <a:buFont typeface="Arial"/>
              <a:defRPr sz="2800">
                <a:solidFill>
                  <a:srgbClr val="797979"/>
                </a:solidFill>
                <a:uFill>
                  <a:solidFill>
                    <a:srgbClr val="000000"/>
                  </a:solidFill>
                </a:uFill>
                <a:latin typeface="+mn-lt"/>
                <a:ea typeface="+mn-ea"/>
                <a:cs typeface="+mn-cs"/>
                <a:sym typeface="Gill Sans"/>
              </a:defRPr>
            </a:pPr>
            <a:endParaRPr lang="de-DE" dirty="0"/>
          </a:p>
          <a:p>
            <a:pPr marL="57799" marR="57799" algn="r" defTabSz="1295400">
              <a:lnSpc>
                <a:spcPct val="70000"/>
              </a:lnSpc>
              <a:spcBef>
                <a:spcPts val="1000"/>
              </a:spcBef>
              <a:buClr>
                <a:srgbClr val="000000"/>
              </a:buClr>
              <a:buFont typeface="Arial"/>
              <a:defRPr sz="2800">
                <a:solidFill>
                  <a:srgbClr val="797979"/>
                </a:solidFill>
                <a:uFill>
                  <a:solidFill>
                    <a:srgbClr val="000000"/>
                  </a:solidFill>
                </a:uFill>
                <a:latin typeface="+mn-lt"/>
                <a:ea typeface="+mn-ea"/>
                <a:cs typeface="+mn-cs"/>
                <a:sym typeface="Gill Sans"/>
              </a:defRPr>
            </a:pPr>
            <a:endParaRPr dirty="0"/>
          </a:p>
          <a:p>
            <a:pPr marL="57799" marR="57799" algn="r" defTabSz="1295400">
              <a:lnSpc>
                <a:spcPct val="70000"/>
              </a:lnSpc>
              <a:spcBef>
                <a:spcPts val="1000"/>
              </a:spcBef>
              <a:buClr>
                <a:srgbClr val="000000"/>
              </a:buClr>
              <a:buFont typeface="Arial"/>
              <a:defRPr sz="2800">
                <a:solidFill>
                  <a:srgbClr val="797979"/>
                </a:solidFill>
                <a:uFill>
                  <a:solidFill>
                    <a:srgbClr val="000000"/>
                  </a:solidFill>
                </a:uFill>
                <a:latin typeface="+mn-lt"/>
                <a:ea typeface="+mn-ea"/>
                <a:cs typeface="+mn-cs"/>
                <a:sym typeface="Gill Sans"/>
              </a:defRPr>
            </a:pPr>
            <a:endParaRPr dirty="0"/>
          </a:p>
          <a:p>
            <a:pPr marL="57799" marR="57799" algn="r" defTabSz="1295400">
              <a:lnSpc>
                <a:spcPct val="70000"/>
              </a:lnSpc>
              <a:spcBef>
                <a:spcPts val="1000"/>
              </a:spcBef>
              <a:buClr>
                <a:srgbClr val="000000"/>
              </a:buClr>
              <a:buFont typeface="Arial"/>
              <a:defRPr sz="2400">
                <a:solidFill>
                  <a:srgbClr val="797979"/>
                </a:solidFill>
                <a:uFill>
                  <a:solidFill>
                    <a:srgbClr val="000000"/>
                  </a:solidFill>
                </a:uFill>
                <a:latin typeface="+mn-lt"/>
                <a:ea typeface="+mn-ea"/>
                <a:cs typeface="+mn-cs"/>
                <a:sym typeface="Gill Sans"/>
              </a:defRPr>
            </a:pPr>
            <a:r>
              <a:rPr dirty="0" err="1"/>
              <a:t>www.mendezfe.org</a:t>
            </a:r>
            <a:endParaRPr dirty="0"/>
          </a:p>
          <a:p>
            <a:pPr marL="57799" marR="57799" algn="r" defTabSz="1295400">
              <a:lnSpc>
                <a:spcPct val="70000"/>
              </a:lnSpc>
              <a:spcBef>
                <a:spcPts val="1000"/>
              </a:spcBef>
              <a:buClr>
                <a:srgbClr val="000000"/>
              </a:buClr>
              <a:buFont typeface="Arial"/>
              <a:defRPr sz="2800">
                <a:solidFill>
                  <a:srgbClr val="797979"/>
                </a:solidFill>
                <a:uFill>
                  <a:solidFill>
                    <a:srgbClr val="000000"/>
                  </a:solidFill>
                </a:uFill>
                <a:latin typeface="+mn-lt"/>
                <a:ea typeface="+mn-ea"/>
                <a:cs typeface="+mn-cs"/>
                <a:sym typeface="Gill Sans"/>
              </a:defRPr>
            </a:pPr>
            <a:endParaRPr dirty="0"/>
          </a:p>
        </p:txBody>
      </p:sp>
      <p:sp>
        <p:nvSpPr>
          <p:cNvPr id="169" name="@mendezfe"/>
          <p:cNvSpPr txBox="1"/>
          <p:nvPr/>
        </p:nvSpPr>
        <p:spPr>
          <a:xfrm>
            <a:off x="10752666" y="6578600"/>
            <a:ext cx="1660977" cy="45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57799" marR="57799" defTabSz="1295400">
              <a:buClr>
                <a:srgbClr val="000000"/>
              </a:buClr>
              <a:buFont typeface="Arial"/>
              <a:defRPr sz="2400">
                <a:solidFill>
                  <a:srgbClr val="797979"/>
                </a:solidFill>
                <a:uFill>
                  <a:solidFill>
                    <a:srgbClr val="000000"/>
                  </a:solidFill>
                </a:uFill>
                <a:latin typeface="+mn-lt"/>
                <a:ea typeface="+mn-ea"/>
                <a:cs typeface="+mn-cs"/>
                <a:sym typeface="Gill Sans"/>
              </a:defRPr>
            </a:lvl1pPr>
          </a:lstStyle>
          <a:p>
            <a:r>
              <a:t>@mendezfe</a:t>
            </a:r>
          </a:p>
        </p:txBody>
      </p:sp>
      <p:sp>
        <p:nvSpPr>
          <p:cNvPr id="170" name="Based in parts on material from a joint work with:…"/>
          <p:cNvSpPr txBox="1"/>
          <p:nvPr/>
        </p:nvSpPr>
        <p:spPr>
          <a:xfrm>
            <a:off x="292030" y="6070599"/>
            <a:ext cx="6832670" cy="1090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779" marR="44779" defTabSz="1003300">
              <a:lnSpc>
                <a:spcPct val="70000"/>
              </a:lnSpc>
              <a:spcBef>
                <a:spcPts val="800"/>
              </a:spcBef>
              <a:buClr>
                <a:srgbClr val="000000"/>
              </a:buClr>
              <a:buFont typeface="Arial"/>
              <a:defRPr sz="1500" b="1">
                <a:uFill>
                  <a:solidFill>
                    <a:srgbClr val="000000"/>
                  </a:solidFill>
                </a:uFill>
                <a:latin typeface="+mn-lt"/>
                <a:ea typeface="+mn-ea"/>
                <a:cs typeface="+mn-cs"/>
                <a:sym typeface="Gill Sans"/>
              </a:defRPr>
            </a:pPr>
            <a:r>
              <a:t>Based in parts on material from a joint work with:</a:t>
            </a:r>
          </a:p>
          <a:p>
            <a:pPr marL="44779" marR="44779" defTabSz="1003300">
              <a:lnSpc>
                <a:spcPct val="70000"/>
              </a:lnSpc>
              <a:spcBef>
                <a:spcPts val="800"/>
              </a:spcBef>
              <a:buClr>
                <a:srgbClr val="000000"/>
              </a:buClr>
              <a:buFont typeface="Arial"/>
              <a:defRPr sz="1500">
                <a:uFill>
                  <a:solidFill>
                    <a:srgbClr val="000000"/>
                  </a:solidFill>
                </a:uFill>
                <a:latin typeface="+mn-lt"/>
                <a:ea typeface="+mn-ea"/>
                <a:cs typeface="+mn-cs"/>
                <a:sym typeface="Gill Sans"/>
              </a:defRPr>
            </a:pPr>
            <a:r>
              <a:t>Antonio Vetrò (Nexa Center for Internet and Society, Politecnico di Torino)</a:t>
            </a:r>
          </a:p>
          <a:p>
            <a:pPr marL="44779" marR="44779" defTabSz="1003300">
              <a:lnSpc>
                <a:spcPct val="70000"/>
              </a:lnSpc>
              <a:spcBef>
                <a:spcPts val="800"/>
              </a:spcBef>
              <a:buClr>
                <a:srgbClr val="000000"/>
              </a:buClr>
              <a:buFont typeface="Arial"/>
              <a:defRPr sz="1500">
                <a:uFill>
                  <a:solidFill>
                    <a:srgbClr val="000000"/>
                  </a:solidFill>
                </a:uFill>
                <a:latin typeface="+mn-lt"/>
                <a:ea typeface="+mn-ea"/>
                <a:cs typeface="+mn-cs"/>
                <a:sym typeface="Gill Sans"/>
              </a:defRPr>
            </a:pPr>
            <a:r>
              <a:t>Andreas Jedlitschka (Fraunhofer Institute for Experimental Software Engineering)</a:t>
            </a:r>
          </a:p>
          <a:p>
            <a:pPr marL="44779" marR="44779" defTabSz="1003300">
              <a:lnSpc>
                <a:spcPct val="70000"/>
              </a:lnSpc>
              <a:spcBef>
                <a:spcPts val="800"/>
              </a:spcBef>
              <a:buClr>
                <a:srgbClr val="000000"/>
              </a:buClr>
              <a:buFont typeface="Arial"/>
              <a:defRPr sz="1500">
                <a:uFill>
                  <a:solidFill>
                    <a:srgbClr val="000000"/>
                  </a:solidFill>
                </a:uFill>
                <a:latin typeface="+mn-lt"/>
                <a:ea typeface="+mn-ea"/>
                <a:cs typeface="+mn-cs"/>
                <a:sym typeface="Gill Sans"/>
              </a:defRPr>
            </a:pPr>
            <a:r>
              <a:t>Natalia Juristo (Politecnic University of Madrid)</a:t>
            </a:r>
          </a:p>
        </p:txBody>
      </p:sp>
      <p:pic>
        <p:nvPicPr>
          <p:cNvPr id="171" name="twitter-logo_318-40459.jpg" descr="twitter-logo_318-40459.jpg"/>
          <p:cNvPicPr>
            <a:picLocks noChangeAspect="1"/>
          </p:cNvPicPr>
          <p:nvPr/>
        </p:nvPicPr>
        <p:blipFill>
          <a:blip r:embed="rId2"/>
          <a:srcRect t="9224" b="38"/>
          <a:stretch>
            <a:fillRect/>
          </a:stretch>
        </p:blipFill>
        <p:spPr>
          <a:xfrm>
            <a:off x="10381081" y="6635236"/>
            <a:ext cx="439998" cy="399242"/>
          </a:xfrm>
          <a:custGeom>
            <a:avLst/>
            <a:gdLst/>
            <a:ahLst/>
            <a:cxnLst>
              <a:cxn ang="0">
                <a:pos x="wd2" y="hd2"/>
              </a:cxn>
              <a:cxn ang="5400000">
                <a:pos x="wd2" y="hd2"/>
              </a:cxn>
              <a:cxn ang="10800000">
                <a:pos x="wd2" y="hd2"/>
              </a:cxn>
              <a:cxn ang="16200000">
                <a:pos x="wd2" y="hd2"/>
              </a:cxn>
            </a:cxnLst>
            <a:rect l="0" t="0" r="r" b="b"/>
            <a:pathLst>
              <a:path w="21600" h="21584" extrusionOk="0">
                <a:moveTo>
                  <a:pt x="16283" y="20"/>
                </a:moveTo>
                <a:cubicBezTo>
                  <a:pt x="16227" y="-16"/>
                  <a:pt x="15598" y="2"/>
                  <a:pt x="15543" y="42"/>
                </a:cubicBezTo>
                <a:cubicBezTo>
                  <a:pt x="15483" y="84"/>
                  <a:pt x="14378" y="84"/>
                  <a:pt x="14316" y="42"/>
                </a:cubicBezTo>
                <a:cubicBezTo>
                  <a:pt x="14233" y="-14"/>
                  <a:pt x="13902" y="-15"/>
                  <a:pt x="13809" y="42"/>
                </a:cubicBezTo>
                <a:cubicBezTo>
                  <a:pt x="13759" y="72"/>
                  <a:pt x="13688" y="93"/>
                  <a:pt x="13653" y="85"/>
                </a:cubicBezTo>
                <a:cubicBezTo>
                  <a:pt x="13612" y="75"/>
                  <a:pt x="13597" y="98"/>
                  <a:pt x="13614" y="149"/>
                </a:cubicBezTo>
                <a:cubicBezTo>
                  <a:pt x="13654" y="261"/>
                  <a:pt x="13524" y="319"/>
                  <a:pt x="13283" y="299"/>
                </a:cubicBezTo>
                <a:cubicBezTo>
                  <a:pt x="13045" y="280"/>
                  <a:pt x="12978" y="311"/>
                  <a:pt x="13050" y="406"/>
                </a:cubicBezTo>
                <a:cubicBezTo>
                  <a:pt x="13127" y="509"/>
                  <a:pt x="12894" y="627"/>
                  <a:pt x="12660" y="600"/>
                </a:cubicBezTo>
                <a:cubicBezTo>
                  <a:pt x="12486" y="579"/>
                  <a:pt x="12457" y="597"/>
                  <a:pt x="12465" y="707"/>
                </a:cubicBezTo>
                <a:cubicBezTo>
                  <a:pt x="12478" y="864"/>
                  <a:pt x="12420" y="932"/>
                  <a:pt x="12309" y="900"/>
                </a:cubicBezTo>
                <a:cubicBezTo>
                  <a:pt x="12186" y="864"/>
                  <a:pt x="12068" y="984"/>
                  <a:pt x="12134" y="1072"/>
                </a:cubicBezTo>
                <a:cubicBezTo>
                  <a:pt x="12204" y="1165"/>
                  <a:pt x="12060" y="1244"/>
                  <a:pt x="11842" y="1222"/>
                </a:cubicBezTo>
                <a:cubicBezTo>
                  <a:pt x="11708" y="1208"/>
                  <a:pt x="11667" y="1217"/>
                  <a:pt x="11647" y="1286"/>
                </a:cubicBezTo>
                <a:cubicBezTo>
                  <a:pt x="11598" y="1463"/>
                  <a:pt x="11538" y="1522"/>
                  <a:pt x="11452" y="1522"/>
                </a:cubicBezTo>
                <a:cubicBezTo>
                  <a:pt x="11379" y="1522"/>
                  <a:pt x="11375" y="1556"/>
                  <a:pt x="11375" y="1780"/>
                </a:cubicBezTo>
                <a:cubicBezTo>
                  <a:pt x="11375" y="2052"/>
                  <a:pt x="11316" y="2186"/>
                  <a:pt x="11180" y="2187"/>
                </a:cubicBezTo>
                <a:cubicBezTo>
                  <a:pt x="11137" y="2188"/>
                  <a:pt x="11102" y="2210"/>
                  <a:pt x="11102" y="2252"/>
                </a:cubicBezTo>
                <a:cubicBezTo>
                  <a:pt x="11102" y="2297"/>
                  <a:pt x="11048" y="2344"/>
                  <a:pt x="10966" y="2359"/>
                </a:cubicBezTo>
                <a:lnTo>
                  <a:pt x="10810" y="2380"/>
                </a:lnTo>
                <a:lnTo>
                  <a:pt x="10829" y="2767"/>
                </a:lnTo>
                <a:cubicBezTo>
                  <a:pt x="10831" y="2982"/>
                  <a:pt x="10807" y="3224"/>
                  <a:pt x="10771" y="3325"/>
                </a:cubicBezTo>
                <a:cubicBezTo>
                  <a:pt x="10712" y="3488"/>
                  <a:pt x="10691" y="3495"/>
                  <a:pt x="10634" y="3410"/>
                </a:cubicBezTo>
                <a:cubicBezTo>
                  <a:pt x="10601" y="3360"/>
                  <a:pt x="10569" y="3345"/>
                  <a:pt x="10557" y="3367"/>
                </a:cubicBezTo>
                <a:cubicBezTo>
                  <a:pt x="10524" y="3425"/>
                  <a:pt x="10534" y="3744"/>
                  <a:pt x="10576" y="3818"/>
                </a:cubicBezTo>
                <a:cubicBezTo>
                  <a:pt x="10595" y="3852"/>
                  <a:pt x="10587" y="4059"/>
                  <a:pt x="10557" y="4269"/>
                </a:cubicBezTo>
                <a:cubicBezTo>
                  <a:pt x="10521" y="4512"/>
                  <a:pt x="10516" y="4812"/>
                  <a:pt x="10537" y="5127"/>
                </a:cubicBezTo>
                <a:cubicBezTo>
                  <a:pt x="10555" y="5397"/>
                  <a:pt x="10571" y="5695"/>
                  <a:pt x="10576" y="5792"/>
                </a:cubicBezTo>
                <a:lnTo>
                  <a:pt x="10595" y="5985"/>
                </a:lnTo>
                <a:lnTo>
                  <a:pt x="10303" y="5985"/>
                </a:lnTo>
                <a:cubicBezTo>
                  <a:pt x="10028" y="5985"/>
                  <a:pt x="9874" y="5890"/>
                  <a:pt x="10089" y="5856"/>
                </a:cubicBezTo>
                <a:cubicBezTo>
                  <a:pt x="10146" y="5848"/>
                  <a:pt x="10206" y="5821"/>
                  <a:pt x="10206" y="5792"/>
                </a:cubicBezTo>
                <a:cubicBezTo>
                  <a:pt x="10206" y="5761"/>
                  <a:pt x="10176" y="5747"/>
                  <a:pt x="10128" y="5771"/>
                </a:cubicBezTo>
                <a:cubicBezTo>
                  <a:pt x="10034" y="5816"/>
                  <a:pt x="9921" y="5816"/>
                  <a:pt x="9719" y="5771"/>
                </a:cubicBezTo>
                <a:cubicBezTo>
                  <a:pt x="9632" y="5751"/>
                  <a:pt x="9543" y="5759"/>
                  <a:pt x="9524" y="5792"/>
                </a:cubicBezTo>
                <a:cubicBezTo>
                  <a:pt x="9502" y="5832"/>
                  <a:pt x="9493" y="5834"/>
                  <a:pt x="9446" y="5792"/>
                </a:cubicBezTo>
                <a:cubicBezTo>
                  <a:pt x="9398" y="5747"/>
                  <a:pt x="9358" y="5748"/>
                  <a:pt x="9310" y="5792"/>
                </a:cubicBezTo>
                <a:cubicBezTo>
                  <a:pt x="9262" y="5836"/>
                  <a:pt x="9153" y="5827"/>
                  <a:pt x="8862" y="5771"/>
                </a:cubicBezTo>
                <a:cubicBezTo>
                  <a:pt x="8436" y="5688"/>
                  <a:pt x="7856" y="5537"/>
                  <a:pt x="7654" y="5449"/>
                </a:cubicBezTo>
                <a:cubicBezTo>
                  <a:pt x="7530" y="5395"/>
                  <a:pt x="7531" y="5387"/>
                  <a:pt x="7596" y="5277"/>
                </a:cubicBezTo>
                <a:cubicBezTo>
                  <a:pt x="7665" y="5161"/>
                  <a:pt x="7657" y="5173"/>
                  <a:pt x="7421" y="5170"/>
                </a:cubicBezTo>
                <a:cubicBezTo>
                  <a:pt x="7291" y="5168"/>
                  <a:pt x="7176" y="5167"/>
                  <a:pt x="7148" y="5191"/>
                </a:cubicBezTo>
                <a:cubicBezTo>
                  <a:pt x="7118" y="5217"/>
                  <a:pt x="7025" y="5223"/>
                  <a:pt x="6934" y="5191"/>
                </a:cubicBezTo>
                <a:cubicBezTo>
                  <a:pt x="6848" y="5161"/>
                  <a:pt x="6738" y="5119"/>
                  <a:pt x="6700" y="5105"/>
                </a:cubicBezTo>
                <a:cubicBezTo>
                  <a:pt x="6642" y="5085"/>
                  <a:pt x="6651" y="5075"/>
                  <a:pt x="6720" y="5020"/>
                </a:cubicBezTo>
                <a:cubicBezTo>
                  <a:pt x="6802" y="4953"/>
                  <a:pt x="6836" y="4860"/>
                  <a:pt x="6759" y="4912"/>
                </a:cubicBezTo>
                <a:cubicBezTo>
                  <a:pt x="6735" y="4928"/>
                  <a:pt x="6695" y="4917"/>
                  <a:pt x="6681" y="4891"/>
                </a:cubicBezTo>
                <a:cubicBezTo>
                  <a:pt x="6666" y="4865"/>
                  <a:pt x="6567" y="4862"/>
                  <a:pt x="6447" y="4869"/>
                </a:cubicBezTo>
                <a:cubicBezTo>
                  <a:pt x="6195" y="4886"/>
                  <a:pt x="5936" y="4767"/>
                  <a:pt x="6018" y="4676"/>
                </a:cubicBezTo>
                <a:cubicBezTo>
                  <a:pt x="6047" y="4645"/>
                  <a:pt x="6057" y="4611"/>
                  <a:pt x="6057" y="4590"/>
                </a:cubicBezTo>
                <a:cubicBezTo>
                  <a:pt x="6057" y="4542"/>
                  <a:pt x="5868" y="4538"/>
                  <a:pt x="5804" y="4590"/>
                </a:cubicBezTo>
                <a:cubicBezTo>
                  <a:pt x="5751" y="4634"/>
                  <a:pt x="5376" y="4465"/>
                  <a:pt x="5376" y="4397"/>
                </a:cubicBezTo>
                <a:cubicBezTo>
                  <a:pt x="5376" y="4376"/>
                  <a:pt x="5402" y="4327"/>
                  <a:pt x="5434" y="4290"/>
                </a:cubicBezTo>
                <a:cubicBezTo>
                  <a:pt x="5481" y="4235"/>
                  <a:pt x="5462" y="4224"/>
                  <a:pt x="5376" y="4247"/>
                </a:cubicBezTo>
                <a:cubicBezTo>
                  <a:pt x="5298" y="4268"/>
                  <a:pt x="5256" y="4234"/>
                  <a:pt x="5200" y="4140"/>
                </a:cubicBezTo>
                <a:cubicBezTo>
                  <a:pt x="5103" y="3976"/>
                  <a:pt x="4932" y="3919"/>
                  <a:pt x="4811" y="3990"/>
                </a:cubicBezTo>
                <a:cubicBezTo>
                  <a:pt x="4689" y="4061"/>
                  <a:pt x="4556" y="3945"/>
                  <a:pt x="4636" y="3840"/>
                </a:cubicBezTo>
                <a:cubicBezTo>
                  <a:pt x="4759" y="3675"/>
                  <a:pt x="4569" y="3560"/>
                  <a:pt x="4382" y="3689"/>
                </a:cubicBezTo>
                <a:cubicBezTo>
                  <a:pt x="4312" y="3738"/>
                  <a:pt x="3993" y="3513"/>
                  <a:pt x="3993" y="3410"/>
                </a:cubicBezTo>
                <a:cubicBezTo>
                  <a:pt x="3993" y="3373"/>
                  <a:pt x="3948" y="3318"/>
                  <a:pt x="3895" y="3303"/>
                </a:cubicBezTo>
                <a:cubicBezTo>
                  <a:pt x="3838" y="3286"/>
                  <a:pt x="3812" y="3252"/>
                  <a:pt x="3817" y="3196"/>
                </a:cubicBezTo>
                <a:cubicBezTo>
                  <a:pt x="3833" y="3028"/>
                  <a:pt x="3810" y="2999"/>
                  <a:pt x="3720" y="3089"/>
                </a:cubicBezTo>
                <a:cubicBezTo>
                  <a:pt x="3635" y="3173"/>
                  <a:pt x="3514" y="3156"/>
                  <a:pt x="3564" y="3067"/>
                </a:cubicBezTo>
                <a:cubicBezTo>
                  <a:pt x="3586" y="3029"/>
                  <a:pt x="3309" y="2686"/>
                  <a:pt x="3253" y="2681"/>
                </a:cubicBezTo>
                <a:cubicBezTo>
                  <a:pt x="3192" y="2675"/>
                  <a:pt x="3035" y="2485"/>
                  <a:pt x="3058" y="2445"/>
                </a:cubicBezTo>
                <a:cubicBezTo>
                  <a:pt x="3072" y="2420"/>
                  <a:pt x="3018" y="2415"/>
                  <a:pt x="2941" y="2423"/>
                </a:cubicBezTo>
                <a:cubicBezTo>
                  <a:pt x="2760" y="2444"/>
                  <a:pt x="2586" y="2275"/>
                  <a:pt x="2668" y="2166"/>
                </a:cubicBezTo>
                <a:cubicBezTo>
                  <a:pt x="2714" y="2106"/>
                  <a:pt x="2707" y="2109"/>
                  <a:pt x="2629" y="2123"/>
                </a:cubicBezTo>
                <a:cubicBezTo>
                  <a:pt x="2497" y="2148"/>
                  <a:pt x="2384" y="2017"/>
                  <a:pt x="2415" y="1887"/>
                </a:cubicBezTo>
                <a:cubicBezTo>
                  <a:pt x="2436" y="1797"/>
                  <a:pt x="2438" y="1799"/>
                  <a:pt x="2357" y="1823"/>
                </a:cubicBezTo>
                <a:cubicBezTo>
                  <a:pt x="2283" y="1844"/>
                  <a:pt x="2203" y="1793"/>
                  <a:pt x="2045" y="1608"/>
                </a:cubicBezTo>
                <a:cubicBezTo>
                  <a:pt x="1839" y="1366"/>
                  <a:pt x="1831" y="1320"/>
                  <a:pt x="1909" y="1050"/>
                </a:cubicBezTo>
                <a:cubicBezTo>
                  <a:pt x="1948" y="915"/>
                  <a:pt x="1797" y="839"/>
                  <a:pt x="1733" y="964"/>
                </a:cubicBezTo>
                <a:cubicBezTo>
                  <a:pt x="1694" y="1042"/>
                  <a:pt x="1679" y="1046"/>
                  <a:pt x="1636" y="986"/>
                </a:cubicBezTo>
                <a:cubicBezTo>
                  <a:pt x="1574" y="899"/>
                  <a:pt x="1415" y="883"/>
                  <a:pt x="1441" y="964"/>
                </a:cubicBezTo>
                <a:cubicBezTo>
                  <a:pt x="1452" y="996"/>
                  <a:pt x="1419" y="1079"/>
                  <a:pt x="1383" y="1157"/>
                </a:cubicBezTo>
                <a:cubicBezTo>
                  <a:pt x="1332" y="1267"/>
                  <a:pt x="1313" y="1286"/>
                  <a:pt x="1266" y="1243"/>
                </a:cubicBezTo>
                <a:cubicBezTo>
                  <a:pt x="1185" y="1170"/>
                  <a:pt x="1137" y="1305"/>
                  <a:pt x="1188" y="1458"/>
                </a:cubicBezTo>
                <a:cubicBezTo>
                  <a:pt x="1237" y="1604"/>
                  <a:pt x="1161" y="1908"/>
                  <a:pt x="1052" y="1973"/>
                </a:cubicBezTo>
                <a:cubicBezTo>
                  <a:pt x="983" y="2014"/>
                  <a:pt x="968" y="2021"/>
                  <a:pt x="1013" y="2080"/>
                </a:cubicBezTo>
                <a:cubicBezTo>
                  <a:pt x="1057" y="2138"/>
                  <a:pt x="1052" y="2180"/>
                  <a:pt x="993" y="2252"/>
                </a:cubicBezTo>
                <a:cubicBezTo>
                  <a:pt x="937" y="2320"/>
                  <a:pt x="934" y="2358"/>
                  <a:pt x="974" y="2402"/>
                </a:cubicBezTo>
                <a:cubicBezTo>
                  <a:pt x="1009" y="2440"/>
                  <a:pt x="1004" y="2487"/>
                  <a:pt x="974" y="2531"/>
                </a:cubicBezTo>
                <a:cubicBezTo>
                  <a:pt x="948" y="2568"/>
                  <a:pt x="931" y="2927"/>
                  <a:pt x="935" y="3389"/>
                </a:cubicBezTo>
                <a:cubicBezTo>
                  <a:pt x="939" y="3834"/>
                  <a:pt x="937" y="4237"/>
                  <a:pt x="915" y="4269"/>
                </a:cubicBezTo>
                <a:cubicBezTo>
                  <a:pt x="867" y="4339"/>
                  <a:pt x="919" y="4606"/>
                  <a:pt x="974" y="4569"/>
                </a:cubicBezTo>
                <a:cubicBezTo>
                  <a:pt x="1030" y="4531"/>
                  <a:pt x="1112" y="4732"/>
                  <a:pt x="1071" y="4805"/>
                </a:cubicBezTo>
                <a:cubicBezTo>
                  <a:pt x="1014" y="4908"/>
                  <a:pt x="1027" y="5041"/>
                  <a:pt x="1091" y="5041"/>
                </a:cubicBezTo>
                <a:cubicBezTo>
                  <a:pt x="1171" y="5041"/>
                  <a:pt x="1252" y="5242"/>
                  <a:pt x="1208" y="5320"/>
                </a:cubicBezTo>
                <a:cubicBezTo>
                  <a:pt x="1109" y="5494"/>
                  <a:pt x="1186" y="5707"/>
                  <a:pt x="1305" y="5599"/>
                </a:cubicBezTo>
                <a:cubicBezTo>
                  <a:pt x="1361" y="5547"/>
                  <a:pt x="1384" y="5579"/>
                  <a:pt x="1441" y="5706"/>
                </a:cubicBezTo>
                <a:cubicBezTo>
                  <a:pt x="1480" y="5791"/>
                  <a:pt x="1500" y="5864"/>
                  <a:pt x="1480" y="5878"/>
                </a:cubicBezTo>
                <a:cubicBezTo>
                  <a:pt x="1460" y="5891"/>
                  <a:pt x="1449" y="5958"/>
                  <a:pt x="1461" y="6028"/>
                </a:cubicBezTo>
                <a:cubicBezTo>
                  <a:pt x="1473" y="6098"/>
                  <a:pt x="1500" y="6149"/>
                  <a:pt x="1519" y="6135"/>
                </a:cubicBezTo>
                <a:cubicBezTo>
                  <a:pt x="1575" y="6098"/>
                  <a:pt x="1723" y="6375"/>
                  <a:pt x="1714" y="6500"/>
                </a:cubicBezTo>
                <a:cubicBezTo>
                  <a:pt x="1707" y="6598"/>
                  <a:pt x="1717" y="6604"/>
                  <a:pt x="1811" y="6564"/>
                </a:cubicBezTo>
                <a:cubicBezTo>
                  <a:pt x="1953" y="6505"/>
                  <a:pt x="2012" y="6564"/>
                  <a:pt x="1987" y="6758"/>
                </a:cubicBezTo>
                <a:cubicBezTo>
                  <a:pt x="1971" y="6875"/>
                  <a:pt x="1936" y="6936"/>
                  <a:pt x="1811" y="6994"/>
                </a:cubicBezTo>
                <a:cubicBezTo>
                  <a:pt x="1700" y="7045"/>
                  <a:pt x="1617" y="7051"/>
                  <a:pt x="1578" y="7015"/>
                </a:cubicBezTo>
                <a:cubicBezTo>
                  <a:pt x="1547" y="6987"/>
                  <a:pt x="1456" y="6981"/>
                  <a:pt x="1363" y="6994"/>
                </a:cubicBezTo>
                <a:cubicBezTo>
                  <a:pt x="1247" y="7010"/>
                  <a:pt x="1146" y="6978"/>
                  <a:pt x="1032" y="6908"/>
                </a:cubicBezTo>
                <a:lnTo>
                  <a:pt x="857" y="6800"/>
                </a:lnTo>
                <a:lnTo>
                  <a:pt x="896" y="7230"/>
                </a:lnTo>
                <a:cubicBezTo>
                  <a:pt x="934" y="7656"/>
                  <a:pt x="943" y="7860"/>
                  <a:pt x="915" y="8088"/>
                </a:cubicBezTo>
                <a:cubicBezTo>
                  <a:pt x="905" y="8173"/>
                  <a:pt x="927" y="8194"/>
                  <a:pt x="974" y="8195"/>
                </a:cubicBezTo>
                <a:cubicBezTo>
                  <a:pt x="1012" y="8196"/>
                  <a:pt x="1032" y="8239"/>
                  <a:pt x="1032" y="8281"/>
                </a:cubicBezTo>
                <a:cubicBezTo>
                  <a:pt x="1033" y="8323"/>
                  <a:pt x="1047" y="8389"/>
                  <a:pt x="1071" y="8431"/>
                </a:cubicBezTo>
                <a:cubicBezTo>
                  <a:pt x="1146" y="8559"/>
                  <a:pt x="1238" y="8827"/>
                  <a:pt x="1208" y="8860"/>
                </a:cubicBezTo>
                <a:cubicBezTo>
                  <a:pt x="1192" y="8878"/>
                  <a:pt x="1170" y="8986"/>
                  <a:pt x="1169" y="9096"/>
                </a:cubicBezTo>
                <a:cubicBezTo>
                  <a:pt x="1166" y="9235"/>
                  <a:pt x="1188" y="9284"/>
                  <a:pt x="1227" y="9268"/>
                </a:cubicBezTo>
                <a:cubicBezTo>
                  <a:pt x="1303" y="9236"/>
                  <a:pt x="1422" y="9395"/>
                  <a:pt x="1422" y="9525"/>
                </a:cubicBezTo>
                <a:cubicBezTo>
                  <a:pt x="1422" y="9583"/>
                  <a:pt x="1496" y="9707"/>
                  <a:pt x="1578" y="9783"/>
                </a:cubicBezTo>
                <a:cubicBezTo>
                  <a:pt x="1674" y="9873"/>
                  <a:pt x="1714" y="9957"/>
                  <a:pt x="1714" y="10040"/>
                </a:cubicBezTo>
                <a:cubicBezTo>
                  <a:pt x="1714" y="10136"/>
                  <a:pt x="1747" y="10190"/>
                  <a:pt x="1831" y="10212"/>
                </a:cubicBezTo>
                <a:cubicBezTo>
                  <a:pt x="1901" y="10230"/>
                  <a:pt x="1969" y="10285"/>
                  <a:pt x="1987" y="10362"/>
                </a:cubicBezTo>
                <a:cubicBezTo>
                  <a:pt x="2003" y="10438"/>
                  <a:pt x="2041" y="10478"/>
                  <a:pt x="2084" y="10470"/>
                </a:cubicBezTo>
                <a:cubicBezTo>
                  <a:pt x="2168" y="10454"/>
                  <a:pt x="2278" y="10589"/>
                  <a:pt x="2279" y="10706"/>
                </a:cubicBezTo>
                <a:cubicBezTo>
                  <a:pt x="2279" y="10751"/>
                  <a:pt x="2305" y="10777"/>
                  <a:pt x="2337" y="10770"/>
                </a:cubicBezTo>
                <a:cubicBezTo>
                  <a:pt x="2461" y="10742"/>
                  <a:pt x="2555" y="10852"/>
                  <a:pt x="2532" y="10985"/>
                </a:cubicBezTo>
                <a:cubicBezTo>
                  <a:pt x="2508" y="11124"/>
                  <a:pt x="2560" y="11157"/>
                  <a:pt x="2707" y="11070"/>
                </a:cubicBezTo>
                <a:cubicBezTo>
                  <a:pt x="2777" y="11029"/>
                  <a:pt x="2803" y="11030"/>
                  <a:pt x="2824" y="11092"/>
                </a:cubicBezTo>
                <a:cubicBezTo>
                  <a:pt x="2847" y="11156"/>
                  <a:pt x="2866" y="11164"/>
                  <a:pt x="2922" y="11113"/>
                </a:cubicBezTo>
                <a:cubicBezTo>
                  <a:pt x="3033" y="11012"/>
                  <a:pt x="3122" y="11174"/>
                  <a:pt x="3097" y="11457"/>
                </a:cubicBezTo>
                <a:cubicBezTo>
                  <a:pt x="3062" y="11841"/>
                  <a:pt x="3057" y="11850"/>
                  <a:pt x="2727" y="11821"/>
                </a:cubicBezTo>
                <a:cubicBezTo>
                  <a:pt x="2502" y="11801"/>
                  <a:pt x="2434" y="11811"/>
                  <a:pt x="2415" y="11864"/>
                </a:cubicBezTo>
                <a:cubicBezTo>
                  <a:pt x="2402" y="11903"/>
                  <a:pt x="2410" y="11929"/>
                  <a:pt x="2435" y="11929"/>
                </a:cubicBezTo>
                <a:cubicBezTo>
                  <a:pt x="2515" y="11929"/>
                  <a:pt x="2621" y="12277"/>
                  <a:pt x="2571" y="12379"/>
                </a:cubicBezTo>
                <a:cubicBezTo>
                  <a:pt x="2542" y="12439"/>
                  <a:pt x="2543" y="12489"/>
                  <a:pt x="2571" y="12508"/>
                </a:cubicBezTo>
                <a:cubicBezTo>
                  <a:pt x="2595" y="12524"/>
                  <a:pt x="2606" y="12570"/>
                  <a:pt x="2590" y="12615"/>
                </a:cubicBezTo>
                <a:cubicBezTo>
                  <a:pt x="2568" y="12680"/>
                  <a:pt x="2570" y="12702"/>
                  <a:pt x="2649" y="12680"/>
                </a:cubicBezTo>
                <a:cubicBezTo>
                  <a:pt x="2764" y="12646"/>
                  <a:pt x="2911" y="12824"/>
                  <a:pt x="2844" y="12916"/>
                </a:cubicBezTo>
                <a:cubicBezTo>
                  <a:pt x="2780" y="13003"/>
                  <a:pt x="2815" y="13245"/>
                  <a:pt x="2883" y="13216"/>
                </a:cubicBezTo>
                <a:cubicBezTo>
                  <a:pt x="2951" y="13187"/>
                  <a:pt x="3055" y="13321"/>
                  <a:pt x="3097" y="13473"/>
                </a:cubicBezTo>
                <a:cubicBezTo>
                  <a:pt x="3115" y="13541"/>
                  <a:pt x="3167" y="13583"/>
                  <a:pt x="3233" y="13581"/>
                </a:cubicBezTo>
                <a:cubicBezTo>
                  <a:pt x="3320" y="13577"/>
                  <a:pt x="3338" y="13593"/>
                  <a:pt x="3350" y="13752"/>
                </a:cubicBezTo>
                <a:cubicBezTo>
                  <a:pt x="3362" y="13918"/>
                  <a:pt x="3366" y="13945"/>
                  <a:pt x="3467" y="13945"/>
                </a:cubicBezTo>
                <a:cubicBezTo>
                  <a:pt x="3545" y="13945"/>
                  <a:pt x="3607" y="13985"/>
                  <a:pt x="3623" y="14053"/>
                </a:cubicBezTo>
                <a:cubicBezTo>
                  <a:pt x="3636" y="14108"/>
                  <a:pt x="3667" y="14160"/>
                  <a:pt x="3701" y="14160"/>
                </a:cubicBezTo>
                <a:cubicBezTo>
                  <a:pt x="3734" y="14160"/>
                  <a:pt x="3832" y="14227"/>
                  <a:pt x="3915" y="14310"/>
                </a:cubicBezTo>
                <a:cubicBezTo>
                  <a:pt x="4020" y="14416"/>
                  <a:pt x="4090" y="14455"/>
                  <a:pt x="4168" y="14439"/>
                </a:cubicBezTo>
                <a:cubicBezTo>
                  <a:pt x="4229" y="14427"/>
                  <a:pt x="4347" y="14440"/>
                  <a:pt x="4421" y="14482"/>
                </a:cubicBezTo>
                <a:cubicBezTo>
                  <a:pt x="4533" y="14546"/>
                  <a:pt x="4546" y="14570"/>
                  <a:pt x="4499" y="14632"/>
                </a:cubicBezTo>
                <a:cubicBezTo>
                  <a:pt x="4457" y="14689"/>
                  <a:pt x="4459" y="14738"/>
                  <a:pt x="4499" y="14782"/>
                </a:cubicBezTo>
                <a:cubicBezTo>
                  <a:pt x="4539" y="14826"/>
                  <a:pt x="4564" y="14814"/>
                  <a:pt x="4616" y="14739"/>
                </a:cubicBezTo>
                <a:cubicBezTo>
                  <a:pt x="4678" y="14650"/>
                  <a:pt x="4701" y="14645"/>
                  <a:pt x="4752" y="14718"/>
                </a:cubicBezTo>
                <a:cubicBezTo>
                  <a:pt x="4784" y="14762"/>
                  <a:pt x="4837" y="14794"/>
                  <a:pt x="4869" y="14782"/>
                </a:cubicBezTo>
                <a:cubicBezTo>
                  <a:pt x="4973" y="14744"/>
                  <a:pt x="5057" y="14858"/>
                  <a:pt x="5025" y="14997"/>
                </a:cubicBezTo>
                <a:cubicBezTo>
                  <a:pt x="4998" y="15118"/>
                  <a:pt x="4997" y="15120"/>
                  <a:pt x="5122" y="15083"/>
                </a:cubicBezTo>
                <a:cubicBezTo>
                  <a:pt x="5196" y="15061"/>
                  <a:pt x="5306" y="15061"/>
                  <a:pt x="5356" y="15061"/>
                </a:cubicBezTo>
                <a:cubicBezTo>
                  <a:pt x="5601" y="15064"/>
                  <a:pt x="6414" y="15125"/>
                  <a:pt x="6447" y="15147"/>
                </a:cubicBezTo>
                <a:cubicBezTo>
                  <a:pt x="6522" y="15198"/>
                  <a:pt x="6419" y="15276"/>
                  <a:pt x="6272" y="15276"/>
                </a:cubicBezTo>
                <a:cubicBezTo>
                  <a:pt x="6158" y="15276"/>
                  <a:pt x="6114" y="15286"/>
                  <a:pt x="6096" y="15362"/>
                </a:cubicBezTo>
                <a:cubicBezTo>
                  <a:pt x="6081" y="15428"/>
                  <a:pt x="6034" y="15469"/>
                  <a:pt x="5960" y="15469"/>
                </a:cubicBezTo>
                <a:cubicBezTo>
                  <a:pt x="5895" y="15469"/>
                  <a:pt x="5782" y="15542"/>
                  <a:pt x="5687" y="15641"/>
                </a:cubicBezTo>
                <a:cubicBezTo>
                  <a:pt x="5561" y="15772"/>
                  <a:pt x="5495" y="15808"/>
                  <a:pt x="5395" y="15791"/>
                </a:cubicBezTo>
                <a:cubicBezTo>
                  <a:pt x="5286" y="15772"/>
                  <a:pt x="5269" y="15765"/>
                  <a:pt x="5337" y="15812"/>
                </a:cubicBezTo>
                <a:cubicBezTo>
                  <a:pt x="5381" y="15843"/>
                  <a:pt x="5415" y="15894"/>
                  <a:pt x="5415" y="15919"/>
                </a:cubicBezTo>
                <a:cubicBezTo>
                  <a:pt x="5415" y="16006"/>
                  <a:pt x="5164" y="16101"/>
                  <a:pt x="4967" y="16091"/>
                </a:cubicBezTo>
                <a:cubicBezTo>
                  <a:pt x="4755" y="16080"/>
                  <a:pt x="4688" y="16151"/>
                  <a:pt x="4772" y="16263"/>
                </a:cubicBezTo>
                <a:cubicBezTo>
                  <a:pt x="4857" y="16376"/>
                  <a:pt x="4710" y="16422"/>
                  <a:pt x="4285" y="16413"/>
                </a:cubicBezTo>
                <a:cubicBezTo>
                  <a:pt x="3984" y="16407"/>
                  <a:pt x="3915" y="16403"/>
                  <a:pt x="3934" y="16456"/>
                </a:cubicBezTo>
                <a:cubicBezTo>
                  <a:pt x="3948" y="16493"/>
                  <a:pt x="3958" y="16565"/>
                  <a:pt x="3973" y="16606"/>
                </a:cubicBezTo>
                <a:cubicBezTo>
                  <a:pt x="4011" y="16710"/>
                  <a:pt x="3789" y="16801"/>
                  <a:pt x="3662" y="16735"/>
                </a:cubicBezTo>
                <a:cubicBezTo>
                  <a:pt x="3532" y="16668"/>
                  <a:pt x="3077" y="16667"/>
                  <a:pt x="3077" y="16735"/>
                </a:cubicBezTo>
                <a:cubicBezTo>
                  <a:pt x="3077" y="16765"/>
                  <a:pt x="3111" y="16828"/>
                  <a:pt x="3155" y="16864"/>
                </a:cubicBezTo>
                <a:cubicBezTo>
                  <a:pt x="3256" y="16945"/>
                  <a:pt x="3238" y="16950"/>
                  <a:pt x="2688" y="17057"/>
                </a:cubicBezTo>
                <a:cubicBezTo>
                  <a:pt x="2290" y="17134"/>
                  <a:pt x="2186" y="17131"/>
                  <a:pt x="2240" y="17035"/>
                </a:cubicBezTo>
                <a:cubicBezTo>
                  <a:pt x="2254" y="17009"/>
                  <a:pt x="2234" y="16992"/>
                  <a:pt x="2201" y="16992"/>
                </a:cubicBezTo>
                <a:cubicBezTo>
                  <a:pt x="2114" y="16993"/>
                  <a:pt x="2008" y="17068"/>
                  <a:pt x="2026" y="17121"/>
                </a:cubicBezTo>
                <a:cubicBezTo>
                  <a:pt x="2046" y="17181"/>
                  <a:pt x="1605" y="17225"/>
                  <a:pt x="1013" y="17228"/>
                </a:cubicBezTo>
                <a:cubicBezTo>
                  <a:pt x="427" y="17231"/>
                  <a:pt x="156" y="17180"/>
                  <a:pt x="156" y="17078"/>
                </a:cubicBezTo>
                <a:cubicBezTo>
                  <a:pt x="156" y="17037"/>
                  <a:pt x="122" y="17002"/>
                  <a:pt x="78" y="16992"/>
                </a:cubicBezTo>
                <a:cubicBezTo>
                  <a:pt x="2" y="16976"/>
                  <a:pt x="0" y="17119"/>
                  <a:pt x="0" y="19288"/>
                </a:cubicBezTo>
                <a:lnTo>
                  <a:pt x="0" y="21584"/>
                </a:lnTo>
                <a:lnTo>
                  <a:pt x="10790" y="21584"/>
                </a:lnTo>
                <a:lnTo>
                  <a:pt x="21600" y="21584"/>
                </a:lnTo>
                <a:lnTo>
                  <a:pt x="21600" y="11886"/>
                </a:lnTo>
                <a:lnTo>
                  <a:pt x="21600" y="2166"/>
                </a:lnTo>
                <a:lnTo>
                  <a:pt x="21464" y="2166"/>
                </a:lnTo>
                <a:cubicBezTo>
                  <a:pt x="21374" y="2166"/>
                  <a:pt x="21301" y="2185"/>
                  <a:pt x="21269" y="2252"/>
                </a:cubicBezTo>
                <a:cubicBezTo>
                  <a:pt x="21238" y="2314"/>
                  <a:pt x="21171" y="2359"/>
                  <a:pt x="21094" y="2359"/>
                </a:cubicBezTo>
                <a:cubicBezTo>
                  <a:pt x="21025" y="2359"/>
                  <a:pt x="20937" y="2394"/>
                  <a:pt x="20899" y="2423"/>
                </a:cubicBezTo>
                <a:cubicBezTo>
                  <a:pt x="20844" y="2465"/>
                  <a:pt x="20859" y="2469"/>
                  <a:pt x="20938" y="2445"/>
                </a:cubicBezTo>
                <a:cubicBezTo>
                  <a:pt x="21053" y="2409"/>
                  <a:pt x="21119" y="2479"/>
                  <a:pt x="21035" y="2552"/>
                </a:cubicBezTo>
                <a:cubicBezTo>
                  <a:pt x="20962" y="2616"/>
                  <a:pt x="20262" y="2874"/>
                  <a:pt x="20159" y="2874"/>
                </a:cubicBezTo>
                <a:cubicBezTo>
                  <a:pt x="20048" y="2874"/>
                  <a:pt x="19953" y="2687"/>
                  <a:pt x="20022" y="2595"/>
                </a:cubicBezTo>
                <a:cubicBezTo>
                  <a:pt x="20052" y="2556"/>
                  <a:pt x="20076" y="2493"/>
                  <a:pt x="20061" y="2466"/>
                </a:cubicBezTo>
                <a:cubicBezTo>
                  <a:pt x="20046" y="2439"/>
                  <a:pt x="20108" y="2335"/>
                  <a:pt x="20198" y="2230"/>
                </a:cubicBezTo>
                <a:cubicBezTo>
                  <a:pt x="20301" y="2109"/>
                  <a:pt x="20362" y="2000"/>
                  <a:pt x="20353" y="1930"/>
                </a:cubicBezTo>
                <a:cubicBezTo>
                  <a:pt x="20335" y="1773"/>
                  <a:pt x="20445" y="1639"/>
                  <a:pt x="20529" y="1715"/>
                </a:cubicBezTo>
                <a:cubicBezTo>
                  <a:pt x="20609" y="1789"/>
                  <a:pt x="20616" y="1773"/>
                  <a:pt x="20646" y="1565"/>
                </a:cubicBezTo>
                <a:cubicBezTo>
                  <a:pt x="20673" y="1375"/>
                  <a:pt x="20792" y="1200"/>
                  <a:pt x="20899" y="1200"/>
                </a:cubicBezTo>
                <a:cubicBezTo>
                  <a:pt x="20953" y="1200"/>
                  <a:pt x="20960" y="1182"/>
                  <a:pt x="20918" y="1136"/>
                </a:cubicBezTo>
                <a:cubicBezTo>
                  <a:pt x="20877" y="1090"/>
                  <a:pt x="20875" y="1066"/>
                  <a:pt x="20918" y="1007"/>
                </a:cubicBezTo>
                <a:cubicBezTo>
                  <a:pt x="20959" y="952"/>
                  <a:pt x="20957" y="939"/>
                  <a:pt x="20918" y="964"/>
                </a:cubicBezTo>
                <a:cubicBezTo>
                  <a:pt x="20817" y="1031"/>
                  <a:pt x="20806" y="903"/>
                  <a:pt x="20899" y="664"/>
                </a:cubicBezTo>
                <a:cubicBezTo>
                  <a:pt x="20974" y="470"/>
                  <a:pt x="21002" y="445"/>
                  <a:pt x="21055" y="492"/>
                </a:cubicBezTo>
                <a:cubicBezTo>
                  <a:pt x="21095" y="529"/>
                  <a:pt x="21134" y="524"/>
                  <a:pt x="21152" y="492"/>
                </a:cubicBezTo>
                <a:cubicBezTo>
                  <a:pt x="21167" y="465"/>
                  <a:pt x="21159" y="424"/>
                  <a:pt x="21133" y="406"/>
                </a:cubicBezTo>
                <a:cubicBezTo>
                  <a:pt x="21106" y="389"/>
                  <a:pt x="21099" y="366"/>
                  <a:pt x="21113" y="342"/>
                </a:cubicBezTo>
                <a:cubicBezTo>
                  <a:pt x="21127" y="318"/>
                  <a:pt x="21046" y="294"/>
                  <a:pt x="20938" y="299"/>
                </a:cubicBezTo>
                <a:cubicBezTo>
                  <a:pt x="20766" y="308"/>
                  <a:pt x="20744" y="324"/>
                  <a:pt x="20743" y="428"/>
                </a:cubicBezTo>
                <a:cubicBezTo>
                  <a:pt x="20742" y="554"/>
                  <a:pt x="20606" y="662"/>
                  <a:pt x="20509" y="621"/>
                </a:cubicBezTo>
                <a:cubicBezTo>
                  <a:pt x="20477" y="607"/>
                  <a:pt x="20427" y="619"/>
                  <a:pt x="20392" y="642"/>
                </a:cubicBezTo>
                <a:cubicBezTo>
                  <a:pt x="20356" y="668"/>
                  <a:pt x="20310" y="652"/>
                  <a:pt x="20276" y="621"/>
                </a:cubicBezTo>
                <a:cubicBezTo>
                  <a:pt x="20232" y="582"/>
                  <a:pt x="20217" y="594"/>
                  <a:pt x="20198" y="664"/>
                </a:cubicBezTo>
                <a:cubicBezTo>
                  <a:pt x="20146" y="845"/>
                  <a:pt x="20094" y="895"/>
                  <a:pt x="19944" y="964"/>
                </a:cubicBezTo>
                <a:cubicBezTo>
                  <a:pt x="19814" y="1025"/>
                  <a:pt x="19792" y="1029"/>
                  <a:pt x="19769" y="964"/>
                </a:cubicBezTo>
                <a:cubicBezTo>
                  <a:pt x="19754" y="920"/>
                  <a:pt x="19679" y="900"/>
                  <a:pt x="19594" y="900"/>
                </a:cubicBezTo>
                <a:cubicBezTo>
                  <a:pt x="19419" y="901"/>
                  <a:pt x="19315" y="971"/>
                  <a:pt x="19360" y="1050"/>
                </a:cubicBezTo>
                <a:cubicBezTo>
                  <a:pt x="19434" y="1182"/>
                  <a:pt x="19295" y="1233"/>
                  <a:pt x="18912" y="1222"/>
                </a:cubicBezTo>
                <a:cubicBezTo>
                  <a:pt x="18595" y="1212"/>
                  <a:pt x="18556" y="1214"/>
                  <a:pt x="18639" y="1265"/>
                </a:cubicBezTo>
                <a:cubicBezTo>
                  <a:pt x="18798" y="1360"/>
                  <a:pt x="18754" y="1413"/>
                  <a:pt x="18464" y="1501"/>
                </a:cubicBezTo>
                <a:cubicBezTo>
                  <a:pt x="18178" y="1587"/>
                  <a:pt x="18064" y="1548"/>
                  <a:pt x="18153" y="1393"/>
                </a:cubicBezTo>
                <a:cubicBezTo>
                  <a:pt x="18224" y="1269"/>
                  <a:pt x="18206" y="1190"/>
                  <a:pt x="18114" y="1222"/>
                </a:cubicBezTo>
                <a:cubicBezTo>
                  <a:pt x="18012" y="1257"/>
                  <a:pt x="17880" y="1114"/>
                  <a:pt x="17899" y="986"/>
                </a:cubicBezTo>
                <a:cubicBezTo>
                  <a:pt x="17910" y="913"/>
                  <a:pt x="17890" y="891"/>
                  <a:pt x="17763" y="900"/>
                </a:cubicBezTo>
                <a:cubicBezTo>
                  <a:pt x="17648" y="909"/>
                  <a:pt x="17567" y="883"/>
                  <a:pt x="17490" y="793"/>
                </a:cubicBezTo>
                <a:cubicBezTo>
                  <a:pt x="17433" y="725"/>
                  <a:pt x="17386" y="644"/>
                  <a:pt x="17393" y="621"/>
                </a:cubicBezTo>
                <a:cubicBezTo>
                  <a:pt x="17400" y="598"/>
                  <a:pt x="17327" y="593"/>
                  <a:pt x="17218" y="600"/>
                </a:cubicBezTo>
                <a:cubicBezTo>
                  <a:pt x="16995" y="612"/>
                  <a:pt x="16894" y="561"/>
                  <a:pt x="16945" y="471"/>
                </a:cubicBezTo>
                <a:cubicBezTo>
                  <a:pt x="17037" y="309"/>
                  <a:pt x="16992" y="287"/>
                  <a:pt x="16653" y="299"/>
                </a:cubicBezTo>
                <a:cubicBezTo>
                  <a:pt x="16286" y="312"/>
                  <a:pt x="16161" y="242"/>
                  <a:pt x="16263" y="106"/>
                </a:cubicBezTo>
                <a:cubicBezTo>
                  <a:pt x="16294" y="66"/>
                  <a:pt x="16303" y="33"/>
                  <a:pt x="16283" y="20"/>
                </a:cubicBezTo>
                <a:close/>
                <a:moveTo>
                  <a:pt x="2571" y="11521"/>
                </a:moveTo>
                <a:cubicBezTo>
                  <a:pt x="2547" y="11521"/>
                  <a:pt x="2528" y="11536"/>
                  <a:pt x="2513" y="11564"/>
                </a:cubicBezTo>
                <a:cubicBezTo>
                  <a:pt x="2497" y="11592"/>
                  <a:pt x="2512" y="11628"/>
                  <a:pt x="2551" y="11628"/>
                </a:cubicBezTo>
                <a:cubicBezTo>
                  <a:pt x="2591" y="11628"/>
                  <a:pt x="2610" y="11592"/>
                  <a:pt x="2610" y="11564"/>
                </a:cubicBezTo>
                <a:cubicBezTo>
                  <a:pt x="2610" y="11536"/>
                  <a:pt x="2595" y="11521"/>
                  <a:pt x="2571" y="11521"/>
                </a:cubicBezTo>
                <a:close/>
                <a:moveTo>
                  <a:pt x="2357" y="11607"/>
                </a:moveTo>
                <a:cubicBezTo>
                  <a:pt x="2310" y="11523"/>
                  <a:pt x="2268" y="11576"/>
                  <a:pt x="2259" y="11714"/>
                </a:cubicBezTo>
                <a:cubicBezTo>
                  <a:pt x="2251" y="11845"/>
                  <a:pt x="2255" y="11848"/>
                  <a:pt x="2318" y="11757"/>
                </a:cubicBezTo>
                <a:cubicBezTo>
                  <a:pt x="2354" y="11704"/>
                  <a:pt x="2370" y="11630"/>
                  <a:pt x="2357" y="11607"/>
                </a:cubicBezTo>
                <a:close/>
                <a:moveTo>
                  <a:pt x="623" y="16992"/>
                </a:moveTo>
                <a:cubicBezTo>
                  <a:pt x="585" y="16992"/>
                  <a:pt x="545" y="17008"/>
                  <a:pt x="545" y="17035"/>
                </a:cubicBezTo>
                <a:cubicBezTo>
                  <a:pt x="545" y="17062"/>
                  <a:pt x="585" y="17073"/>
                  <a:pt x="623" y="17057"/>
                </a:cubicBezTo>
                <a:cubicBezTo>
                  <a:pt x="661" y="17041"/>
                  <a:pt x="682" y="17025"/>
                  <a:pt x="682" y="17014"/>
                </a:cubicBezTo>
                <a:cubicBezTo>
                  <a:pt x="682" y="17003"/>
                  <a:pt x="661" y="16992"/>
                  <a:pt x="623" y="16992"/>
                </a:cubicBezTo>
                <a:close/>
              </a:path>
            </a:pathLst>
          </a:custGeom>
          <a:ln w="12700"/>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tress-fields in science"/>
          <p:cNvSpPr txBox="1">
            <a:spLocks noGrp="1"/>
          </p:cNvSpPr>
          <p:nvPr>
            <p:ph type="title"/>
          </p:nvPr>
        </p:nvSpPr>
        <p:spPr>
          <a:prstGeom prst="rect">
            <a:avLst/>
          </a:prstGeom>
        </p:spPr>
        <p:txBody>
          <a:bodyPr/>
          <a:lstStyle>
            <a:lvl1pPr>
              <a:defRPr sz="3800"/>
            </a:lvl1pPr>
          </a:lstStyle>
          <a:p>
            <a:r>
              <a:t>Stress-fields in science</a:t>
            </a:r>
          </a:p>
        </p:txBody>
      </p:sp>
      <p:sp>
        <p:nvSpPr>
          <p:cNvPr id="317" name="Rectangle"/>
          <p:cNvSpPr/>
          <p:nvPr/>
        </p:nvSpPr>
        <p:spPr>
          <a:xfrm>
            <a:off x="1640218" y="7295066"/>
            <a:ext cx="3159630" cy="424581"/>
          </a:xfrm>
          <a:prstGeom prst="rect">
            <a:avLst/>
          </a:prstGeom>
          <a:solidFill>
            <a:schemeClr val="accent1"/>
          </a:solidFill>
          <a:ln>
            <a:solidFill>
              <a:srgbClr val="333333"/>
            </a:solidFill>
          </a:ln>
        </p:spPr>
        <p:txBody>
          <a:bodyPr lIns="45719" rIns="45719" anchor="ctr"/>
          <a:lstStyle/>
          <a:p>
            <a:pPr algn="ctr" defTabSz="914400">
              <a:defRPr sz="1800">
                <a:solidFill>
                  <a:srgbClr val="333333"/>
                </a:solidFill>
                <a:latin typeface="Helvetica Neue"/>
                <a:ea typeface="Helvetica Neue"/>
                <a:cs typeface="Helvetica Neue"/>
                <a:sym typeface="Helvetica Neue"/>
              </a:defRPr>
            </a:pPr>
            <a:endParaRPr/>
          </a:p>
        </p:txBody>
      </p:sp>
      <p:sp>
        <p:nvSpPr>
          <p:cNvPr id="318" name="Realism"/>
          <p:cNvSpPr txBox="1"/>
          <p:nvPr/>
        </p:nvSpPr>
        <p:spPr>
          <a:xfrm>
            <a:off x="2116460" y="7273999"/>
            <a:ext cx="2316180"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mn-lt"/>
                <a:ea typeface="+mn-ea"/>
                <a:cs typeface="+mn-cs"/>
                <a:sym typeface="Gill Sans"/>
              </a:defRPr>
            </a:lvl1pPr>
          </a:lstStyle>
          <a:p>
            <a:r>
              <a:t>Realism</a:t>
            </a:r>
          </a:p>
        </p:txBody>
      </p:sp>
      <p:sp>
        <p:nvSpPr>
          <p:cNvPr id="319" name="From: Orkunoglu, 2010"/>
          <p:cNvSpPr txBox="1"/>
          <p:nvPr/>
        </p:nvSpPr>
        <p:spPr>
          <a:xfrm>
            <a:off x="432626" y="9199185"/>
            <a:ext cx="1597855"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From: </a:t>
            </a:r>
            <a:r>
              <a:rPr b="0"/>
              <a:t>Orkunoglu, 2010</a:t>
            </a:r>
          </a:p>
        </p:txBody>
      </p:sp>
      <p:sp>
        <p:nvSpPr>
          <p:cNvPr id="320" name="Rectangle"/>
          <p:cNvSpPr/>
          <p:nvPr/>
        </p:nvSpPr>
        <p:spPr>
          <a:xfrm>
            <a:off x="1629912" y="2696862"/>
            <a:ext cx="3155107" cy="1075863"/>
          </a:xfrm>
          <a:prstGeom prst="rect">
            <a:avLst/>
          </a:prstGeom>
          <a:solidFill>
            <a:srgbClr val="BDD8FC"/>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21" name="Rectangle"/>
          <p:cNvSpPr/>
          <p:nvPr/>
        </p:nvSpPr>
        <p:spPr>
          <a:xfrm>
            <a:off x="4924846" y="2696862"/>
            <a:ext cx="3155108" cy="1075863"/>
          </a:xfrm>
          <a:prstGeom prst="rect">
            <a:avLst/>
          </a:prstGeom>
          <a:solidFill>
            <a:srgbClr val="BDD8FC"/>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22" name="Rectangle"/>
          <p:cNvSpPr/>
          <p:nvPr/>
        </p:nvSpPr>
        <p:spPr>
          <a:xfrm>
            <a:off x="8219781" y="2696862"/>
            <a:ext cx="3155107" cy="1075863"/>
          </a:xfrm>
          <a:prstGeom prst="rect">
            <a:avLst/>
          </a:prstGeom>
          <a:solidFill>
            <a:srgbClr val="BDD8FC"/>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23" name="Epistemology"/>
          <p:cNvSpPr txBox="1"/>
          <p:nvPr/>
        </p:nvSpPr>
        <p:spPr>
          <a:xfrm>
            <a:off x="5265563" y="2888312"/>
            <a:ext cx="2715370"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500" b="1">
                <a:solidFill>
                  <a:srgbClr val="333333"/>
                </a:solidFill>
                <a:latin typeface="+mn-lt"/>
                <a:ea typeface="+mn-ea"/>
                <a:cs typeface="+mn-cs"/>
                <a:sym typeface="Gill Sans"/>
              </a:defRPr>
            </a:lvl1pPr>
          </a:lstStyle>
          <a:p>
            <a:r>
              <a:t>Epistemology</a:t>
            </a:r>
          </a:p>
        </p:txBody>
      </p:sp>
      <p:sp>
        <p:nvSpPr>
          <p:cNvPr id="324" name="Ethics"/>
          <p:cNvSpPr txBox="1"/>
          <p:nvPr/>
        </p:nvSpPr>
        <p:spPr>
          <a:xfrm>
            <a:off x="8456848" y="2888312"/>
            <a:ext cx="2818425"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b="1">
                <a:solidFill>
                  <a:srgbClr val="333333"/>
                </a:solidFill>
                <a:latin typeface="+mn-lt"/>
                <a:ea typeface="+mn-ea"/>
                <a:cs typeface="+mn-cs"/>
                <a:sym typeface="Gill Sans"/>
              </a:defRPr>
            </a:lvl1pPr>
          </a:lstStyle>
          <a:p>
            <a:r>
              <a:t>Ethics</a:t>
            </a:r>
          </a:p>
        </p:txBody>
      </p:sp>
      <p:sp>
        <p:nvSpPr>
          <p:cNvPr id="325" name="Ontology"/>
          <p:cNvSpPr txBox="1"/>
          <p:nvPr/>
        </p:nvSpPr>
        <p:spPr>
          <a:xfrm>
            <a:off x="1995897" y="2888312"/>
            <a:ext cx="2448273"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b="1">
                <a:solidFill>
                  <a:srgbClr val="333333"/>
                </a:solidFill>
                <a:latin typeface="+mn-lt"/>
                <a:ea typeface="+mn-ea"/>
                <a:cs typeface="+mn-cs"/>
                <a:sym typeface="Gill Sans"/>
              </a:defRPr>
            </a:lvl1pPr>
          </a:lstStyle>
          <a:p>
            <a:r>
              <a:t>Ontology</a:t>
            </a:r>
          </a:p>
        </p:txBody>
      </p:sp>
      <p:sp>
        <p:nvSpPr>
          <p:cNvPr id="326" name="Rectangle"/>
          <p:cNvSpPr/>
          <p:nvPr/>
        </p:nvSpPr>
        <p:spPr>
          <a:xfrm>
            <a:off x="4912146" y="3877154"/>
            <a:ext cx="3155108" cy="3345905"/>
          </a:xfrm>
          <a:prstGeom prst="rect">
            <a:avLst/>
          </a:prstGeom>
          <a:solidFill>
            <a:srgbClr val="EBEBEB"/>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27" name="Rectangle"/>
          <p:cNvSpPr/>
          <p:nvPr/>
        </p:nvSpPr>
        <p:spPr>
          <a:xfrm>
            <a:off x="8219781" y="3877154"/>
            <a:ext cx="3155107" cy="3345905"/>
          </a:xfrm>
          <a:prstGeom prst="rect">
            <a:avLst/>
          </a:prstGeom>
          <a:solidFill>
            <a:srgbClr val="EBEBEB"/>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28" name="Rectangle"/>
          <p:cNvSpPr/>
          <p:nvPr/>
        </p:nvSpPr>
        <p:spPr>
          <a:xfrm>
            <a:off x="1642479" y="3877154"/>
            <a:ext cx="3155108" cy="3345905"/>
          </a:xfrm>
          <a:prstGeom prst="rect">
            <a:avLst/>
          </a:prstGeom>
          <a:solidFill>
            <a:srgbClr val="EBEBEB"/>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29" name="Is there a world independent of subjectivity?"/>
          <p:cNvSpPr txBox="1"/>
          <p:nvPr/>
        </p:nvSpPr>
        <p:spPr>
          <a:xfrm>
            <a:off x="1785731" y="4882086"/>
            <a:ext cx="2977638"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333333"/>
                </a:solidFill>
                <a:latin typeface="+mn-lt"/>
                <a:ea typeface="+mn-ea"/>
                <a:cs typeface="+mn-cs"/>
                <a:sym typeface="Gill Sans"/>
              </a:defRPr>
            </a:lvl1pPr>
          </a:lstStyle>
          <a:p>
            <a:r>
              <a:t>Is there a world independent of subjectivity?</a:t>
            </a:r>
          </a:p>
        </p:txBody>
      </p:sp>
      <p:sp>
        <p:nvSpPr>
          <p:cNvPr id="330" name="From where do discoveries result?  From experiences?"/>
          <p:cNvSpPr txBox="1"/>
          <p:nvPr/>
        </p:nvSpPr>
        <p:spPr>
          <a:xfrm>
            <a:off x="4967279" y="4882086"/>
            <a:ext cx="3044843"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defTabSz="914400">
              <a:defRPr sz="2400">
                <a:solidFill>
                  <a:srgbClr val="333333"/>
                </a:solidFill>
                <a:latin typeface="+mn-lt"/>
                <a:ea typeface="+mn-ea"/>
                <a:cs typeface="+mn-cs"/>
                <a:sym typeface="Gill Sans"/>
              </a:defRPr>
            </a:pPr>
            <a:r>
              <a:t>From where do discoveries result? </a:t>
            </a:r>
            <a:br/>
            <a:r>
              <a:t>From experiences?</a:t>
            </a:r>
          </a:p>
        </p:txBody>
      </p:sp>
      <p:sp>
        <p:nvSpPr>
          <p:cNvPr id="331" name="From where does ethics result? Does there exist something like universal ethics?"/>
          <p:cNvSpPr txBox="1"/>
          <p:nvPr/>
        </p:nvSpPr>
        <p:spPr>
          <a:xfrm>
            <a:off x="8218890" y="4882086"/>
            <a:ext cx="2977638" cy="1513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333333"/>
                </a:solidFill>
                <a:latin typeface="+mn-lt"/>
                <a:ea typeface="+mn-ea"/>
                <a:cs typeface="+mn-cs"/>
                <a:sym typeface="Gill Sans"/>
              </a:defRPr>
            </a:lvl1pPr>
          </a:lstStyle>
          <a:p>
            <a:r>
              <a:t>From where does ethics result? Does there exist something like universal ethics?</a:t>
            </a:r>
          </a:p>
        </p:txBody>
      </p:sp>
      <p:sp>
        <p:nvSpPr>
          <p:cNvPr id="332" name="Rectangle"/>
          <p:cNvSpPr/>
          <p:nvPr/>
        </p:nvSpPr>
        <p:spPr>
          <a:xfrm>
            <a:off x="1633934" y="7956646"/>
            <a:ext cx="3159630" cy="424581"/>
          </a:xfrm>
          <a:prstGeom prst="rect">
            <a:avLst/>
          </a:prstGeom>
          <a:solidFill>
            <a:schemeClr val="accent1"/>
          </a:solidFill>
          <a:ln>
            <a:solidFill>
              <a:srgbClr val="333333"/>
            </a:solidFill>
          </a:ln>
        </p:spPr>
        <p:txBody>
          <a:bodyPr lIns="45719" rIns="45719" anchor="ctr"/>
          <a:lstStyle/>
          <a:p>
            <a:pPr algn="ctr" defTabSz="914400">
              <a:defRPr sz="1800">
                <a:solidFill>
                  <a:srgbClr val="333333"/>
                </a:solidFill>
                <a:latin typeface="Helvetica Neue"/>
                <a:ea typeface="Helvetica Neue"/>
                <a:cs typeface="Helvetica Neue"/>
                <a:sym typeface="Helvetica Neue"/>
              </a:defRPr>
            </a:pPr>
            <a:endParaRPr/>
          </a:p>
        </p:txBody>
      </p:sp>
      <p:sp>
        <p:nvSpPr>
          <p:cNvPr id="333" name="Idealism"/>
          <p:cNvSpPr txBox="1"/>
          <p:nvPr/>
        </p:nvSpPr>
        <p:spPr>
          <a:xfrm>
            <a:off x="2131992" y="7951883"/>
            <a:ext cx="2316179"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mn-lt"/>
                <a:ea typeface="+mn-ea"/>
                <a:cs typeface="+mn-cs"/>
                <a:sym typeface="Gill Sans"/>
              </a:defRPr>
            </a:lvl1pPr>
          </a:lstStyle>
          <a:p>
            <a:r>
              <a:t>Idealism</a:t>
            </a:r>
          </a:p>
        </p:txBody>
      </p:sp>
      <p:sp>
        <p:nvSpPr>
          <p:cNvPr id="334" name="Rectangle"/>
          <p:cNvSpPr/>
          <p:nvPr/>
        </p:nvSpPr>
        <p:spPr>
          <a:xfrm>
            <a:off x="4909885" y="7296060"/>
            <a:ext cx="3159630" cy="424582"/>
          </a:xfrm>
          <a:prstGeom prst="rect">
            <a:avLst/>
          </a:prstGeom>
          <a:solidFill>
            <a:schemeClr val="accent1"/>
          </a:solidFill>
          <a:ln>
            <a:solidFill>
              <a:srgbClr val="333333"/>
            </a:solidFill>
          </a:ln>
        </p:spPr>
        <p:txBody>
          <a:bodyPr lIns="45719" rIns="45719" anchor="ctr"/>
          <a:lstStyle/>
          <a:p>
            <a:pPr algn="ctr" defTabSz="914400">
              <a:defRPr sz="1800">
                <a:solidFill>
                  <a:srgbClr val="333333"/>
                </a:solidFill>
                <a:latin typeface="Helvetica Neue"/>
                <a:ea typeface="Helvetica Neue"/>
                <a:cs typeface="Helvetica Neue"/>
                <a:sym typeface="Helvetica Neue"/>
              </a:defRPr>
            </a:pPr>
            <a:endParaRPr/>
          </a:p>
        </p:txBody>
      </p:sp>
      <p:sp>
        <p:nvSpPr>
          <p:cNvPr id="335" name="Rationalism"/>
          <p:cNvSpPr txBox="1"/>
          <p:nvPr/>
        </p:nvSpPr>
        <p:spPr>
          <a:xfrm>
            <a:off x="5386127" y="7274994"/>
            <a:ext cx="2316179"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mn-lt"/>
                <a:ea typeface="+mn-ea"/>
                <a:cs typeface="+mn-cs"/>
                <a:sym typeface="Gill Sans"/>
              </a:defRPr>
            </a:lvl1pPr>
          </a:lstStyle>
          <a:p>
            <a:r>
              <a:t>Rationalism</a:t>
            </a:r>
          </a:p>
        </p:txBody>
      </p:sp>
      <p:sp>
        <p:nvSpPr>
          <p:cNvPr id="336" name="Rectangle"/>
          <p:cNvSpPr/>
          <p:nvPr/>
        </p:nvSpPr>
        <p:spPr>
          <a:xfrm>
            <a:off x="4903601" y="7969346"/>
            <a:ext cx="3159630" cy="424581"/>
          </a:xfrm>
          <a:prstGeom prst="rect">
            <a:avLst/>
          </a:prstGeom>
          <a:solidFill>
            <a:schemeClr val="accent1"/>
          </a:solidFill>
          <a:ln>
            <a:solidFill>
              <a:srgbClr val="333333"/>
            </a:solidFill>
          </a:ln>
        </p:spPr>
        <p:txBody>
          <a:bodyPr lIns="45719" rIns="45719" anchor="ctr"/>
          <a:lstStyle/>
          <a:p>
            <a:pPr algn="ctr" defTabSz="914400">
              <a:defRPr sz="1800">
                <a:solidFill>
                  <a:srgbClr val="333333"/>
                </a:solidFill>
                <a:latin typeface="Helvetica Neue"/>
                <a:ea typeface="Helvetica Neue"/>
                <a:cs typeface="Helvetica Neue"/>
                <a:sym typeface="Helvetica Neue"/>
              </a:defRPr>
            </a:pPr>
            <a:endParaRPr/>
          </a:p>
        </p:txBody>
      </p:sp>
      <p:sp>
        <p:nvSpPr>
          <p:cNvPr id="337" name="Empiricism"/>
          <p:cNvSpPr txBox="1"/>
          <p:nvPr/>
        </p:nvSpPr>
        <p:spPr>
          <a:xfrm>
            <a:off x="5401658" y="7964583"/>
            <a:ext cx="2316180"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mn-lt"/>
                <a:ea typeface="+mn-ea"/>
                <a:cs typeface="+mn-cs"/>
                <a:sym typeface="Gill Sans"/>
              </a:defRPr>
            </a:lvl1pPr>
          </a:lstStyle>
          <a:p>
            <a:r>
              <a:t>Empiricism</a:t>
            </a:r>
          </a:p>
        </p:txBody>
      </p:sp>
      <p:sp>
        <p:nvSpPr>
          <p:cNvPr id="338" name="Rectangle"/>
          <p:cNvSpPr/>
          <p:nvPr/>
        </p:nvSpPr>
        <p:spPr>
          <a:xfrm>
            <a:off x="8217520" y="7306026"/>
            <a:ext cx="3159630" cy="424581"/>
          </a:xfrm>
          <a:prstGeom prst="rect">
            <a:avLst/>
          </a:prstGeom>
          <a:solidFill>
            <a:schemeClr val="accent1"/>
          </a:solidFill>
          <a:ln>
            <a:solidFill>
              <a:srgbClr val="333333"/>
            </a:solidFill>
          </a:ln>
        </p:spPr>
        <p:txBody>
          <a:bodyPr lIns="45719" rIns="45719" anchor="ctr"/>
          <a:lstStyle/>
          <a:p>
            <a:pPr algn="ctr" defTabSz="914400">
              <a:defRPr sz="1800">
                <a:solidFill>
                  <a:srgbClr val="333333"/>
                </a:solidFill>
                <a:latin typeface="Helvetica Neue"/>
                <a:ea typeface="Helvetica Neue"/>
                <a:cs typeface="Helvetica Neue"/>
                <a:sym typeface="Helvetica Neue"/>
              </a:defRPr>
            </a:pPr>
            <a:endParaRPr/>
          </a:p>
        </p:txBody>
      </p:sp>
      <p:sp>
        <p:nvSpPr>
          <p:cNvPr id="339" name="Normative Ethics"/>
          <p:cNvSpPr txBox="1"/>
          <p:nvPr/>
        </p:nvSpPr>
        <p:spPr>
          <a:xfrm>
            <a:off x="8693761" y="7284959"/>
            <a:ext cx="2316180"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mn-lt"/>
                <a:ea typeface="+mn-ea"/>
                <a:cs typeface="+mn-cs"/>
                <a:sym typeface="Gill Sans"/>
              </a:defRPr>
            </a:lvl1pPr>
          </a:lstStyle>
          <a:p>
            <a:r>
              <a:t>Normative Ethics</a:t>
            </a:r>
          </a:p>
        </p:txBody>
      </p:sp>
      <p:sp>
        <p:nvSpPr>
          <p:cNvPr id="340" name="Rectangle"/>
          <p:cNvSpPr/>
          <p:nvPr/>
        </p:nvSpPr>
        <p:spPr>
          <a:xfrm>
            <a:off x="8211236" y="7969346"/>
            <a:ext cx="3159630" cy="424581"/>
          </a:xfrm>
          <a:prstGeom prst="rect">
            <a:avLst/>
          </a:prstGeom>
          <a:solidFill>
            <a:schemeClr val="accent1"/>
          </a:solidFill>
          <a:ln>
            <a:solidFill>
              <a:srgbClr val="333333"/>
            </a:solidFill>
          </a:ln>
        </p:spPr>
        <p:txBody>
          <a:bodyPr lIns="45719" rIns="45719" anchor="ctr"/>
          <a:lstStyle/>
          <a:p>
            <a:pPr algn="ctr" defTabSz="914400">
              <a:defRPr sz="1800">
                <a:solidFill>
                  <a:srgbClr val="333333"/>
                </a:solidFill>
                <a:latin typeface="Helvetica Neue"/>
                <a:ea typeface="Helvetica Neue"/>
                <a:cs typeface="Helvetica Neue"/>
                <a:sym typeface="Helvetica Neue"/>
              </a:defRPr>
            </a:pPr>
            <a:endParaRPr/>
          </a:p>
        </p:txBody>
      </p:sp>
      <p:sp>
        <p:nvSpPr>
          <p:cNvPr id="341" name="Descriptive Ethics"/>
          <p:cNvSpPr txBox="1"/>
          <p:nvPr/>
        </p:nvSpPr>
        <p:spPr>
          <a:xfrm>
            <a:off x="8683893" y="7964583"/>
            <a:ext cx="2316179"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mn-lt"/>
                <a:ea typeface="+mn-ea"/>
                <a:cs typeface="+mn-cs"/>
                <a:sym typeface="Gill Sans"/>
              </a:defRPr>
            </a:lvl1pPr>
          </a:lstStyle>
          <a:p>
            <a:r>
              <a:t>Descriptive Ethics</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Type of research goals  (and purposes of methodologies)"/>
          <p:cNvSpPr txBox="1">
            <a:spLocks noGrp="1"/>
          </p:cNvSpPr>
          <p:nvPr>
            <p:ph type="title"/>
          </p:nvPr>
        </p:nvSpPr>
        <p:spPr>
          <a:prstGeom prst="rect">
            <a:avLst/>
          </a:prstGeom>
        </p:spPr>
        <p:txBody>
          <a:bodyPr/>
          <a:lstStyle/>
          <a:p>
            <a:r>
              <a:t>Type of research goals </a:t>
            </a:r>
            <a:br/>
            <a:r>
              <a:t>(and purposes of methodologies)</a:t>
            </a:r>
          </a:p>
        </p:txBody>
      </p:sp>
      <p:graphicFrame>
        <p:nvGraphicFramePr>
          <p:cNvPr id="1066" name="Table 1"/>
          <p:cNvGraphicFramePr/>
          <p:nvPr/>
        </p:nvGraphicFramePr>
        <p:xfrm>
          <a:off x="952310" y="2376334"/>
          <a:ext cx="11128755" cy="6190547"/>
        </p:xfrm>
        <a:graphic>
          <a:graphicData uri="http://schemas.openxmlformats.org/drawingml/2006/table">
            <a:tbl>
              <a:tblPr firstRow="1" firstCol="1">
                <a:tableStyleId>{8F44A2F1-9E1F-4B54-A3A2-5F16C0AD49E2}</a:tableStyleId>
              </a:tblPr>
              <a:tblGrid>
                <a:gridCol w="2220035">
                  <a:extLst>
                    <a:ext uri="{9D8B030D-6E8A-4147-A177-3AD203B41FA5}">
                      <a16:colId xmlns:a16="http://schemas.microsoft.com/office/drawing/2014/main" val="20000"/>
                    </a:ext>
                  </a:extLst>
                </a:gridCol>
                <a:gridCol w="2220035">
                  <a:extLst>
                    <a:ext uri="{9D8B030D-6E8A-4147-A177-3AD203B41FA5}">
                      <a16:colId xmlns:a16="http://schemas.microsoft.com/office/drawing/2014/main" val="20001"/>
                    </a:ext>
                  </a:extLst>
                </a:gridCol>
                <a:gridCol w="2220035">
                  <a:extLst>
                    <a:ext uri="{9D8B030D-6E8A-4147-A177-3AD203B41FA5}">
                      <a16:colId xmlns:a16="http://schemas.microsoft.com/office/drawing/2014/main" val="20002"/>
                    </a:ext>
                  </a:extLst>
                </a:gridCol>
                <a:gridCol w="2220035">
                  <a:extLst>
                    <a:ext uri="{9D8B030D-6E8A-4147-A177-3AD203B41FA5}">
                      <a16:colId xmlns:a16="http://schemas.microsoft.com/office/drawing/2014/main" val="20003"/>
                    </a:ext>
                  </a:extLst>
                </a:gridCol>
                <a:gridCol w="2220035">
                  <a:extLst>
                    <a:ext uri="{9D8B030D-6E8A-4147-A177-3AD203B41FA5}">
                      <a16:colId xmlns:a16="http://schemas.microsoft.com/office/drawing/2014/main" val="20004"/>
                    </a:ext>
                  </a:extLst>
                </a:gridCol>
              </a:tblGrid>
              <a:tr h="578541">
                <a:tc>
                  <a:txBody>
                    <a:bodyPr/>
                    <a:lstStyle/>
                    <a:p>
                      <a:pPr marR="57799" algn="l" defTabSz="1295400">
                        <a:spcBef>
                          <a:spcPts val="900"/>
                        </a:spcBef>
                        <a:tabLst>
                          <a:tab pos="800100" algn="l"/>
                        </a:tabLst>
                        <a:defRPr sz="2000">
                          <a:latin typeface="+mn-lt"/>
                          <a:ea typeface="+mn-ea"/>
                          <a:cs typeface="+mn-cs"/>
                          <a:sym typeface="Gill Sans"/>
                        </a:defRPr>
                      </a:pPr>
                      <a:endParaRPr/>
                    </a:p>
                  </a:txBody>
                  <a:tcPr marL="50800" marR="50800" marT="50800" marB="50800" horzOverflow="overflow">
                    <a:lnL w="28575">
                      <a:solidFill>
                        <a:srgbClr val="000000"/>
                      </a:solidFill>
                      <a:miter lim="400000"/>
                    </a:lnL>
                  </a:tcPr>
                </a:tc>
                <a:tc>
                  <a:txBody>
                    <a:bodyPr/>
                    <a:lstStyle/>
                    <a:p>
                      <a:pPr marR="57799" defTabSz="1295400">
                        <a:spcBef>
                          <a:spcPts val="900"/>
                        </a:spcBef>
                        <a:tabLst>
                          <a:tab pos="800100" algn="l"/>
                        </a:tabLst>
                        <a:defRPr sz="1800">
                          <a:uFillTx/>
                        </a:defRPr>
                      </a:pPr>
                      <a:r>
                        <a:rPr sz="2000" b="1">
                          <a:uFill>
                            <a:solidFill>
                              <a:srgbClr val="000000"/>
                            </a:solidFill>
                          </a:uFill>
                          <a:latin typeface="+mn-lt"/>
                          <a:ea typeface="+mn-ea"/>
                          <a:cs typeface="+mn-cs"/>
                          <a:sym typeface="Gill Sans"/>
                        </a:rPr>
                        <a:t>Explanatory</a:t>
                      </a:r>
                    </a:p>
                  </a:txBody>
                  <a:tcPr marL="50800" marR="50800" marT="50800" marB="50800" horzOverflow="overflow"/>
                </a:tc>
                <a:tc>
                  <a:txBody>
                    <a:bodyPr/>
                    <a:lstStyle/>
                    <a:p>
                      <a:pPr marR="57799" defTabSz="1295400">
                        <a:spcBef>
                          <a:spcPts val="900"/>
                        </a:spcBef>
                        <a:tabLst>
                          <a:tab pos="800100" algn="l"/>
                        </a:tabLst>
                        <a:defRPr sz="1800">
                          <a:uFillTx/>
                        </a:defRPr>
                      </a:pPr>
                      <a:r>
                        <a:rPr sz="2000" b="1">
                          <a:uFill>
                            <a:solidFill>
                              <a:srgbClr val="000000"/>
                            </a:solidFill>
                          </a:uFill>
                          <a:latin typeface="+mn-lt"/>
                          <a:ea typeface="+mn-ea"/>
                          <a:cs typeface="+mn-cs"/>
                          <a:sym typeface="Gill Sans"/>
                        </a:rPr>
                        <a:t>Exploratory</a:t>
                      </a:r>
                    </a:p>
                  </a:txBody>
                  <a:tcPr marL="50800" marR="50800" marT="50800" marB="50800" horzOverflow="overflow"/>
                </a:tc>
                <a:tc>
                  <a:txBody>
                    <a:bodyPr/>
                    <a:lstStyle/>
                    <a:p>
                      <a:pPr marR="57799" defTabSz="1295400">
                        <a:spcBef>
                          <a:spcPts val="900"/>
                        </a:spcBef>
                        <a:tabLst>
                          <a:tab pos="800100" algn="l"/>
                        </a:tabLst>
                        <a:defRPr sz="1800">
                          <a:uFillTx/>
                        </a:defRPr>
                      </a:pPr>
                      <a:r>
                        <a:rPr sz="2000" b="1">
                          <a:uFill>
                            <a:solidFill>
                              <a:srgbClr val="000000"/>
                            </a:solidFill>
                          </a:uFill>
                          <a:latin typeface="+mn-lt"/>
                          <a:ea typeface="+mn-ea"/>
                          <a:cs typeface="+mn-cs"/>
                          <a:sym typeface="Gill Sans"/>
                        </a:rPr>
                        <a:t>Descriptive</a:t>
                      </a:r>
                    </a:p>
                  </a:txBody>
                  <a:tcPr marL="50800" marR="50800" marT="50800" marB="50800" horzOverflow="overflow"/>
                </a:tc>
                <a:tc>
                  <a:txBody>
                    <a:bodyPr/>
                    <a:lstStyle/>
                    <a:p>
                      <a:pPr marR="57799" defTabSz="1295400">
                        <a:spcBef>
                          <a:spcPts val="900"/>
                        </a:spcBef>
                        <a:tabLst>
                          <a:tab pos="800100" algn="l"/>
                        </a:tabLst>
                        <a:defRPr sz="1800">
                          <a:uFillTx/>
                        </a:defRPr>
                      </a:pPr>
                      <a:r>
                        <a:rPr sz="2000" b="1">
                          <a:uFill>
                            <a:solidFill>
                              <a:srgbClr val="000000"/>
                            </a:solidFill>
                          </a:uFill>
                          <a:latin typeface="+mn-lt"/>
                          <a:ea typeface="+mn-ea"/>
                          <a:cs typeface="+mn-cs"/>
                          <a:sym typeface="Gill Sans"/>
                        </a:rPr>
                        <a:t>Improving</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0"/>
                  </a:ext>
                </a:extLst>
              </a:tr>
              <a:tr h="3529439">
                <a:tc>
                  <a:txBody>
                    <a:bodyPr/>
                    <a:lstStyle/>
                    <a:p>
                      <a:pPr marR="57799" algn="l" defTabSz="1295400">
                        <a:spcBef>
                          <a:spcPts val="900"/>
                        </a:spcBef>
                        <a:tabLst>
                          <a:tab pos="800100" algn="l"/>
                        </a:tabLst>
                        <a:defRPr sz="1800">
                          <a:uFillTx/>
                        </a:defRPr>
                      </a:pPr>
                      <a:r>
                        <a:rPr sz="2000" b="1">
                          <a:uFill>
                            <a:solidFill>
                              <a:srgbClr val="000000"/>
                            </a:solidFill>
                          </a:uFill>
                          <a:latin typeface="+mn-lt"/>
                          <a:ea typeface="+mn-ea"/>
                          <a:cs typeface="+mn-cs"/>
                          <a:sym typeface="Gill Sans"/>
                        </a:rPr>
                        <a:t>Scope</a:t>
                      </a:r>
                    </a:p>
                  </a:txBody>
                  <a:tcPr marL="50800" marR="50800" marT="50800" marB="50800" horzOverflow="overflow"/>
                </a:tc>
                <a:tc>
                  <a:txBody>
                    <a:bodyPr/>
                    <a:lstStyle/>
                    <a:p>
                      <a:pPr marL="326390" marR="57799" indent="-285750" algn="l" defTabSz="1295400">
                        <a:spcBef>
                          <a:spcPts val="900"/>
                        </a:spcBef>
                        <a:buSzPct val="100000"/>
                        <a:buChar char="•"/>
                        <a:tabLst>
                          <a:tab pos="800100" algn="l"/>
                        </a:tabLst>
                        <a:defRPr sz="2000">
                          <a:latin typeface="+mn-lt"/>
                          <a:ea typeface="+mn-ea"/>
                          <a:cs typeface="+mn-cs"/>
                          <a:sym typeface="Gill Sans"/>
                        </a:defRPr>
                      </a:pPr>
                      <a:r>
                        <a:t>Seeking an explanation of a situation or a problem</a:t>
                      </a:r>
                    </a:p>
                    <a:p>
                      <a:pPr marL="326390" marR="57799" indent="-285750" algn="l" defTabSz="1295400">
                        <a:spcBef>
                          <a:spcPts val="900"/>
                        </a:spcBef>
                        <a:buSzPct val="100000"/>
                        <a:buChar char="•"/>
                        <a:tabLst>
                          <a:tab pos="800100" algn="l"/>
                        </a:tabLst>
                        <a:defRPr sz="2000">
                          <a:latin typeface="+mn-lt"/>
                          <a:ea typeface="+mn-ea"/>
                          <a:cs typeface="+mn-cs"/>
                          <a:sym typeface="Gill Sans"/>
                        </a:defRPr>
                      </a:pPr>
                      <a:r>
                        <a:t>Mostly but not </a:t>
                      </a:r>
                      <a:br/>
                      <a:r>
                        <a:t>necessarily in the form of a causal relation-ship </a:t>
                      </a:r>
                      <a:br/>
                      <a:endParaRPr/>
                    </a:p>
                  </a:txBody>
                  <a:tcPr marL="50800" marR="50800" marT="50800" marB="50800" horzOverflow="overflow"/>
                </a:tc>
                <a:tc>
                  <a:txBody>
                    <a:bodyPr/>
                    <a:lstStyle/>
                    <a:p>
                      <a:pPr marL="228571" indent="-228571" algn="l" defTabSz="1300480">
                        <a:buSzPct val="100000"/>
                        <a:buChar char="•"/>
                        <a:defRPr sz="2000">
                          <a:uFillTx/>
                          <a:latin typeface="+mn-lt"/>
                          <a:ea typeface="+mn-ea"/>
                          <a:cs typeface="+mn-cs"/>
                          <a:sym typeface="Gill Sans"/>
                        </a:defRPr>
                      </a:pPr>
                      <a:r>
                        <a:t>Finding out what is happening, seeking new insights and generating ideas and hypotheses for new research </a:t>
                      </a:r>
                    </a:p>
                    <a:p>
                      <a:pPr marL="228571" indent="-228571" algn="l" defTabSz="1300480">
                        <a:buSzPct val="100000"/>
                        <a:buChar char="•"/>
                        <a:defRPr sz="2000">
                          <a:uFillTx/>
                          <a:latin typeface="+mn-lt"/>
                          <a:ea typeface="+mn-ea"/>
                          <a:cs typeface="+mn-cs"/>
                          <a:sym typeface="Gill Sans"/>
                        </a:defRPr>
                      </a:pPr>
                      <a:r>
                        <a:t>Understanding events, decisions, processes, …, and their meaning in specific context based on subjects’ insight</a:t>
                      </a:r>
                    </a:p>
                  </a:txBody>
                  <a:tcPr marL="50800" marR="50800" marT="50800" marB="50800" horzOverflow="overflow"/>
                </a:tc>
                <a:tc>
                  <a:txBody>
                    <a:bodyPr/>
                    <a:lstStyle/>
                    <a:p>
                      <a:pPr marL="228571" indent="-228571" algn="l" defTabSz="1300480">
                        <a:buSzPct val="100000"/>
                        <a:buChar char="•"/>
                        <a:defRPr sz="2000">
                          <a:uFillTx/>
                          <a:latin typeface="Frutiger LT Com 55 Roman"/>
                          <a:ea typeface="Frutiger LT Com 55 Roman"/>
                          <a:cs typeface="Frutiger LT Com 55 Roman"/>
                          <a:sym typeface="Frutiger LT Com 55 Roman"/>
                        </a:defRPr>
                      </a:pPr>
                      <a:r>
                        <a:t>Portraying a situation or phenomenon. </a:t>
                      </a:r>
                    </a:p>
                    <a:p>
                      <a:pPr marL="228571" indent="-228571" algn="l" defTabSz="1300480">
                        <a:buSzPct val="100000"/>
                        <a:buChar char="•"/>
                        <a:defRPr sz="2000">
                          <a:uFillTx/>
                          <a:latin typeface="Frutiger LT Com 55 Roman"/>
                          <a:ea typeface="Frutiger LT Com 55 Roman"/>
                          <a:cs typeface="Frutiger LT Com 55 Roman"/>
                          <a:sym typeface="Frutiger LT Com 55 Roman"/>
                        </a:defRPr>
                      </a:pPr>
                      <a:r>
                        <a:rPr>
                          <a:latin typeface="+mn-lt"/>
                          <a:ea typeface="+mn-ea"/>
                          <a:cs typeface="+mn-cs"/>
                          <a:sym typeface="Gill Sans"/>
                        </a:rPr>
                        <a:t>Drawing accurate descriptions of events, decisions, processes,… , and the relation</a:t>
                      </a:r>
                      <a:r>
                        <a:t>s among them</a:t>
                      </a:r>
                    </a:p>
                  </a:txBody>
                  <a:tcPr marL="50800" marR="50800" marT="50800" marB="50800" horzOverflow="overflow"/>
                </a:tc>
                <a:tc>
                  <a:txBody>
                    <a:bodyPr/>
                    <a:lstStyle/>
                    <a:p>
                      <a:pPr marL="326390" marR="57799" indent="-285750" algn="l" defTabSz="1295400">
                        <a:spcBef>
                          <a:spcPts val="900"/>
                        </a:spcBef>
                        <a:buSzPct val="100000"/>
                        <a:buChar char="•"/>
                        <a:tabLst>
                          <a:tab pos="800100" algn="l"/>
                        </a:tabLst>
                        <a:defRPr sz="2000">
                          <a:latin typeface="+mn-lt"/>
                          <a:ea typeface="+mn-ea"/>
                          <a:cs typeface="+mn-cs"/>
                          <a:sym typeface="Gill Sans"/>
                        </a:defRPr>
                      </a:pPr>
                      <a:r>
                        <a:t>Trying to improve a certain aspect of the studied phenomenon </a:t>
                      </a:r>
                    </a:p>
                    <a:p>
                      <a:pPr marR="57799" algn="l" defTabSz="1295400">
                        <a:spcBef>
                          <a:spcPts val="900"/>
                        </a:spcBef>
                        <a:tabLst>
                          <a:tab pos="800100" algn="l"/>
                        </a:tabLst>
                        <a:defRPr sz="2000" b="1">
                          <a:latin typeface="+mn-lt"/>
                          <a:ea typeface="+mn-ea"/>
                          <a:cs typeface="+mn-cs"/>
                          <a:sym typeface="Gill Sans"/>
                        </a:defRPr>
                      </a:pPr>
                      <a:r>
                        <a:t>Prerequisites</a:t>
                      </a:r>
                    </a:p>
                    <a:p>
                      <a:pPr marL="326390" marR="57799" indent="-285750" algn="l" defTabSz="1295400">
                        <a:spcBef>
                          <a:spcPts val="900"/>
                        </a:spcBef>
                        <a:buSzPct val="100000"/>
                        <a:buChar char="•"/>
                        <a:tabLst>
                          <a:tab pos="800100" algn="l"/>
                        </a:tabLst>
                        <a:defRPr sz="2000">
                          <a:latin typeface="+mn-lt"/>
                          <a:ea typeface="+mn-ea"/>
                          <a:cs typeface="+mn-cs"/>
                          <a:sym typeface="Gill Sans"/>
                        </a:defRPr>
                      </a:pPr>
                      <a:r>
                        <a:t>Baseline models</a:t>
                      </a:r>
                      <a:br/>
                      <a:r>
                        <a:t>(practice)</a:t>
                      </a:r>
                    </a:p>
                    <a:p>
                      <a:pPr marL="326390" marR="57799" indent="-285750" algn="l" defTabSz="1295400">
                        <a:spcBef>
                          <a:spcPts val="900"/>
                        </a:spcBef>
                        <a:buSzPct val="100000"/>
                        <a:buChar char="•"/>
                        <a:tabLst>
                          <a:tab pos="800100" algn="l"/>
                        </a:tabLst>
                        <a:defRPr sz="2000">
                          <a:latin typeface="+mn-lt"/>
                          <a:ea typeface="+mn-ea"/>
                          <a:cs typeface="+mn-cs"/>
                          <a:sym typeface="Gill Sans"/>
                        </a:defRPr>
                      </a:pPr>
                      <a:r>
                        <a:t>Standards</a:t>
                      </a:r>
                    </a:p>
                    <a:p>
                      <a:pPr marL="326390" marR="57799" indent="-285750" algn="l" defTabSz="1295400">
                        <a:spcBef>
                          <a:spcPts val="900"/>
                        </a:spcBef>
                        <a:buSzPct val="100000"/>
                        <a:buChar char="•"/>
                        <a:tabLst>
                          <a:tab pos="800100" algn="l"/>
                        </a:tabLst>
                        <a:defRPr sz="2000">
                          <a:latin typeface="+mn-lt"/>
                          <a:ea typeface="+mn-ea"/>
                          <a:cs typeface="+mn-cs"/>
                          <a:sym typeface="Gill Sans"/>
                        </a:defRPr>
                      </a:pPr>
                      <a:r>
                        <a:t>Oracles</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1"/>
                  </a:ext>
                </a:extLst>
              </a:tr>
              <a:tr h="2053990">
                <a:tc>
                  <a:txBody>
                    <a:bodyPr/>
                    <a:lstStyle/>
                    <a:p>
                      <a:pPr marR="57799" algn="l" defTabSz="1295400">
                        <a:spcBef>
                          <a:spcPts val="900"/>
                        </a:spcBef>
                        <a:tabLst>
                          <a:tab pos="800100" algn="l"/>
                        </a:tabLst>
                        <a:defRPr sz="1800">
                          <a:uFillTx/>
                        </a:defRPr>
                      </a:pPr>
                      <a:r>
                        <a:rPr sz="2000" b="1">
                          <a:uFill>
                            <a:solidFill>
                              <a:srgbClr val="000000"/>
                            </a:solidFill>
                          </a:uFill>
                          <a:latin typeface="+mn-lt"/>
                          <a:ea typeface="+mn-ea"/>
                          <a:cs typeface="+mn-cs"/>
                          <a:sym typeface="Gill Sans"/>
                        </a:rPr>
                        <a:t>Basis for…</a:t>
                      </a:r>
                    </a:p>
                  </a:txBody>
                  <a:tcPr marL="50800" marR="50800" marT="50800" marB="50800" horzOverflow="overflow">
                    <a:lnB w="28575">
                      <a:solidFill>
                        <a:srgbClr val="000000"/>
                      </a:solidFill>
                      <a:miter lim="400000"/>
                    </a:lnB>
                  </a:tcPr>
                </a:tc>
                <a:tc>
                  <a:txBody>
                    <a:bodyPr/>
                    <a:lstStyle/>
                    <a:p>
                      <a:pPr marL="326390" marR="57799" indent="-285750" algn="l" defTabSz="1295400">
                        <a:spcBef>
                          <a:spcPts val="900"/>
                        </a:spcBef>
                        <a:buSzPct val="100000"/>
                        <a:buChar char="•"/>
                        <a:tabLst>
                          <a:tab pos="800100" algn="l"/>
                        </a:tabLst>
                        <a:defRPr sz="2000">
                          <a:latin typeface="+mn-lt"/>
                          <a:ea typeface="+mn-ea"/>
                          <a:cs typeface="+mn-cs"/>
                          <a:sym typeface="Gill Sans"/>
                        </a:defRPr>
                      </a:pPr>
                      <a:r>
                        <a:t>… precise hypothesis and theories</a:t>
                      </a:r>
                    </a:p>
                    <a:p>
                      <a:pPr marL="326390" marR="57799" indent="-285750" algn="l" defTabSz="1295400">
                        <a:spcBef>
                          <a:spcPts val="900"/>
                        </a:spcBef>
                        <a:buSzPct val="100000"/>
                        <a:buChar char="•"/>
                        <a:tabLst>
                          <a:tab pos="800100" algn="l"/>
                        </a:tabLst>
                        <a:defRPr sz="2000">
                          <a:latin typeface="+mn-lt"/>
                          <a:ea typeface="+mn-ea"/>
                          <a:cs typeface="+mn-cs"/>
                          <a:sym typeface="Gill Sans"/>
                        </a:defRPr>
                      </a:pPr>
                      <a:r>
                        <a:t>…prediction models</a:t>
                      </a:r>
                    </a:p>
                  </a:txBody>
                  <a:tcPr marL="50800" marR="50800" marT="50800" marB="50800" horzOverflow="overflow">
                    <a:lnB w="28575">
                      <a:solidFill>
                        <a:srgbClr val="000000"/>
                      </a:solidFill>
                      <a:miter lim="400000"/>
                    </a:lnB>
                  </a:tcPr>
                </a:tc>
                <a:tc>
                  <a:txBody>
                    <a:bodyPr/>
                    <a:lstStyle/>
                    <a:p>
                      <a:pPr marL="326390" marR="57799" indent="-285750" algn="l" defTabSz="1295400">
                        <a:spcBef>
                          <a:spcPts val="900"/>
                        </a:spcBef>
                        <a:buSzPct val="100000"/>
                        <a:buChar char="•"/>
                        <a:tabLst>
                          <a:tab pos="800100" algn="l"/>
                        </a:tabLst>
                        <a:defRPr sz="2000">
                          <a:latin typeface="+mn-lt"/>
                          <a:ea typeface="+mn-ea"/>
                          <a:cs typeface="+mn-cs"/>
                          <a:sym typeface="Gill Sans"/>
                        </a:defRPr>
                      </a:pPr>
                      <a:r>
                        <a:t>…new (tentative and vague) hypothesis (out of curiosity-driven research)</a:t>
                      </a:r>
                    </a:p>
                  </a:txBody>
                  <a:tcPr marL="50800" marR="50800" marT="50800" marB="50800" horzOverflow="overflow">
                    <a:lnB w="28575">
                      <a:solidFill>
                        <a:srgbClr val="000000"/>
                      </a:solidFill>
                      <a:miter lim="400000"/>
                    </a:lnB>
                  </a:tcPr>
                </a:tc>
                <a:tc>
                  <a:txBody>
                    <a:bodyPr/>
                    <a:lstStyle/>
                    <a:p>
                      <a:pPr marL="326390" marR="57799" indent="-285750" algn="l" defTabSz="1295400">
                        <a:spcBef>
                          <a:spcPts val="900"/>
                        </a:spcBef>
                        <a:buSzPct val="100000"/>
                        <a:buChar char="•"/>
                        <a:tabLst>
                          <a:tab pos="800100" algn="l"/>
                        </a:tabLst>
                        <a:defRPr sz="2000">
                          <a:latin typeface="+mn-lt"/>
                          <a:ea typeface="+mn-ea"/>
                          <a:cs typeface="+mn-cs"/>
                          <a:sym typeface="Gill Sans"/>
                        </a:defRPr>
                      </a:pPr>
                      <a:r>
                        <a:t>… precise hypothesis and theories</a:t>
                      </a:r>
                    </a:p>
                  </a:txBody>
                  <a:tcPr marL="50800" marR="50800" marT="50800" marB="50800" horzOverflow="overflow">
                    <a:lnB w="28575">
                      <a:solidFill>
                        <a:srgbClr val="000000"/>
                      </a:solidFill>
                      <a:miter lim="400000"/>
                    </a:lnB>
                  </a:tcPr>
                </a:tc>
                <a:tc>
                  <a:txBody>
                    <a:bodyPr/>
                    <a:lstStyle/>
                    <a:p>
                      <a:pPr marL="326390" marR="57799" indent="-285750" algn="l" defTabSz="1295400">
                        <a:spcBef>
                          <a:spcPts val="900"/>
                        </a:spcBef>
                        <a:buSzPct val="100000"/>
                        <a:buChar char="•"/>
                        <a:tabLst>
                          <a:tab pos="800100" algn="l"/>
                        </a:tabLst>
                        <a:defRPr sz="2000">
                          <a:latin typeface="+mn-lt"/>
                          <a:ea typeface="+mn-ea"/>
                          <a:cs typeface="+mn-cs"/>
                          <a:sym typeface="Gill Sans"/>
                        </a:defRPr>
                      </a:pPr>
                      <a:r>
                        <a:t>… under-standing the impact of artefacts</a:t>
                      </a:r>
                    </a:p>
                  </a:txBody>
                  <a:tcPr marL="50800" marR="50800" marT="50800" marB="50800" horzOverflow="overflow">
                    <a:lnR w="28575">
                      <a:solidFill>
                        <a:srgbClr val="000000"/>
                      </a:solidFill>
                      <a:miter lim="400000"/>
                    </a:lnR>
                    <a:lnB w="28575">
                      <a:solidFill>
                        <a:srgbClr val="000000"/>
                      </a:solidFill>
                      <a:miter lim="400000"/>
                    </a:lnB>
                  </a:tcPr>
                </a:tc>
                <a:extLst>
                  <a:ext uri="{0D108BD9-81ED-4DB2-BD59-A6C34878D82A}">
                    <a16:rowId xmlns:a16="http://schemas.microsoft.com/office/drawing/2014/main" val="10002"/>
                  </a:ext>
                </a:extLst>
              </a:tr>
            </a:tbl>
          </a:graphicData>
        </a:graphic>
      </p:graphicFrame>
      <p:sp>
        <p:nvSpPr>
          <p:cNvPr id="1067" name="Based on: Runeson, P, Höst, M. Guidelines for conducting and reporting case study research in software engineering, 2009."/>
          <p:cNvSpPr txBox="1"/>
          <p:nvPr/>
        </p:nvSpPr>
        <p:spPr>
          <a:xfrm>
            <a:off x="598967" y="9276339"/>
            <a:ext cx="8557320"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Based on: </a:t>
            </a:r>
            <a:r>
              <a:t>Runeson, P, Höst, M. Guidelines for conducting and reporting case study research in software engineering, 2009. </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Research goal definition"/>
          <p:cNvSpPr txBox="1">
            <a:spLocks noGrp="1"/>
          </p:cNvSpPr>
          <p:nvPr>
            <p:ph type="title"/>
          </p:nvPr>
        </p:nvSpPr>
        <p:spPr>
          <a:prstGeom prst="rect">
            <a:avLst/>
          </a:prstGeom>
        </p:spPr>
        <p:txBody>
          <a:bodyPr/>
          <a:lstStyle/>
          <a:p>
            <a:r>
              <a:t>Research goal definition</a:t>
            </a:r>
          </a:p>
        </p:txBody>
      </p:sp>
      <p:sp>
        <p:nvSpPr>
          <p:cNvPr id="1070" name="Analyse __________________________________________ (units of analysis: process, product, people, …)…"/>
          <p:cNvSpPr txBox="1">
            <a:spLocks noGrp="1"/>
          </p:cNvSpPr>
          <p:nvPr>
            <p:ph type="body" idx="1"/>
          </p:nvPr>
        </p:nvSpPr>
        <p:spPr>
          <a:prstGeom prst="rect">
            <a:avLst/>
          </a:prstGeom>
        </p:spPr>
        <p:txBody>
          <a:bodyPr/>
          <a:lstStyle/>
          <a:p>
            <a:pPr marL="0" indent="0">
              <a:buSzTx/>
              <a:buNone/>
            </a:pPr>
            <a:r>
              <a:rPr b="1"/>
              <a:t>Analyse</a:t>
            </a:r>
            <a:r>
              <a:t> __________________________________________</a:t>
            </a:r>
            <a:br/>
            <a:r>
              <a:rPr>
                <a:solidFill>
                  <a:srgbClr val="53585F"/>
                </a:solidFill>
              </a:rPr>
              <a:t>(units of analysis: process, product, people, …)</a:t>
            </a:r>
          </a:p>
          <a:p>
            <a:pPr marL="0" indent="0">
              <a:buSzTx/>
              <a:buNone/>
            </a:pPr>
            <a:r>
              <a:rPr b="1"/>
              <a:t>for the purpose of </a:t>
            </a:r>
            <a:r>
              <a:t>________________________________</a:t>
            </a:r>
            <a:br/>
            <a:r>
              <a:rPr>
                <a:solidFill>
                  <a:srgbClr val="53585F"/>
                </a:solidFill>
              </a:rPr>
              <a:t>(purpose: understand, describe, explain, evaluate, change, …)</a:t>
            </a:r>
          </a:p>
          <a:p>
            <a:pPr marL="0" indent="0">
              <a:buSzTx/>
              <a:buNone/>
            </a:pPr>
            <a:r>
              <a:rPr b="1"/>
              <a:t>with respect to</a:t>
            </a:r>
            <a:r>
              <a:t> ___________________________________</a:t>
            </a:r>
            <a:br/>
            <a:r>
              <a:rPr>
                <a:solidFill>
                  <a:srgbClr val="53585F"/>
                </a:solidFill>
              </a:rPr>
              <a:t>(quality focus:  cost, correctness, reliability, usability, ...)</a:t>
            </a:r>
          </a:p>
          <a:p>
            <a:pPr marL="0" indent="0">
              <a:buSzTx/>
              <a:buNone/>
            </a:pPr>
            <a:r>
              <a:rPr b="1"/>
              <a:t>from the point of view of</a:t>
            </a:r>
            <a:r>
              <a:t> __________________________</a:t>
            </a:r>
            <a:br/>
            <a:r>
              <a:rPr>
                <a:solidFill>
                  <a:srgbClr val="53585F"/>
                </a:solidFill>
              </a:rPr>
              <a:t>(stakeholder: user, customer, manager, developer, corporation,. ..)</a:t>
            </a:r>
          </a:p>
          <a:p>
            <a:pPr marL="0" indent="0">
              <a:buSzTx/>
              <a:buNone/>
            </a:pPr>
            <a:r>
              <a:rPr b="1"/>
              <a:t>in the context</a:t>
            </a:r>
            <a:r>
              <a:t> ____________________________________</a:t>
            </a:r>
            <a:br/>
            <a:r>
              <a:rPr>
                <a:solidFill>
                  <a:srgbClr val="53585F"/>
                </a:solidFill>
              </a:rPr>
              <a:t>(context: problem, people, resource, or process factors, ...)</a:t>
            </a:r>
          </a:p>
        </p:txBody>
      </p:sp>
      <p:pic>
        <p:nvPicPr>
          <p:cNvPr id="1071" name="A clearly structured goal… A clearly structured goalsupports the reproducibility of a research endeavour!" descr="A clearly structured goal… A clearly structured goalsupports the reproducibility of a research endeavour!"/>
          <p:cNvPicPr>
            <a:picLocks/>
          </p:cNvPicPr>
          <p:nvPr/>
        </p:nvPicPr>
        <p:blipFill>
          <a:blip r:embed="rId2"/>
          <a:stretch>
            <a:fillRect/>
          </a:stretch>
        </p:blipFill>
        <p:spPr>
          <a:xfrm rot="604678">
            <a:off x="7917529" y="190432"/>
            <a:ext cx="4887246" cy="2481894"/>
          </a:xfrm>
          <a:prstGeom prst="rect">
            <a:avLst/>
          </a:prstGeom>
          <a:effectLst>
            <a:outerShdw blurRad="63500" dist="25400" dir="5400000" rotWithShape="0">
              <a:srgbClr val="000000">
                <a:alpha val="50000"/>
              </a:srgbClr>
            </a:outerShdw>
          </a:effectLst>
        </p:spPr>
      </p:pic>
      <p:sp>
        <p:nvSpPr>
          <p:cNvPr id="1072" name="Based on: Basili, V., Caldiera1, G.,  Rombach, D.The Goal Question Metric Approach, 1994."/>
          <p:cNvSpPr txBox="1"/>
          <p:nvPr/>
        </p:nvSpPr>
        <p:spPr>
          <a:xfrm>
            <a:off x="432626" y="9199185"/>
            <a:ext cx="5682368"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Based on: </a:t>
            </a:r>
            <a:r>
              <a:rPr b="0"/>
              <a:t>Basili, V., Caldiera1, G.,  Rombach, D.The Goal Question Metric Approach, 1994.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71"/>
                                        </p:tgtEl>
                                        <p:attrNameLst>
                                          <p:attrName>style.visibility</p:attrName>
                                        </p:attrNameLst>
                                      </p:cBhvr>
                                      <p:to>
                                        <p:strVal val="visible"/>
                                      </p:to>
                                    </p:set>
                                    <p:animEffect transition="in" filter="wipe(left)">
                                      <p:cBhvr>
                                        <p:cTn id="7" dur="300"/>
                                        <p:tgtEl>
                                          <p:spTgt spid="1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1"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Analyse a problem-driven requirements engineering improvement approach (units of analysis: process, product, people, …)…"/>
          <p:cNvSpPr txBox="1">
            <a:spLocks noGrp="1"/>
          </p:cNvSpPr>
          <p:nvPr>
            <p:ph type="body" idx="1"/>
          </p:nvPr>
        </p:nvSpPr>
        <p:spPr>
          <a:prstGeom prst="rect">
            <a:avLst/>
          </a:prstGeom>
        </p:spPr>
        <p:txBody>
          <a:bodyPr/>
          <a:lstStyle/>
          <a:p>
            <a:pPr marL="0" indent="0">
              <a:buSzTx/>
              <a:buNone/>
            </a:pPr>
            <a:r>
              <a:rPr b="1"/>
              <a:t>Analyse</a:t>
            </a:r>
            <a:r>
              <a:t> </a:t>
            </a:r>
            <a:r>
              <a:rPr i="1" u="sng"/>
              <a:t>a problem-driven requirements engineering improvement approach</a:t>
            </a:r>
            <a:br/>
            <a:r>
              <a:rPr>
                <a:solidFill>
                  <a:srgbClr val="53585F"/>
                </a:solidFill>
              </a:rPr>
              <a:t>(units of analysis: process, product, people, …)</a:t>
            </a:r>
          </a:p>
          <a:p>
            <a:pPr marL="0" indent="0">
              <a:buSzTx/>
              <a:buNone/>
            </a:pPr>
            <a:r>
              <a:rPr b="1"/>
              <a:t>for the purpose of </a:t>
            </a:r>
            <a:r>
              <a:rPr i="1" u="sng"/>
              <a:t>evaluation</a:t>
            </a:r>
            <a:br/>
            <a:r>
              <a:rPr>
                <a:solidFill>
                  <a:srgbClr val="53585F"/>
                </a:solidFill>
              </a:rPr>
              <a:t>(purpose: understand, describe, explain, evaluate, change, …)</a:t>
            </a:r>
          </a:p>
          <a:p>
            <a:pPr marL="0" indent="0">
              <a:buSzTx/>
              <a:buNone/>
            </a:pPr>
            <a:r>
              <a:rPr b="1"/>
              <a:t>with respect to</a:t>
            </a:r>
            <a:r>
              <a:t> </a:t>
            </a:r>
            <a:r>
              <a:rPr i="1" u="sng"/>
              <a:t>usability (inter alia)</a:t>
            </a:r>
            <a:br/>
            <a:r>
              <a:rPr>
                <a:solidFill>
                  <a:srgbClr val="53585F"/>
                </a:solidFill>
              </a:rPr>
              <a:t>(quality focus:  cost, correctness, reliability, usability, ...)</a:t>
            </a:r>
          </a:p>
          <a:p>
            <a:pPr marL="0" indent="0">
              <a:buSzTx/>
              <a:buNone/>
            </a:pPr>
            <a:r>
              <a:rPr b="1"/>
              <a:t>from the point of view of</a:t>
            </a:r>
            <a:r>
              <a:t> </a:t>
            </a:r>
            <a:r>
              <a:rPr i="1" u="sng"/>
              <a:t>(process) engineers</a:t>
            </a:r>
            <a:br/>
            <a:r>
              <a:rPr>
                <a:solidFill>
                  <a:srgbClr val="53585F"/>
                </a:solidFill>
              </a:rPr>
              <a:t>(stakeholder: user, customer, manager, developer, corporation,. ..)</a:t>
            </a:r>
          </a:p>
          <a:p>
            <a:pPr marL="0" indent="0">
              <a:buSzTx/>
              <a:buNone/>
            </a:pPr>
            <a:r>
              <a:rPr b="1"/>
              <a:t>in the context</a:t>
            </a:r>
            <a:r>
              <a:t> </a:t>
            </a:r>
            <a:r>
              <a:rPr i="1" u="sng"/>
              <a:t>custom software development projects</a:t>
            </a:r>
            <a:br/>
            <a:r>
              <a:rPr>
                <a:solidFill>
                  <a:srgbClr val="53585F"/>
                </a:solidFill>
              </a:rPr>
              <a:t>(context: problem, people, resource, or process factors, ...)</a:t>
            </a:r>
          </a:p>
        </p:txBody>
      </p:sp>
      <p:sp>
        <p:nvSpPr>
          <p:cNvPr id="1075" name="Research goal definition"/>
          <p:cNvSpPr txBox="1">
            <a:spLocks noGrp="1"/>
          </p:cNvSpPr>
          <p:nvPr>
            <p:ph type="title"/>
          </p:nvPr>
        </p:nvSpPr>
        <p:spPr>
          <a:prstGeom prst="rect">
            <a:avLst/>
          </a:prstGeom>
        </p:spPr>
        <p:txBody>
          <a:bodyPr/>
          <a:lstStyle/>
          <a:p>
            <a:r>
              <a:t>Research goal definition</a:t>
            </a:r>
          </a:p>
        </p:txBody>
      </p:sp>
      <p:pic>
        <p:nvPicPr>
          <p:cNvPr id="1076" name="Example! Example!" descr="Example! Example!"/>
          <p:cNvPicPr>
            <a:picLocks/>
          </p:cNvPicPr>
          <p:nvPr/>
        </p:nvPicPr>
        <p:blipFill>
          <a:blip r:embed="rId2"/>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pic>
        <p:nvPicPr>
          <p:cNvPr id="1077" name="Screen Shot 2017-01-14 at 09.21.06.png" descr="Screen Shot 2017-01-14 at 09.21.06.png"/>
          <p:cNvPicPr>
            <a:picLocks/>
          </p:cNvPicPr>
          <p:nvPr/>
        </p:nvPicPr>
        <p:blipFill>
          <a:blip r:embed="rId3"/>
          <a:stretch>
            <a:fillRect/>
          </a:stretch>
        </p:blipFill>
        <p:spPr>
          <a:xfrm>
            <a:off x="8354035" y="3829038"/>
            <a:ext cx="4525961" cy="5879154"/>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 name="From research goals to research questions"/>
          <p:cNvSpPr txBox="1">
            <a:spLocks noGrp="1"/>
          </p:cNvSpPr>
          <p:nvPr>
            <p:ph type="title"/>
          </p:nvPr>
        </p:nvSpPr>
        <p:spPr>
          <a:prstGeom prst="rect">
            <a:avLst/>
          </a:prstGeom>
        </p:spPr>
        <p:txBody>
          <a:bodyPr/>
          <a:lstStyle/>
          <a:p>
            <a:r>
              <a:t>From research goals to research questions</a:t>
            </a:r>
          </a:p>
        </p:txBody>
      </p:sp>
      <p:sp>
        <p:nvSpPr>
          <p:cNvPr id="1080" name="Non-causal research questions…"/>
          <p:cNvSpPr txBox="1">
            <a:spLocks noGrp="1"/>
          </p:cNvSpPr>
          <p:nvPr>
            <p:ph type="body" idx="1"/>
          </p:nvPr>
        </p:nvSpPr>
        <p:spPr>
          <a:prstGeom prst="rect">
            <a:avLst/>
          </a:prstGeom>
        </p:spPr>
        <p:txBody>
          <a:bodyPr/>
          <a:lstStyle/>
          <a:p>
            <a:pPr marL="0" indent="0">
              <a:buSzTx/>
              <a:buNone/>
            </a:pPr>
            <a:r>
              <a:rPr b="1"/>
              <a:t>Non-causal research questions </a:t>
            </a:r>
          </a:p>
          <a:p>
            <a:r>
              <a:t>What is X?  What does X mean?</a:t>
            </a:r>
          </a:p>
          <a:p>
            <a:r>
              <a:t>What are the differences between X1 and X2?</a:t>
            </a:r>
          </a:p>
          <a:p>
            <a:r>
              <a:t>How does X work? Why / why not? </a:t>
            </a:r>
          </a:p>
          <a:p>
            <a:r>
              <a:t>How do you select/adopt/use/estimate/…. X?</a:t>
            </a:r>
          </a:p>
          <a:p>
            <a:r>
              <a:t>Why does a subject support/select/adopt/use/….  X?</a:t>
            </a:r>
          </a:p>
          <a:p>
            <a:pPr marL="0" indent="0">
              <a:buSzTx/>
              <a:buNone/>
            </a:pPr>
            <a:endParaRPr/>
          </a:p>
          <a:p>
            <a:pPr marL="0" indent="0">
              <a:buSzTx/>
              <a:buNone/>
            </a:pPr>
            <a:r>
              <a:rPr b="1"/>
              <a:t>Casual research question</a:t>
            </a:r>
          </a:p>
          <a:p>
            <a:r>
              <a:t>Does X cause Y?</a:t>
            </a:r>
          </a:p>
          <a:p>
            <a:r>
              <a:t>Does X1 cause more of Y than X2 causes of Y?</a:t>
            </a:r>
          </a:p>
        </p:txBody>
      </p:sp>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From research goals to research questions"/>
          <p:cNvSpPr txBox="1">
            <a:spLocks noGrp="1"/>
          </p:cNvSpPr>
          <p:nvPr>
            <p:ph type="title"/>
          </p:nvPr>
        </p:nvSpPr>
        <p:spPr>
          <a:prstGeom prst="rect">
            <a:avLst/>
          </a:prstGeom>
        </p:spPr>
        <p:txBody>
          <a:bodyPr/>
          <a:lstStyle/>
          <a:p>
            <a:r>
              <a:t>From research goals to research questions</a:t>
            </a:r>
          </a:p>
        </p:txBody>
      </p:sp>
      <p:sp>
        <p:nvSpPr>
          <p:cNvPr id="1083" name="Non-causal research questions…"/>
          <p:cNvSpPr txBox="1">
            <a:spLocks noGrp="1"/>
          </p:cNvSpPr>
          <p:nvPr>
            <p:ph type="body" idx="1"/>
          </p:nvPr>
        </p:nvSpPr>
        <p:spPr>
          <a:prstGeom prst="rect">
            <a:avLst/>
          </a:prstGeom>
        </p:spPr>
        <p:txBody>
          <a:bodyPr/>
          <a:lstStyle/>
          <a:p>
            <a:pPr marL="0" indent="0">
              <a:buSzTx/>
              <a:buNone/>
            </a:pPr>
            <a:r>
              <a:rPr b="1"/>
              <a:t>Non-causal research questions </a:t>
            </a:r>
          </a:p>
          <a:p>
            <a:pPr marL="0" indent="0">
              <a:buSzTx/>
              <a:buNone/>
            </a:pPr>
            <a:r>
              <a:rPr b="1"/>
              <a:t>RQ 1</a:t>
            </a:r>
            <a:r>
              <a:t> How well are process engineers supported in their RE improvement tasks? </a:t>
            </a:r>
          </a:p>
          <a:p>
            <a:pPr marL="0" indent="0">
              <a:buSzTx/>
              <a:buNone/>
            </a:pPr>
            <a:r>
              <a:rPr b="1"/>
              <a:t>RQ 2</a:t>
            </a:r>
            <a:r>
              <a:t> How well are project participants supported by the resulting RE reference model? </a:t>
            </a:r>
          </a:p>
        </p:txBody>
      </p:sp>
      <p:pic>
        <p:nvPicPr>
          <p:cNvPr id="1084" name="Example! Example!" descr="Example! Example!"/>
          <p:cNvPicPr>
            <a:picLocks/>
          </p:cNvPicPr>
          <p:nvPr/>
        </p:nvPicPr>
        <p:blipFill>
          <a:blip r:embed="rId2"/>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pic>
        <p:nvPicPr>
          <p:cNvPr id="1085" name="Screen Shot 2017-01-14 at 09.21.06.png" descr="Screen Shot 2017-01-14 at 09.21.06.png"/>
          <p:cNvPicPr>
            <a:picLocks/>
          </p:cNvPicPr>
          <p:nvPr/>
        </p:nvPicPr>
        <p:blipFill>
          <a:blip r:embed="rId3"/>
          <a:stretch>
            <a:fillRect/>
          </a:stretch>
        </p:blipFill>
        <p:spPr>
          <a:xfrm>
            <a:off x="8354035" y="3829038"/>
            <a:ext cx="4525961" cy="5879154"/>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Method and strategy selection"/>
          <p:cNvSpPr txBox="1">
            <a:spLocks noGrp="1"/>
          </p:cNvSpPr>
          <p:nvPr>
            <p:ph type="title"/>
          </p:nvPr>
        </p:nvSpPr>
        <p:spPr>
          <a:prstGeom prst="rect">
            <a:avLst/>
          </a:prstGeom>
        </p:spPr>
        <p:txBody>
          <a:bodyPr/>
          <a:lstStyle/>
          <a:p>
            <a:r>
              <a:t>Method and strategy selection</a:t>
            </a:r>
          </a:p>
        </p:txBody>
      </p:sp>
      <p:sp>
        <p:nvSpPr>
          <p:cNvPr id="1088" name="Planning and Definition"/>
          <p:cNvSpPr/>
          <p:nvPr/>
        </p:nvSpPr>
        <p:spPr>
          <a:xfrm>
            <a:off x="889000" y="2209800"/>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Planning and Definition</a:t>
            </a:r>
          </a:p>
        </p:txBody>
      </p:sp>
      <p:sp>
        <p:nvSpPr>
          <p:cNvPr id="1089" name="Method and Strategy Selection"/>
          <p:cNvSpPr/>
          <p:nvPr/>
        </p:nvSpPr>
        <p:spPr>
          <a:xfrm>
            <a:off x="889000" y="3753809"/>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b="1">
                <a:solidFill>
                  <a:srgbClr val="FFFFFF"/>
                </a:solidFill>
                <a:uFill>
                  <a:solidFill>
                    <a:srgbClr val="000000"/>
                  </a:solidFill>
                </a:uFill>
                <a:latin typeface="+mn-lt"/>
                <a:ea typeface="+mn-ea"/>
                <a:cs typeface="+mn-cs"/>
                <a:sym typeface="Gill Sans"/>
              </a:defRPr>
            </a:lvl1pPr>
          </a:lstStyle>
          <a:p>
            <a:r>
              <a:t>Method and Strategy Selection</a:t>
            </a:r>
          </a:p>
        </p:txBody>
      </p:sp>
      <p:sp>
        <p:nvSpPr>
          <p:cNvPr id="1090" name="Design and (Method) Execution"/>
          <p:cNvSpPr/>
          <p:nvPr/>
        </p:nvSpPr>
        <p:spPr>
          <a:xfrm>
            <a:off x="889000" y="5190083"/>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Design and (Method) Execution</a:t>
            </a:r>
          </a:p>
        </p:txBody>
      </p:sp>
      <p:sp>
        <p:nvSpPr>
          <p:cNvPr id="1091" name="Conclusion Drawing"/>
          <p:cNvSpPr/>
          <p:nvPr/>
        </p:nvSpPr>
        <p:spPr>
          <a:xfrm>
            <a:off x="889000" y="6686996"/>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Conclusion Drawing</a:t>
            </a:r>
          </a:p>
        </p:txBody>
      </p:sp>
      <p:sp>
        <p:nvSpPr>
          <p:cNvPr id="1092" name="Packaging and Reporting"/>
          <p:cNvSpPr/>
          <p:nvPr/>
        </p:nvSpPr>
        <p:spPr>
          <a:xfrm>
            <a:off x="889000" y="8170366"/>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Packaging and Reporting</a:t>
            </a:r>
          </a:p>
        </p:txBody>
      </p:sp>
      <p:sp>
        <p:nvSpPr>
          <p:cNvPr id="1093" name="At the end of the method selection phase,  we need to know:…"/>
          <p:cNvSpPr txBox="1"/>
          <p:nvPr/>
        </p:nvSpPr>
        <p:spPr>
          <a:xfrm>
            <a:off x="4900033" y="3762821"/>
            <a:ext cx="7934078" cy="501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b="1">
                <a:latin typeface="+mn-lt"/>
                <a:ea typeface="+mn-ea"/>
                <a:cs typeface="+mn-cs"/>
                <a:sym typeface="Gill Sans"/>
              </a:defRPr>
            </a:pPr>
            <a:r>
              <a:t>At the end of the method selection phase, </a:t>
            </a:r>
            <a:br/>
            <a:r>
              <a:t>we need to know:</a:t>
            </a:r>
          </a:p>
          <a:p>
            <a:pPr marL="228600" indent="-228600">
              <a:buSzPct val="100000"/>
              <a:buChar char="•"/>
              <a:defRPr sz="2800">
                <a:latin typeface="+mn-lt"/>
                <a:ea typeface="+mn-ea"/>
                <a:cs typeface="+mn-cs"/>
                <a:sym typeface="Gill Sans"/>
              </a:defRPr>
            </a:pPr>
            <a:r>
              <a:rPr>
                <a:solidFill>
                  <a:schemeClr val="accent1"/>
                </a:solidFill>
              </a:rPr>
              <a:t>What </a:t>
            </a:r>
            <a:r>
              <a:t>type of study do we need to conduct?</a:t>
            </a:r>
          </a:p>
          <a:p>
            <a:pPr marL="228600" indent="-228600">
              <a:buSzPct val="100000"/>
              <a:buChar char="•"/>
              <a:defRPr sz="2800">
                <a:latin typeface="+mn-lt"/>
                <a:ea typeface="+mn-ea"/>
                <a:cs typeface="+mn-cs"/>
                <a:sym typeface="Gill Sans"/>
              </a:defRPr>
            </a:pPr>
            <a:r>
              <a:rPr>
                <a:solidFill>
                  <a:schemeClr val="accent1"/>
                </a:solidFill>
              </a:rPr>
              <a:t>Which </a:t>
            </a:r>
            <a:r>
              <a:t>empirical method(s) do we need?</a:t>
            </a:r>
          </a:p>
          <a:p>
            <a:pPr marL="228600" indent="-228600">
              <a:buSzPct val="100000"/>
              <a:buChar char="•"/>
              <a:defRPr sz="2800">
                <a:latin typeface="+mn-lt"/>
                <a:ea typeface="+mn-ea"/>
                <a:cs typeface="+mn-cs"/>
                <a:sym typeface="Gill Sans"/>
              </a:defRPr>
            </a:pPr>
            <a:r>
              <a:rPr>
                <a:solidFill>
                  <a:schemeClr val="accent1"/>
                </a:solidFill>
              </a:rPr>
              <a:t>What </a:t>
            </a:r>
            <a:r>
              <a:t>is the necessary environment?</a:t>
            </a:r>
          </a:p>
          <a:p>
            <a:pPr>
              <a:defRPr sz="2800">
                <a:solidFill>
                  <a:schemeClr val="accent1"/>
                </a:solidFill>
                <a:latin typeface="+mn-lt"/>
                <a:ea typeface="+mn-ea"/>
                <a:cs typeface="+mn-cs"/>
                <a:sym typeface="Gill Sans"/>
              </a:defRPr>
            </a:pPr>
            <a:endParaRPr/>
          </a:p>
          <a:p>
            <a:pPr>
              <a:defRPr sz="2800">
                <a:latin typeface="+mn-lt"/>
                <a:ea typeface="+mn-ea"/>
                <a:cs typeface="+mn-cs"/>
                <a:sym typeface="Gill Sans"/>
              </a:defRPr>
            </a:pPr>
            <a:endParaRPr/>
          </a:p>
          <a:p>
            <a:pPr>
              <a:defRPr sz="2800" b="1">
                <a:latin typeface="+mn-lt"/>
                <a:ea typeface="+mn-ea"/>
                <a:cs typeface="+mn-cs"/>
                <a:sym typeface="Gill Sans"/>
              </a:defRPr>
            </a:pPr>
            <a:r>
              <a:t>Steps to get there:</a:t>
            </a:r>
          </a:p>
          <a:p>
            <a:pPr marL="228600" indent="-228600">
              <a:buSzPct val="100000"/>
              <a:buChar char="•"/>
              <a:defRPr sz="2800">
                <a:latin typeface="+mn-lt"/>
                <a:ea typeface="+mn-ea"/>
                <a:cs typeface="+mn-cs"/>
                <a:sym typeface="Gill Sans"/>
              </a:defRPr>
            </a:pPr>
            <a:r>
              <a:t>Identify method(s) and environment based on goals and purpose</a:t>
            </a:r>
          </a:p>
          <a:p>
            <a:pPr marL="228600" indent="-228600">
              <a:buSzPct val="100000"/>
              <a:buChar char="•"/>
              <a:defRPr sz="2800">
                <a:latin typeface="+mn-lt"/>
                <a:ea typeface="+mn-ea"/>
                <a:cs typeface="+mn-cs"/>
                <a:sym typeface="Gill Sans"/>
              </a:defRPr>
            </a:pPr>
            <a:r>
              <a:t>Reflect on further important decision criteria </a:t>
            </a:r>
            <a:br/>
            <a:r>
              <a:t>(often coming with a trade-off)</a:t>
            </a:r>
          </a:p>
        </p:txBody>
      </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Purpose of methodology"/>
          <p:cNvSpPr txBox="1"/>
          <p:nvPr/>
        </p:nvSpPr>
        <p:spPr>
          <a:xfrm>
            <a:off x="644952" y="4835466"/>
            <a:ext cx="2844702"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i="1">
                <a:latin typeface="+mn-lt"/>
                <a:ea typeface="+mn-ea"/>
                <a:cs typeface="+mn-cs"/>
                <a:sym typeface="Gill Sans"/>
              </a:defRPr>
            </a:lvl1pPr>
          </a:lstStyle>
          <a:p>
            <a:r>
              <a:t>Purpose of methodology</a:t>
            </a:r>
          </a:p>
        </p:txBody>
      </p:sp>
      <p:graphicFrame>
        <p:nvGraphicFramePr>
          <p:cNvPr id="1096" name="Table 1-1"/>
          <p:cNvGraphicFramePr/>
          <p:nvPr/>
        </p:nvGraphicFramePr>
        <p:xfrm>
          <a:off x="714209" y="2295134"/>
          <a:ext cx="7163198" cy="2226834"/>
        </p:xfrm>
        <a:graphic>
          <a:graphicData uri="http://schemas.openxmlformats.org/drawingml/2006/table">
            <a:tbl>
              <a:tblPr firstRow="1" firstCol="1">
                <a:tableStyleId>{8F44A2F1-9E1F-4B54-A3A2-5F16C0AD49E2}</a:tableStyleId>
              </a:tblPr>
              <a:tblGrid>
                <a:gridCol w="791560">
                  <a:extLst>
                    <a:ext uri="{9D8B030D-6E8A-4147-A177-3AD203B41FA5}">
                      <a16:colId xmlns:a16="http://schemas.microsoft.com/office/drawing/2014/main" val="20000"/>
                    </a:ext>
                  </a:extLst>
                </a:gridCol>
                <a:gridCol w="1504929">
                  <a:extLst>
                    <a:ext uri="{9D8B030D-6E8A-4147-A177-3AD203B41FA5}">
                      <a16:colId xmlns:a16="http://schemas.microsoft.com/office/drawing/2014/main" val="20001"/>
                    </a:ext>
                  </a:extLst>
                </a:gridCol>
                <a:gridCol w="1504929">
                  <a:extLst>
                    <a:ext uri="{9D8B030D-6E8A-4147-A177-3AD203B41FA5}">
                      <a16:colId xmlns:a16="http://schemas.microsoft.com/office/drawing/2014/main" val="20002"/>
                    </a:ext>
                  </a:extLst>
                </a:gridCol>
                <a:gridCol w="1600222">
                  <a:extLst>
                    <a:ext uri="{9D8B030D-6E8A-4147-A177-3AD203B41FA5}">
                      <a16:colId xmlns:a16="http://schemas.microsoft.com/office/drawing/2014/main" val="20003"/>
                    </a:ext>
                  </a:extLst>
                </a:gridCol>
                <a:gridCol w="1732979">
                  <a:extLst>
                    <a:ext uri="{9D8B030D-6E8A-4147-A177-3AD203B41FA5}">
                      <a16:colId xmlns:a16="http://schemas.microsoft.com/office/drawing/2014/main" val="20004"/>
                    </a:ext>
                  </a:extLst>
                </a:gridCol>
              </a:tblGrid>
              <a:tr h="408603">
                <a:tc>
                  <a:txBody>
                    <a:bodyPr/>
                    <a:lstStyle/>
                    <a:p>
                      <a:pPr marR="57799" algn="l" defTabSz="1295400">
                        <a:spcBef>
                          <a:spcPts val="900"/>
                        </a:spcBef>
                        <a:tabLst>
                          <a:tab pos="800100" algn="l"/>
                        </a:tabLst>
                        <a:defRPr sz="1500">
                          <a:latin typeface="+mn-lt"/>
                          <a:ea typeface="+mn-ea"/>
                          <a:cs typeface="+mn-cs"/>
                          <a:sym typeface="Gill Sans"/>
                        </a:defRPr>
                      </a:pPr>
                      <a:endParaRPr/>
                    </a:p>
                  </a:txBody>
                  <a:tcPr marL="50800" marR="50800" marT="50800" marB="50800" horzOverflow="overflow">
                    <a:lnL w="28575">
                      <a:solidFill>
                        <a:srgbClr val="000000"/>
                      </a:solidFill>
                      <a:miter lim="400000"/>
                    </a:lnL>
                  </a:tcPr>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Explanatory</a:t>
                      </a:r>
                    </a:p>
                  </a:txBody>
                  <a:tcPr marL="50800" marR="50800" marT="50800" marB="50800" horzOverflow="overflow"/>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Exploratory</a:t>
                      </a:r>
                    </a:p>
                  </a:txBody>
                  <a:tcPr marL="50800" marR="50800" marT="50800" marB="50800" horzOverflow="overflow"/>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Descriptive</a:t>
                      </a:r>
                    </a:p>
                  </a:txBody>
                  <a:tcPr marL="50800" marR="50800" marT="50800" marB="50800" horzOverflow="overflow"/>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Improving</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0"/>
                  </a:ext>
                </a:extLst>
              </a:tr>
              <a:tr h="2150413">
                <a:tc>
                  <a:txBody>
                    <a:bodyPr/>
                    <a:lstStyle/>
                    <a:p>
                      <a:pPr marR="57799" algn="l" defTabSz="1295400">
                        <a:spcBef>
                          <a:spcPts val="900"/>
                        </a:spcBef>
                        <a:tabLst>
                          <a:tab pos="800100" algn="l"/>
                        </a:tabLst>
                        <a:defRPr sz="1800">
                          <a:uFillTx/>
                        </a:defRPr>
                      </a:pPr>
                      <a:r>
                        <a:rPr sz="1500" b="1">
                          <a:uFill>
                            <a:solidFill>
                              <a:srgbClr val="000000"/>
                            </a:solidFill>
                          </a:uFill>
                          <a:latin typeface="+mn-lt"/>
                          <a:ea typeface="+mn-ea"/>
                          <a:cs typeface="+mn-cs"/>
                          <a:sym typeface="Gill Sans"/>
                        </a:rPr>
                        <a:t>Scope</a:t>
                      </a:r>
                    </a:p>
                  </a:txBody>
                  <a:tcPr marL="50800" marR="50800" marT="50800" marB="50800" horzOverflow="overflow">
                    <a:lnB w="28575">
                      <a:solidFill>
                        <a:srgbClr val="000000"/>
                      </a:solidFill>
                      <a:miter lim="400000"/>
                    </a:lnB>
                  </a:tcPr>
                </a:tc>
                <a:tc>
                  <a:txBody>
                    <a:bodyPr/>
                    <a:lstStyle/>
                    <a:p>
                      <a:pPr marL="254952" marR="57799" indent="-214312" algn="l" defTabSz="1295400">
                        <a:spcBef>
                          <a:spcPts val="900"/>
                        </a:spcBef>
                        <a:buSzPct val="100000"/>
                        <a:buChar char="•"/>
                        <a:tabLst>
                          <a:tab pos="800100" algn="l"/>
                        </a:tabLst>
                        <a:defRPr sz="1500">
                          <a:latin typeface="+mn-lt"/>
                          <a:ea typeface="+mn-ea"/>
                          <a:cs typeface="+mn-cs"/>
                          <a:sym typeface="Gill Sans"/>
                        </a:defRPr>
                      </a:pPr>
                      <a:r>
                        <a:t>Seeking an explanation of a situation or a problem</a:t>
                      </a:r>
                    </a:p>
                    <a:p>
                      <a:pPr marL="254952" marR="57799" indent="-214312" algn="l" defTabSz="1295400">
                        <a:spcBef>
                          <a:spcPts val="900"/>
                        </a:spcBef>
                        <a:buSzPct val="100000"/>
                        <a:buChar char="•"/>
                        <a:tabLst>
                          <a:tab pos="800100" algn="l"/>
                        </a:tabLst>
                        <a:defRPr sz="1500">
                          <a:latin typeface="+mn-lt"/>
                          <a:ea typeface="+mn-ea"/>
                          <a:cs typeface="+mn-cs"/>
                          <a:sym typeface="Gill Sans"/>
                        </a:defRPr>
                      </a:pPr>
                      <a:r>
                        <a:t>Mostly but not </a:t>
                      </a:r>
                      <a:br/>
                      <a:r>
                        <a:t>necessarily in the form of a causal relationship </a:t>
                      </a:r>
                      <a:br/>
                      <a:endParaRPr/>
                    </a:p>
                  </a:txBody>
                  <a:tcPr marL="50800" marR="50800" marT="50800" marB="50800" horzOverflow="overflow">
                    <a:lnB w="28575">
                      <a:solidFill>
                        <a:srgbClr val="000000"/>
                      </a:solidFill>
                      <a:miter lim="400000"/>
                    </a:lnB>
                  </a:tcPr>
                </a:tc>
                <a:tc>
                  <a:txBody>
                    <a:bodyPr/>
                    <a:lstStyle/>
                    <a:p>
                      <a:pPr marL="171428" indent="-171428" algn="l" defTabSz="1300480">
                        <a:buSzPct val="100000"/>
                        <a:buChar char="•"/>
                        <a:defRPr sz="1500">
                          <a:uFillTx/>
                          <a:latin typeface="+mn-lt"/>
                          <a:ea typeface="+mn-ea"/>
                          <a:cs typeface="+mn-cs"/>
                          <a:sym typeface="Gill Sans"/>
                        </a:defRPr>
                      </a:pPr>
                      <a:r>
                        <a:t>Finding out what is happening, seeking new insights and generating ideas and hypotheses for new research </a:t>
                      </a:r>
                    </a:p>
                  </a:txBody>
                  <a:tcPr marL="50800" marR="50800" marT="50800" marB="50800" horzOverflow="overflow">
                    <a:lnB w="28575">
                      <a:solidFill>
                        <a:srgbClr val="000000"/>
                      </a:solidFill>
                      <a:miter lim="400000"/>
                    </a:lnB>
                  </a:tcPr>
                </a:tc>
                <a:tc>
                  <a:txBody>
                    <a:bodyPr/>
                    <a:lstStyle/>
                    <a:p>
                      <a:pPr marL="171428" indent="-171428" algn="l" defTabSz="1300480">
                        <a:buSzPct val="100000"/>
                        <a:buChar char="•"/>
                        <a:defRPr sz="1500">
                          <a:uFillTx/>
                          <a:latin typeface="Frutiger LT Com 55 Roman"/>
                          <a:ea typeface="Frutiger LT Com 55 Roman"/>
                          <a:cs typeface="Frutiger LT Com 55 Roman"/>
                          <a:sym typeface="Frutiger LT Com 55 Roman"/>
                        </a:defRPr>
                      </a:pPr>
                      <a:r>
                        <a:t>Portraying a situation or phenomenon. </a:t>
                      </a:r>
                    </a:p>
                  </a:txBody>
                  <a:tcPr marL="50800" marR="50800" marT="50800" marB="50800" horzOverflow="overflow">
                    <a:lnB w="28575">
                      <a:solidFill>
                        <a:srgbClr val="000000"/>
                      </a:solidFill>
                      <a:miter lim="400000"/>
                    </a:lnB>
                  </a:tcPr>
                </a:tc>
                <a:tc>
                  <a:txBody>
                    <a:bodyPr/>
                    <a:lstStyle/>
                    <a:p>
                      <a:pPr marL="254952" marR="57799" indent="-214312" algn="l" defTabSz="1295400">
                        <a:spcBef>
                          <a:spcPts val="900"/>
                        </a:spcBef>
                        <a:buSzPct val="100000"/>
                        <a:buChar char="•"/>
                        <a:tabLst>
                          <a:tab pos="800100" algn="l"/>
                        </a:tabLst>
                        <a:defRPr sz="1500">
                          <a:latin typeface="+mn-lt"/>
                          <a:ea typeface="+mn-ea"/>
                          <a:cs typeface="+mn-cs"/>
                          <a:sym typeface="Gill Sans"/>
                        </a:defRPr>
                      </a:pPr>
                      <a:r>
                        <a:t>Trying to improve a certain aspect of the studied phenomenon </a:t>
                      </a:r>
                    </a:p>
                  </a:txBody>
                  <a:tcPr marL="50800" marR="50800" marT="50800" marB="50800" horzOverflow="overflow">
                    <a:lnR w="28575">
                      <a:solidFill>
                        <a:srgbClr val="000000"/>
                      </a:solidFill>
                      <a:miter lim="400000"/>
                    </a:lnR>
                    <a:lnB w="28575">
                      <a:solidFill>
                        <a:srgbClr val="000000"/>
                      </a:solidFill>
                      <a:miter lim="400000"/>
                    </a:lnB>
                  </a:tcPr>
                </a:tc>
                <a:extLst>
                  <a:ext uri="{0D108BD9-81ED-4DB2-BD59-A6C34878D82A}">
                    <a16:rowId xmlns:a16="http://schemas.microsoft.com/office/drawing/2014/main" val="10001"/>
                  </a:ext>
                </a:extLst>
              </a:tr>
            </a:tbl>
          </a:graphicData>
        </a:graphic>
      </p:graphicFrame>
      <p:pic>
        <p:nvPicPr>
          <p:cNvPr id="1097" name="Screen Shot 2016-12-18 at 10.31.18.png" descr="Screen Shot 2016-12-18 at 10.31.18.png"/>
          <p:cNvPicPr>
            <a:picLocks noChangeAspect="1"/>
          </p:cNvPicPr>
          <p:nvPr/>
        </p:nvPicPr>
        <p:blipFill>
          <a:blip r:embed="rId2"/>
          <a:stretch>
            <a:fillRect/>
          </a:stretch>
        </p:blipFill>
        <p:spPr>
          <a:xfrm>
            <a:off x="6812095" y="5088863"/>
            <a:ext cx="6320442" cy="4581631"/>
          </a:xfrm>
          <a:prstGeom prst="rect">
            <a:avLst/>
          </a:prstGeom>
          <a:ln w="12700"/>
        </p:spPr>
      </p:pic>
      <p:sp>
        <p:nvSpPr>
          <p:cNvPr id="1098" name="What is the nature of the study?  (Inductive? Deductive? Both?)"/>
          <p:cNvSpPr txBox="1">
            <a:spLocks noGrp="1"/>
          </p:cNvSpPr>
          <p:nvPr>
            <p:ph type="title"/>
          </p:nvPr>
        </p:nvSpPr>
        <p:spPr>
          <a:prstGeom prst="rect">
            <a:avLst/>
          </a:prstGeom>
        </p:spPr>
        <p:txBody>
          <a:bodyPr/>
          <a:lstStyle/>
          <a:p>
            <a:r>
              <a:t>What is the nature of the study? </a:t>
            </a:r>
            <a:br/>
            <a:r>
              <a:t>(Inductive? Deductive? Both?)</a:t>
            </a:r>
          </a:p>
        </p:txBody>
      </p:sp>
      <p:grpSp>
        <p:nvGrpSpPr>
          <p:cNvPr id="1101" name="Group"/>
          <p:cNvGrpSpPr/>
          <p:nvPr/>
        </p:nvGrpSpPr>
        <p:grpSpPr>
          <a:xfrm>
            <a:off x="1468966" y="2184400"/>
            <a:ext cx="10233225" cy="4903885"/>
            <a:chOff x="0" y="0"/>
            <a:chExt cx="10233223" cy="4903884"/>
          </a:xfrm>
        </p:grpSpPr>
        <p:sp>
          <p:nvSpPr>
            <p:cNvPr id="1099" name="Oval"/>
            <p:cNvSpPr/>
            <p:nvPr/>
          </p:nvSpPr>
          <p:spPr>
            <a:xfrm>
              <a:off x="0" y="0"/>
              <a:ext cx="1484908" cy="646714"/>
            </a:xfrm>
            <a:prstGeom prst="ellipse">
              <a:avLst/>
            </a:prstGeom>
            <a:noFill/>
            <a:ln w="38100" cap="flat">
              <a:solidFill>
                <a:schemeClr val="accent1"/>
              </a:solidFill>
              <a:prstDash val="solid"/>
              <a:round/>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15" name="Connection Line"/>
            <p:cNvSpPr/>
            <p:nvPr/>
          </p:nvSpPr>
          <p:spPr>
            <a:xfrm>
              <a:off x="842490" y="663243"/>
              <a:ext cx="9390734" cy="4240642"/>
            </a:xfrm>
            <a:custGeom>
              <a:avLst/>
              <a:gdLst/>
              <a:ahLst/>
              <a:cxnLst>
                <a:cxn ang="0">
                  <a:pos x="wd2" y="hd2"/>
                </a:cxn>
                <a:cxn ang="5400000">
                  <a:pos x="wd2" y="hd2"/>
                </a:cxn>
                <a:cxn ang="10800000">
                  <a:pos x="wd2" y="hd2"/>
                </a:cxn>
                <a:cxn ang="16200000">
                  <a:pos x="wd2" y="hd2"/>
                </a:cxn>
              </a:cxnLst>
              <a:rect l="0" t="0" r="r" b="b"/>
              <a:pathLst>
                <a:path w="21600" h="18982" extrusionOk="0">
                  <a:moveTo>
                    <a:pt x="0" y="0"/>
                  </a:moveTo>
                  <a:cubicBezTo>
                    <a:pt x="2557" y="15620"/>
                    <a:pt x="9757" y="21600"/>
                    <a:pt x="21600" y="17939"/>
                  </a:cubicBezTo>
                </a:path>
              </a:pathLst>
            </a:custGeom>
            <a:noFill/>
            <a:ln w="38100" cap="flat">
              <a:solidFill>
                <a:schemeClr val="accent1"/>
              </a:solidFill>
              <a:prstDash val="solid"/>
              <a:round/>
              <a:tailEnd type="triangle" w="med" len="med"/>
            </a:ln>
            <a:effectLst/>
          </p:spPr>
          <p:txBody>
            <a:bodyPr/>
            <a:lstStyle/>
            <a:p>
              <a:endParaRPr/>
            </a:p>
          </p:txBody>
        </p:sp>
      </p:grpSp>
      <p:grpSp>
        <p:nvGrpSpPr>
          <p:cNvPr id="1104" name="Group"/>
          <p:cNvGrpSpPr/>
          <p:nvPr/>
        </p:nvGrpSpPr>
        <p:grpSpPr>
          <a:xfrm>
            <a:off x="3001433" y="2159000"/>
            <a:ext cx="4803445" cy="4357952"/>
            <a:chOff x="0" y="0"/>
            <a:chExt cx="4803444" cy="4357951"/>
          </a:xfrm>
        </p:grpSpPr>
        <p:sp>
          <p:nvSpPr>
            <p:cNvPr id="1102" name="Oval"/>
            <p:cNvSpPr/>
            <p:nvPr/>
          </p:nvSpPr>
          <p:spPr>
            <a:xfrm>
              <a:off x="0" y="0"/>
              <a:ext cx="1484908" cy="646714"/>
            </a:xfrm>
            <a:prstGeom prst="ellipse">
              <a:avLst/>
            </a:prstGeom>
            <a:noFill/>
            <a:ln w="38100" cap="flat">
              <a:solidFill>
                <a:schemeClr val="accent1"/>
              </a:solidFill>
              <a:prstDash val="solid"/>
              <a:roun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16" name="Connection Line"/>
            <p:cNvSpPr/>
            <p:nvPr/>
          </p:nvSpPr>
          <p:spPr>
            <a:xfrm>
              <a:off x="712938" y="665997"/>
              <a:ext cx="4090507" cy="3691956"/>
            </a:xfrm>
            <a:custGeom>
              <a:avLst/>
              <a:gdLst/>
              <a:ahLst/>
              <a:cxnLst>
                <a:cxn ang="0">
                  <a:pos x="wd2" y="hd2"/>
                </a:cxn>
                <a:cxn ang="5400000">
                  <a:pos x="wd2" y="hd2"/>
                </a:cxn>
                <a:cxn ang="10800000">
                  <a:pos x="wd2" y="hd2"/>
                </a:cxn>
                <a:cxn ang="16200000">
                  <a:pos x="wd2" y="hd2"/>
                </a:cxn>
              </a:cxnLst>
              <a:rect l="0" t="0" r="r" b="b"/>
              <a:pathLst>
                <a:path w="21133" h="21600" extrusionOk="0">
                  <a:moveTo>
                    <a:pt x="24" y="0"/>
                  </a:moveTo>
                  <a:cubicBezTo>
                    <a:pt x="-467" y="13185"/>
                    <a:pt x="6569" y="20385"/>
                    <a:pt x="21133" y="21600"/>
                  </a:cubicBezTo>
                </a:path>
              </a:pathLst>
            </a:custGeom>
            <a:noFill/>
            <a:ln w="38100" cap="flat">
              <a:solidFill>
                <a:schemeClr val="accent1"/>
              </a:solidFill>
              <a:prstDash val="solid"/>
              <a:round/>
              <a:tailEnd type="triangle" w="med" len="med"/>
            </a:ln>
            <a:effectLst/>
          </p:spPr>
          <p:txBody>
            <a:bodyPr/>
            <a:lstStyle/>
            <a:p>
              <a:endParaRPr/>
            </a:p>
          </p:txBody>
        </p:sp>
      </p:grpSp>
      <p:grpSp>
        <p:nvGrpSpPr>
          <p:cNvPr id="1107" name="Group"/>
          <p:cNvGrpSpPr/>
          <p:nvPr/>
        </p:nvGrpSpPr>
        <p:grpSpPr>
          <a:xfrm>
            <a:off x="4597399" y="2142066"/>
            <a:ext cx="3183468" cy="4246497"/>
            <a:chOff x="0" y="0"/>
            <a:chExt cx="3183466" cy="4246496"/>
          </a:xfrm>
        </p:grpSpPr>
        <p:sp>
          <p:nvSpPr>
            <p:cNvPr id="1105" name="Oval"/>
            <p:cNvSpPr/>
            <p:nvPr/>
          </p:nvSpPr>
          <p:spPr>
            <a:xfrm>
              <a:off x="0" y="0"/>
              <a:ext cx="1484908" cy="646714"/>
            </a:xfrm>
            <a:prstGeom prst="ellipse">
              <a:avLst/>
            </a:prstGeom>
            <a:noFill/>
            <a:ln w="38100" cap="flat">
              <a:solidFill>
                <a:schemeClr val="accent1"/>
              </a:solidFill>
              <a:prstDash val="solid"/>
              <a:round/>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17" name="Connection Line"/>
            <p:cNvSpPr/>
            <p:nvPr/>
          </p:nvSpPr>
          <p:spPr>
            <a:xfrm>
              <a:off x="702305" y="665888"/>
              <a:ext cx="2481162" cy="3580609"/>
            </a:xfrm>
            <a:custGeom>
              <a:avLst/>
              <a:gdLst/>
              <a:ahLst/>
              <a:cxnLst>
                <a:cxn ang="0">
                  <a:pos x="wd2" y="hd2"/>
                </a:cxn>
                <a:cxn ang="5400000">
                  <a:pos x="wd2" y="hd2"/>
                </a:cxn>
                <a:cxn ang="10800000">
                  <a:pos x="wd2" y="hd2"/>
                </a:cxn>
                <a:cxn ang="16200000">
                  <a:pos x="wd2" y="hd2"/>
                </a:cxn>
              </a:cxnLst>
              <a:rect l="0" t="0" r="r" b="b"/>
              <a:pathLst>
                <a:path w="20687" h="21600" extrusionOk="0">
                  <a:moveTo>
                    <a:pt x="97" y="0"/>
                  </a:moveTo>
                  <a:cubicBezTo>
                    <a:pt x="-913" y="12271"/>
                    <a:pt x="5950" y="19471"/>
                    <a:pt x="20687" y="21600"/>
                  </a:cubicBezTo>
                </a:path>
              </a:pathLst>
            </a:custGeom>
            <a:noFill/>
            <a:ln w="38100" cap="flat">
              <a:solidFill>
                <a:schemeClr val="accent1"/>
              </a:solidFill>
              <a:prstDash val="solid"/>
              <a:round/>
              <a:tailEnd type="triangle" w="med" len="med"/>
            </a:ln>
            <a:effectLst/>
          </p:spPr>
          <p:txBody>
            <a:bodyPr/>
            <a:lstStyle/>
            <a:p>
              <a:endParaRPr/>
            </a:p>
          </p:txBody>
        </p:sp>
      </p:grpSp>
      <p:grpSp>
        <p:nvGrpSpPr>
          <p:cNvPr id="1110" name="Group"/>
          <p:cNvGrpSpPr/>
          <p:nvPr/>
        </p:nvGrpSpPr>
        <p:grpSpPr>
          <a:xfrm>
            <a:off x="6269566" y="2142066"/>
            <a:ext cx="5670798" cy="4272631"/>
            <a:chOff x="0" y="0"/>
            <a:chExt cx="5670796" cy="4272629"/>
          </a:xfrm>
        </p:grpSpPr>
        <p:sp>
          <p:nvSpPr>
            <p:cNvPr id="1108" name="Oval"/>
            <p:cNvSpPr/>
            <p:nvPr/>
          </p:nvSpPr>
          <p:spPr>
            <a:xfrm>
              <a:off x="0" y="0"/>
              <a:ext cx="1484908" cy="646714"/>
            </a:xfrm>
            <a:prstGeom prst="ellipse">
              <a:avLst/>
            </a:prstGeom>
            <a:noFill/>
            <a:ln w="38100" cap="flat">
              <a:solidFill>
                <a:schemeClr val="accent1"/>
              </a:solidFill>
              <a:prstDash val="solid"/>
              <a:round/>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18" name="Connection Line"/>
            <p:cNvSpPr/>
            <p:nvPr/>
          </p:nvSpPr>
          <p:spPr>
            <a:xfrm>
              <a:off x="1314978" y="550867"/>
              <a:ext cx="4355819" cy="3721763"/>
            </a:xfrm>
            <a:custGeom>
              <a:avLst/>
              <a:gdLst/>
              <a:ahLst/>
              <a:cxnLst>
                <a:cxn ang="0">
                  <a:pos x="wd2" y="hd2"/>
                </a:cxn>
                <a:cxn ang="5400000">
                  <a:pos x="wd2" y="hd2"/>
                </a:cxn>
                <a:cxn ang="10800000">
                  <a:pos x="wd2" y="hd2"/>
                </a:cxn>
                <a:cxn ang="16200000">
                  <a:pos x="wd2" y="hd2"/>
                </a:cxn>
              </a:cxnLst>
              <a:rect l="0" t="0" r="r" b="b"/>
              <a:pathLst>
                <a:path w="21419" h="21600" extrusionOk="0">
                  <a:moveTo>
                    <a:pt x="0" y="0"/>
                  </a:moveTo>
                  <a:cubicBezTo>
                    <a:pt x="14462" y="7011"/>
                    <a:pt x="21600" y="14211"/>
                    <a:pt x="21415" y="21600"/>
                  </a:cubicBezTo>
                </a:path>
              </a:pathLst>
            </a:custGeom>
            <a:noFill/>
            <a:ln w="38100" cap="flat">
              <a:solidFill>
                <a:schemeClr val="accent1"/>
              </a:solidFill>
              <a:prstDash val="solid"/>
              <a:round/>
              <a:tailEnd type="triangle" w="med" len="med"/>
            </a:ln>
            <a:effectLst/>
          </p:spPr>
          <p:txBody>
            <a:bodyPr/>
            <a:lstStyle/>
            <a:p>
              <a:endParaRPr/>
            </a:p>
          </p:txBody>
        </p:sp>
      </p:grpSp>
      <p:grpSp>
        <p:nvGrpSpPr>
          <p:cNvPr id="1114" name="Group"/>
          <p:cNvGrpSpPr/>
          <p:nvPr/>
        </p:nvGrpSpPr>
        <p:grpSpPr>
          <a:xfrm>
            <a:off x="548167" y="6272803"/>
            <a:ext cx="4780182" cy="3432114"/>
            <a:chOff x="0" y="-295910"/>
            <a:chExt cx="4780181" cy="3432113"/>
          </a:xfrm>
        </p:grpSpPr>
        <p:pic>
          <p:nvPicPr>
            <p:cNvPr id="1111" name="Research goals and study purpose serve as first indicator for the nature of the study Research goals and study purpose serve as first indicator for the nature of the study" descr="Research goals and study purpose serve as first indicator for the nature of the study Research goals and study purpose serve as first indicator for the nature of the study"/>
            <p:cNvPicPr>
              <a:picLocks/>
            </p:cNvPicPr>
            <p:nvPr/>
          </p:nvPicPr>
          <p:blipFill>
            <a:blip r:embed="rId3"/>
            <a:stretch>
              <a:fillRect/>
            </a:stretch>
          </p:blipFill>
          <p:spPr>
            <a:xfrm>
              <a:off x="619047" y="-295911"/>
              <a:ext cx="4161135" cy="2653914"/>
            </a:xfrm>
            <a:prstGeom prst="rect">
              <a:avLst/>
            </a:prstGeom>
            <a:effectLst>
              <a:outerShdw blurRad="63500" dist="25400" dir="5400000" rotWithShape="0">
                <a:srgbClr val="000000">
                  <a:alpha val="50000"/>
                </a:srgbClr>
              </a:outerShdw>
            </a:effectLst>
          </p:spPr>
        </p:pic>
        <p:sp>
          <p:nvSpPr>
            <p:cNvPr id="1112" name="* To be seen as indicators only"/>
            <p:cNvSpPr txBox="1"/>
            <p:nvPr/>
          </p:nvSpPr>
          <p:spPr>
            <a:xfrm>
              <a:off x="0" y="2793303"/>
              <a:ext cx="2608759" cy="342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600">
                  <a:latin typeface="+mn-lt"/>
                  <a:ea typeface="+mn-ea"/>
                  <a:cs typeface="+mn-cs"/>
                  <a:sym typeface="Gill Sans"/>
                </a:defRPr>
              </a:lvl1pPr>
            </a:lstStyle>
            <a:p>
              <a:r>
                <a:t>* To be seen as indicators only</a:t>
              </a:r>
            </a:p>
          </p:txBody>
        </p:sp>
        <p:sp>
          <p:nvSpPr>
            <p:cNvPr id="1113" name="*"/>
            <p:cNvSpPr txBox="1"/>
            <p:nvPr/>
          </p:nvSpPr>
          <p:spPr>
            <a:xfrm>
              <a:off x="3157020" y="1473430"/>
              <a:ext cx="209626"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latin typeface="+mn-lt"/>
                  <a:ea typeface="+mn-ea"/>
                  <a:cs typeface="+mn-cs"/>
                  <a:sym typeface="Gill Sans"/>
                </a:defRPr>
              </a:lvl1pPr>
            </a:lstStyle>
            <a:p>
              <a:r>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0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1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10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10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1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 grpId="4" animBg="1" advAuto="0"/>
      <p:bldP spid="1104" grpId="3" animBg="1" advAuto="0"/>
      <p:bldP spid="1107" grpId="1" animBg="1" advAuto="0"/>
      <p:bldP spid="1110" grpId="2" animBg="1" advAuto="0"/>
      <p:bldP spid="1114" grpId="5"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What is the relation to the  existing body of knowledge?"/>
          <p:cNvSpPr txBox="1">
            <a:spLocks noGrp="1"/>
          </p:cNvSpPr>
          <p:nvPr>
            <p:ph type="title"/>
          </p:nvPr>
        </p:nvSpPr>
        <p:spPr>
          <a:prstGeom prst="rect">
            <a:avLst/>
          </a:prstGeom>
        </p:spPr>
        <p:txBody>
          <a:bodyPr/>
          <a:lstStyle/>
          <a:p>
            <a:r>
              <a:t>What is the relation to the </a:t>
            </a:r>
            <a:br/>
            <a:r>
              <a:t>existing body of knowledge?</a:t>
            </a:r>
          </a:p>
        </p:txBody>
      </p:sp>
      <p:pic>
        <p:nvPicPr>
          <p:cNvPr id="1121" name="Screen Shot 2016-12-18 at 10.31.18.png" descr="Screen Shot 2016-12-18 at 10.31.18.png"/>
          <p:cNvPicPr>
            <a:picLocks noChangeAspect="1"/>
          </p:cNvPicPr>
          <p:nvPr/>
        </p:nvPicPr>
        <p:blipFill>
          <a:blip r:embed="rId2"/>
          <a:stretch>
            <a:fillRect/>
          </a:stretch>
        </p:blipFill>
        <p:spPr>
          <a:xfrm>
            <a:off x="-95647" y="3344729"/>
            <a:ext cx="6320442" cy="4581631"/>
          </a:xfrm>
          <a:prstGeom prst="rect">
            <a:avLst/>
          </a:prstGeom>
          <a:ln w="12700"/>
        </p:spPr>
      </p:pic>
      <p:grpSp>
        <p:nvGrpSpPr>
          <p:cNvPr id="1125" name="Group"/>
          <p:cNvGrpSpPr/>
          <p:nvPr/>
        </p:nvGrpSpPr>
        <p:grpSpPr>
          <a:xfrm>
            <a:off x="5969000" y="4989073"/>
            <a:ext cx="6603354" cy="1397001"/>
            <a:chOff x="0" y="0"/>
            <a:chExt cx="6603353" cy="1397000"/>
          </a:xfrm>
        </p:grpSpPr>
        <p:sp>
          <p:nvSpPr>
            <p:cNvPr id="1122" name="Building a new theory?…"/>
            <p:cNvSpPr txBox="1"/>
            <p:nvPr/>
          </p:nvSpPr>
          <p:spPr>
            <a:xfrm>
              <a:off x="1291512" y="260680"/>
              <a:ext cx="5311842" cy="10729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marL="383540" marR="57799" indent="-342900" defTabSz="1295400">
                <a:spcBef>
                  <a:spcPts val="1000"/>
                </a:spcBef>
                <a:buSzPct val="100000"/>
                <a:buChar char="•"/>
                <a:defRPr sz="2400">
                  <a:uFill>
                    <a:solidFill>
                      <a:srgbClr val="000000"/>
                    </a:solidFill>
                  </a:uFill>
                  <a:latin typeface="+mn-lt"/>
                  <a:ea typeface="+mn-ea"/>
                  <a:cs typeface="+mn-cs"/>
                  <a:sym typeface="Gill Sans"/>
                </a:defRPr>
              </a:pPr>
              <a:r>
                <a:t>Building a new theory?</a:t>
              </a:r>
            </a:p>
            <a:p>
              <a:pPr marL="383540" marR="57799" indent="-342900" defTabSz="1295400">
                <a:spcBef>
                  <a:spcPts val="1000"/>
                </a:spcBef>
                <a:buSzPct val="100000"/>
                <a:buChar char="•"/>
                <a:defRPr sz="2400">
                  <a:uFill>
                    <a:solidFill>
                      <a:srgbClr val="000000"/>
                    </a:solidFill>
                  </a:uFill>
                  <a:latin typeface="+mn-lt"/>
                  <a:ea typeface="+mn-ea"/>
                  <a:cs typeface="+mn-cs"/>
                  <a:sym typeface="Gill Sans"/>
                </a:defRPr>
              </a:pPr>
              <a:r>
                <a:t>“Testing”/Modifying existing theory?</a:t>
              </a:r>
            </a:p>
          </p:txBody>
        </p:sp>
        <p:sp>
          <p:nvSpPr>
            <p:cNvPr id="1123" name="Double Arrow"/>
            <p:cNvSpPr/>
            <p:nvPr/>
          </p:nvSpPr>
          <p:spPr>
            <a:xfrm rot="16200000">
              <a:off x="-63500" y="63500"/>
              <a:ext cx="1397000" cy="1270000"/>
            </a:xfrm>
            <a:prstGeom prst="leftRightArrow">
              <a:avLst>
                <a:gd name="adj1" fmla="val 32000"/>
                <a:gd name="adj2" fmla="val 44000"/>
              </a:avLst>
            </a:prstGeom>
            <a:solidFill>
              <a:schemeClr val="accent1"/>
            </a:solidFill>
            <a:ln w="12700" cap="flat">
              <a:solidFill>
                <a:srgbClr val="000000"/>
              </a:solidFill>
              <a:prstDash val="solid"/>
              <a:round/>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24" name="?"/>
            <p:cNvSpPr txBox="1"/>
            <p:nvPr/>
          </p:nvSpPr>
          <p:spPr>
            <a:xfrm>
              <a:off x="509438" y="368300"/>
              <a:ext cx="299989" cy="660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3800" b="1">
                  <a:solidFill>
                    <a:srgbClr val="FFFFFF"/>
                  </a:solidFill>
                  <a:latin typeface="+mn-lt"/>
                  <a:ea typeface="+mn-ea"/>
                  <a:cs typeface="+mn-cs"/>
                  <a:sym typeface="Gill Sans"/>
                </a:defRPr>
              </a:lvl1pPr>
            </a:lstStyle>
            <a:p>
              <a:r>
                <a:t>?</a:t>
              </a:r>
            </a:p>
          </p:txBody>
        </p:sp>
      </p:grpSp>
      <p:grpSp>
        <p:nvGrpSpPr>
          <p:cNvPr id="1131" name="Group"/>
          <p:cNvGrpSpPr/>
          <p:nvPr/>
        </p:nvGrpSpPr>
        <p:grpSpPr>
          <a:xfrm>
            <a:off x="3982111" y="2157280"/>
            <a:ext cx="8975065" cy="2657624"/>
            <a:chOff x="0" y="228600"/>
            <a:chExt cx="8975063" cy="2657623"/>
          </a:xfrm>
        </p:grpSpPr>
        <p:sp>
          <p:nvSpPr>
            <p:cNvPr id="1126" name="Line"/>
            <p:cNvSpPr/>
            <p:nvPr/>
          </p:nvSpPr>
          <p:spPr>
            <a:xfrm flipV="1">
              <a:off x="0" y="453694"/>
              <a:ext cx="1770063" cy="1124811"/>
            </a:xfrm>
            <a:prstGeom prst="line">
              <a:avLst/>
            </a:prstGeom>
            <a:noFill/>
            <a:ln w="12700" cap="flat">
              <a:solidFill>
                <a:srgbClr val="000000"/>
              </a:solidFill>
              <a:prstDash val="solid"/>
              <a:roun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27" name="Line"/>
            <p:cNvSpPr/>
            <p:nvPr/>
          </p:nvSpPr>
          <p:spPr>
            <a:xfrm>
              <a:off x="3969" y="2116997"/>
              <a:ext cx="1762125" cy="703594"/>
            </a:xfrm>
            <a:prstGeom prst="line">
              <a:avLst/>
            </a:prstGeom>
            <a:noFill/>
            <a:ln w="12700" cap="flat">
              <a:solidFill>
                <a:srgbClr val="000000"/>
              </a:solidFill>
              <a:prstDash val="solid"/>
              <a:roun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grpSp>
          <p:nvGrpSpPr>
            <p:cNvPr id="1130" name="Group"/>
            <p:cNvGrpSpPr/>
            <p:nvPr/>
          </p:nvGrpSpPr>
          <p:grpSpPr>
            <a:xfrm>
              <a:off x="1774163" y="228600"/>
              <a:ext cx="7200901" cy="2657624"/>
              <a:chOff x="0" y="228600"/>
              <a:chExt cx="7200900" cy="2657623"/>
            </a:xfrm>
          </p:grpSpPr>
          <p:sp>
            <p:nvSpPr>
              <p:cNvPr id="1128" name="Purpose of theory"/>
              <p:cNvSpPr/>
              <p:nvPr/>
            </p:nvSpPr>
            <p:spPr>
              <a:xfrm>
                <a:off x="5138158" y="22860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400" i="1">
                    <a:latin typeface="+mn-lt"/>
                    <a:ea typeface="+mn-ea"/>
                    <a:cs typeface="+mn-cs"/>
                    <a:sym typeface="Gill Sans"/>
                  </a:defRPr>
                </a:lvl1pPr>
              </a:lstStyle>
              <a:p>
                <a:r>
                  <a:t>Purpose of theory</a:t>
                </a:r>
              </a:p>
            </p:txBody>
          </p:sp>
          <p:graphicFrame>
            <p:nvGraphicFramePr>
              <p:cNvPr id="1129" name="Table 1-1"/>
              <p:cNvGraphicFramePr/>
              <p:nvPr/>
            </p:nvGraphicFramePr>
            <p:xfrm>
              <a:off x="0" y="409723"/>
              <a:ext cx="7200900" cy="2476501"/>
            </p:xfrm>
            <a:graphic>
              <a:graphicData uri="http://schemas.openxmlformats.org/drawingml/2006/table">
                <a:tbl>
                  <a:tblPr firstRow="1" firstCol="1">
                    <a:tableStyleId>{8F44A2F1-9E1F-4B54-A3A2-5F16C0AD49E2}</a:tableStyleId>
                  </a:tblPr>
                  <a:tblGrid>
                    <a:gridCol w="774137">
                      <a:extLst>
                        <a:ext uri="{9D8B030D-6E8A-4147-A177-3AD203B41FA5}">
                          <a16:colId xmlns:a16="http://schemas.microsoft.com/office/drawing/2014/main" val="20000"/>
                        </a:ext>
                      </a:extLst>
                    </a:gridCol>
                    <a:gridCol w="1471804">
                      <a:extLst>
                        <a:ext uri="{9D8B030D-6E8A-4147-A177-3AD203B41FA5}">
                          <a16:colId xmlns:a16="http://schemas.microsoft.com/office/drawing/2014/main" val="20001"/>
                        </a:ext>
                      </a:extLst>
                    </a:gridCol>
                    <a:gridCol w="1565000">
                      <a:extLst>
                        <a:ext uri="{9D8B030D-6E8A-4147-A177-3AD203B41FA5}">
                          <a16:colId xmlns:a16="http://schemas.microsoft.com/office/drawing/2014/main" val="20002"/>
                        </a:ext>
                      </a:extLst>
                    </a:gridCol>
                    <a:gridCol w="1628843">
                      <a:extLst>
                        <a:ext uri="{9D8B030D-6E8A-4147-A177-3AD203B41FA5}">
                          <a16:colId xmlns:a16="http://schemas.microsoft.com/office/drawing/2014/main" val="20003"/>
                        </a:ext>
                      </a:extLst>
                    </a:gridCol>
                    <a:gridCol w="1694835">
                      <a:extLst>
                        <a:ext uri="{9D8B030D-6E8A-4147-A177-3AD203B41FA5}">
                          <a16:colId xmlns:a16="http://schemas.microsoft.com/office/drawing/2014/main" val="20004"/>
                        </a:ext>
                      </a:extLst>
                    </a:gridCol>
                  </a:tblGrid>
                  <a:tr h="564046">
                    <a:tc>
                      <a:txBody>
                        <a:bodyPr/>
                        <a:lstStyle/>
                        <a:p>
                          <a:pPr marR="57799" defTabSz="1295400">
                            <a:spcBef>
                              <a:spcPts val="900"/>
                            </a:spcBef>
                            <a:tabLst>
                              <a:tab pos="800100" algn="l"/>
                            </a:tabLst>
                            <a:defRPr sz="1500">
                              <a:uFill>
                                <a:solidFill>
                                  <a:srgbClr val="000000"/>
                                </a:solidFill>
                              </a:uFill>
                              <a:latin typeface="+mn-lt"/>
                              <a:ea typeface="+mn-ea"/>
                              <a:cs typeface="+mn-cs"/>
                              <a:sym typeface="Gill Sans"/>
                            </a:defRPr>
                          </a:pPr>
                          <a:endParaRPr/>
                        </a:p>
                      </a:txBody>
                      <a:tcPr marL="50800" marR="50800" marT="50800" marB="50800" horzOverflow="overflow">
                        <a:lnL w="28575">
                          <a:solidFill>
                            <a:srgbClr val="000000"/>
                          </a:solidFill>
                          <a:miter lim="400000"/>
                        </a:lnL>
                      </a:tcPr>
                    </a:tc>
                    <a:tc>
                      <a:txBody>
                        <a:bodyPr/>
                        <a:lstStyle/>
                        <a:p>
                          <a:pPr marR="57799" algn="ctr" defTabSz="1295400">
                            <a:spcBef>
                              <a:spcPts val="900"/>
                            </a:spcBef>
                            <a:tabLst>
                              <a:tab pos="800100" algn="l"/>
                            </a:tabLst>
                            <a:defRPr sz="1800"/>
                          </a:pPr>
                          <a:r>
                            <a:rPr sz="1500" b="1">
                              <a:uFill>
                                <a:solidFill>
                                  <a:srgbClr val="000000"/>
                                </a:solidFill>
                              </a:uFill>
                              <a:latin typeface="+mn-lt"/>
                              <a:ea typeface="+mn-ea"/>
                              <a:cs typeface="+mn-cs"/>
                              <a:sym typeface="Gill Sans"/>
                            </a:rPr>
                            <a:t>Analytical</a:t>
                          </a:r>
                        </a:p>
                      </a:txBody>
                      <a:tcPr marL="50800" marR="50800" marT="50800" marB="50800" horzOverflow="overflow"/>
                    </a:tc>
                    <a:tc>
                      <a:txBody>
                        <a:bodyPr/>
                        <a:lstStyle/>
                        <a:p>
                          <a:pPr marR="57799" algn="ctr" defTabSz="1295400">
                            <a:spcBef>
                              <a:spcPts val="900"/>
                            </a:spcBef>
                            <a:tabLst>
                              <a:tab pos="800100" algn="l"/>
                            </a:tabLst>
                            <a:defRPr sz="1800"/>
                          </a:pPr>
                          <a:r>
                            <a:rPr sz="1500" b="1">
                              <a:uFill>
                                <a:solidFill>
                                  <a:srgbClr val="000000"/>
                                </a:solidFill>
                              </a:uFill>
                              <a:latin typeface="+mn-lt"/>
                              <a:ea typeface="+mn-ea"/>
                              <a:cs typeface="+mn-cs"/>
                              <a:sym typeface="Gill Sans"/>
                            </a:rPr>
                            <a:t>Predictive</a:t>
                          </a:r>
                        </a:p>
                      </a:txBody>
                      <a:tcPr marL="50800" marR="50800" marT="50800" marB="50800" horzOverflow="overflow"/>
                    </a:tc>
                    <a:tc>
                      <a:txBody>
                        <a:bodyPr/>
                        <a:lstStyle/>
                        <a:p>
                          <a:pPr marR="57799" algn="ctr" defTabSz="1295400">
                            <a:spcBef>
                              <a:spcPts val="900"/>
                            </a:spcBef>
                            <a:tabLst>
                              <a:tab pos="800100" algn="l"/>
                            </a:tabLst>
                            <a:defRPr sz="1800"/>
                          </a:pPr>
                          <a:r>
                            <a:rPr sz="1500" b="1">
                              <a:uFill>
                                <a:solidFill>
                                  <a:srgbClr val="000000"/>
                                </a:solidFill>
                              </a:uFill>
                              <a:latin typeface="+mn-lt"/>
                              <a:ea typeface="+mn-ea"/>
                              <a:cs typeface="+mn-cs"/>
                              <a:sym typeface="Gill Sans"/>
                            </a:rPr>
                            <a:t>Explanatory</a:t>
                          </a:r>
                        </a:p>
                      </a:txBody>
                      <a:tcPr marL="50800" marR="50800" marT="50800" marB="50800" horzOverflow="overflow"/>
                    </a:tc>
                    <a:tc>
                      <a:txBody>
                        <a:bodyPr/>
                        <a:lstStyle/>
                        <a:p>
                          <a:pPr marR="57799" algn="ctr" defTabSz="1295400">
                            <a:spcBef>
                              <a:spcPts val="900"/>
                            </a:spcBef>
                            <a:tabLst>
                              <a:tab pos="800100" algn="l"/>
                            </a:tabLst>
                            <a:defRPr sz="1800"/>
                          </a:pPr>
                          <a:r>
                            <a:rPr sz="1500" b="1">
                              <a:uFill>
                                <a:solidFill>
                                  <a:srgbClr val="000000"/>
                                </a:solidFill>
                              </a:uFill>
                              <a:latin typeface="+mn-lt"/>
                              <a:ea typeface="+mn-ea"/>
                              <a:cs typeface="+mn-cs"/>
                              <a:sym typeface="Gill Sans"/>
                            </a:rPr>
                            <a:t>Explanatory &amp; Predictive</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0"/>
                      </a:ext>
                    </a:extLst>
                  </a:tr>
                  <a:tr h="1835824">
                    <a:tc>
                      <a:txBody>
                        <a:bodyPr/>
                        <a:lstStyle/>
                        <a:p>
                          <a:pPr marR="57799" defTabSz="1295400">
                            <a:spcBef>
                              <a:spcPts val="900"/>
                            </a:spcBef>
                            <a:tabLst>
                              <a:tab pos="800100" algn="l"/>
                            </a:tabLst>
                            <a:defRPr sz="1800"/>
                          </a:pPr>
                          <a:r>
                            <a:rPr sz="1500" b="1">
                              <a:uFill>
                                <a:solidFill>
                                  <a:srgbClr val="000000"/>
                                </a:solidFill>
                              </a:uFill>
                              <a:latin typeface="+mn-lt"/>
                              <a:ea typeface="+mn-ea"/>
                              <a:cs typeface="+mn-cs"/>
                              <a:sym typeface="Gill Sans"/>
                            </a:rPr>
                            <a:t>Scope</a:t>
                          </a:r>
                        </a:p>
                      </a:txBody>
                      <a:tcPr marL="50800" marR="50800" marT="50800" marB="50800" horzOverflow="overflow">
                        <a:lnB w="28575">
                          <a:solidFill>
                            <a:srgbClr val="000000"/>
                          </a:solidFill>
                          <a:miter lim="400000"/>
                        </a:lnB>
                      </a:tcPr>
                    </a:tc>
                    <a:tc>
                      <a:txBody>
                        <a:bodyPr/>
                        <a:lstStyle/>
                        <a:p>
                          <a:pPr marL="171428" indent="-171428" defTabSz="1300480">
                            <a:buSzPct val="100000"/>
                            <a:buChar char="•"/>
                            <a:defRPr sz="1500">
                              <a:latin typeface="+mn-lt"/>
                              <a:ea typeface="+mn-ea"/>
                              <a:cs typeface="+mn-cs"/>
                              <a:sym typeface="Gill Sans"/>
                            </a:defRPr>
                          </a:pPr>
                          <a:r>
                            <a:t>Descriptions and con-ceptualisations, </a:t>
                          </a:r>
                          <a:br/>
                          <a:r>
                            <a:t>including taxonomies, classifications, and ontologies</a:t>
                          </a:r>
                          <a:br/>
                          <a:r>
                            <a:rPr>
                              <a:solidFill>
                                <a:schemeClr val="accent1"/>
                              </a:solidFill>
                            </a:rPr>
                            <a:t>- What is?</a:t>
                          </a:r>
                        </a:p>
                      </a:txBody>
                      <a:tcPr marL="50800" marR="50800" marT="50800" marB="50800" horzOverflow="overflow">
                        <a:lnB w="28575">
                          <a:solidFill>
                            <a:srgbClr val="000000"/>
                          </a:solidFill>
                          <a:miter lim="400000"/>
                        </a:lnB>
                      </a:tcPr>
                    </a:tc>
                    <a:tc>
                      <a:txBody>
                        <a:bodyPr/>
                        <a:lstStyle/>
                        <a:p>
                          <a:pPr marL="171428" indent="-171428" defTabSz="1300480">
                            <a:buSzPct val="100000"/>
                            <a:buChar char="•"/>
                            <a:defRPr sz="1500">
                              <a:latin typeface="Frutiger LT Com 55 Roman"/>
                              <a:ea typeface="Frutiger LT Com 55 Roman"/>
                              <a:cs typeface="Frutiger LT Com 55 Roman"/>
                              <a:sym typeface="Frutiger LT Com 55 Roman"/>
                            </a:defRPr>
                          </a:pPr>
                          <a:r>
                            <a:t>Prediction of what will happen in the future </a:t>
                          </a:r>
                          <a:br/>
                          <a:r>
                            <a:rPr>
                              <a:solidFill>
                                <a:schemeClr val="accent1"/>
                              </a:solidFill>
                            </a:rPr>
                            <a:t>- What will happen?</a:t>
                          </a:r>
                        </a:p>
                      </a:txBody>
                      <a:tcPr marL="50800" marR="50800" marT="50800" marB="50800" horzOverflow="overflow">
                        <a:lnB w="28575">
                          <a:solidFill>
                            <a:srgbClr val="000000"/>
                          </a:solidFill>
                          <a:miter lim="400000"/>
                        </a:lnB>
                      </a:tcPr>
                    </a:tc>
                    <a:tc>
                      <a:txBody>
                        <a:bodyPr/>
                        <a:lstStyle/>
                        <a:p>
                          <a:pPr marL="254952" marR="57799" indent="-214312" defTabSz="1295400">
                            <a:spcBef>
                              <a:spcPts val="900"/>
                            </a:spcBef>
                            <a:buSzPct val="100000"/>
                            <a:buChar char="•"/>
                            <a:tabLst>
                              <a:tab pos="800100" algn="l"/>
                            </a:tabLst>
                            <a:defRPr sz="1500">
                              <a:uFill>
                                <a:solidFill>
                                  <a:srgbClr val="000000"/>
                                </a:solidFill>
                              </a:uFill>
                              <a:latin typeface="+mn-lt"/>
                              <a:ea typeface="+mn-ea"/>
                              <a:cs typeface="+mn-cs"/>
                              <a:sym typeface="Gill Sans"/>
                            </a:defRPr>
                          </a:pPr>
                          <a:r>
                            <a:t>Identification of phenomena by identifying causes, mechanisms or reasons</a:t>
                          </a:r>
                          <a:br/>
                          <a:r>
                            <a:t>- </a:t>
                          </a:r>
                          <a:r>
                            <a:rPr>
                              <a:solidFill>
                                <a:schemeClr val="accent1"/>
                              </a:solidFill>
                            </a:rPr>
                            <a:t>Why is?</a:t>
                          </a:r>
                        </a:p>
                      </a:txBody>
                      <a:tcPr marL="50800" marR="50800" marT="50800" marB="50800" horzOverflow="overflow">
                        <a:lnB w="28575">
                          <a:solidFill>
                            <a:srgbClr val="000000"/>
                          </a:solidFill>
                          <a:miter lim="400000"/>
                        </a:lnB>
                      </a:tcPr>
                    </a:tc>
                    <a:tc>
                      <a:txBody>
                        <a:bodyPr/>
                        <a:lstStyle/>
                        <a:p>
                          <a:pPr marL="254952" marR="57799" indent="-214312" defTabSz="1295400">
                            <a:spcBef>
                              <a:spcPts val="900"/>
                            </a:spcBef>
                            <a:buSzPct val="100000"/>
                            <a:buChar char="•"/>
                            <a:tabLst>
                              <a:tab pos="800100" algn="l"/>
                            </a:tabLst>
                            <a:defRPr sz="1500">
                              <a:uFill>
                                <a:solidFill>
                                  <a:srgbClr val="000000"/>
                                </a:solidFill>
                              </a:uFill>
                              <a:latin typeface="+mn-lt"/>
                              <a:ea typeface="+mn-ea"/>
                              <a:cs typeface="+mn-cs"/>
                              <a:sym typeface="Gill Sans"/>
                            </a:defRPr>
                          </a:pPr>
                          <a:r>
                            <a:t>Prediction of what will happen in the future and explanation</a:t>
                          </a:r>
                          <a:br/>
                          <a:r>
                            <a:rPr>
                              <a:solidFill>
                                <a:schemeClr val="accent1"/>
                              </a:solidFill>
                            </a:rPr>
                            <a:t>- What will happen and why?</a:t>
                          </a:r>
                          <a:br/>
                          <a:endParaRPr/>
                        </a:p>
                      </a:txBody>
                      <a:tcPr marL="50800" marR="50800" marT="50800" marB="50800" horzOverflow="overflow">
                        <a:lnR w="28575">
                          <a:solidFill>
                            <a:srgbClr val="000000"/>
                          </a:solidFill>
                          <a:miter lim="400000"/>
                        </a:lnR>
                        <a:lnB w="28575">
                          <a:solidFill>
                            <a:srgbClr val="000000"/>
                          </a:solidFill>
                          <a:miter lim="400000"/>
                        </a:lnB>
                      </a:tcPr>
                    </a:tc>
                    <a:extLst>
                      <a:ext uri="{0D108BD9-81ED-4DB2-BD59-A6C34878D82A}">
                        <a16:rowId xmlns:a16="http://schemas.microsoft.com/office/drawing/2014/main" val="10001"/>
                      </a:ext>
                    </a:extLst>
                  </a:tr>
                </a:tbl>
              </a:graphicData>
            </a:graphic>
          </p:graphicFrame>
        </p:grpSp>
      </p:grpSp>
      <p:pic>
        <p:nvPicPr>
          <p:cNvPr id="1132" name="The purpose also serves as indicator for… The purpose also serves as indicator for nature of the question we ask" descr="The purpose also serves as indicator for… The purpose also serves as indicator for nature of the question we ask"/>
          <p:cNvPicPr>
            <a:picLocks/>
          </p:cNvPicPr>
          <p:nvPr/>
        </p:nvPicPr>
        <p:blipFill>
          <a:blip r:embed="rId3"/>
          <a:stretch>
            <a:fillRect/>
          </a:stretch>
        </p:blipFill>
        <p:spPr>
          <a:xfrm>
            <a:off x="993527" y="4081920"/>
            <a:ext cx="4142284" cy="2199360"/>
          </a:xfrm>
          <a:prstGeom prst="rect">
            <a:avLst/>
          </a:prstGeom>
          <a:effectLst>
            <a:outerShdw blurRad="63500" dist="25400" dir="5400000" rotWithShape="0">
              <a:srgbClr val="000000">
                <a:alpha val="50000"/>
              </a:srgbClr>
            </a:outerShdw>
          </a:effectLst>
        </p:spPr>
      </p:pic>
      <p:sp>
        <p:nvSpPr>
          <p:cNvPr id="1133" name="Purpose of methodology"/>
          <p:cNvSpPr txBox="1"/>
          <p:nvPr/>
        </p:nvSpPr>
        <p:spPr>
          <a:xfrm>
            <a:off x="10059885" y="9083642"/>
            <a:ext cx="2844702"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i="1">
                <a:latin typeface="+mn-lt"/>
                <a:ea typeface="+mn-ea"/>
                <a:cs typeface="+mn-cs"/>
                <a:sym typeface="Gill Sans"/>
              </a:defRPr>
            </a:lvl1pPr>
          </a:lstStyle>
          <a:p>
            <a:r>
              <a:t>Purpose of methodology</a:t>
            </a:r>
          </a:p>
        </p:txBody>
      </p:sp>
      <p:graphicFrame>
        <p:nvGraphicFramePr>
          <p:cNvPr id="1134" name="Table 1-1-1"/>
          <p:cNvGraphicFramePr/>
          <p:nvPr/>
        </p:nvGraphicFramePr>
        <p:xfrm>
          <a:off x="5743409" y="6560244"/>
          <a:ext cx="7163197" cy="2226834"/>
        </p:xfrm>
        <a:graphic>
          <a:graphicData uri="http://schemas.openxmlformats.org/drawingml/2006/table">
            <a:tbl>
              <a:tblPr firstRow="1" firstCol="1">
                <a:tableStyleId>{8F44A2F1-9E1F-4B54-A3A2-5F16C0AD49E2}</a:tableStyleId>
              </a:tblPr>
              <a:tblGrid>
                <a:gridCol w="791560">
                  <a:extLst>
                    <a:ext uri="{9D8B030D-6E8A-4147-A177-3AD203B41FA5}">
                      <a16:colId xmlns:a16="http://schemas.microsoft.com/office/drawing/2014/main" val="20000"/>
                    </a:ext>
                  </a:extLst>
                </a:gridCol>
                <a:gridCol w="1504929">
                  <a:extLst>
                    <a:ext uri="{9D8B030D-6E8A-4147-A177-3AD203B41FA5}">
                      <a16:colId xmlns:a16="http://schemas.microsoft.com/office/drawing/2014/main" val="20001"/>
                    </a:ext>
                  </a:extLst>
                </a:gridCol>
                <a:gridCol w="1504929">
                  <a:extLst>
                    <a:ext uri="{9D8B030D-6E8A-4147-A177-3AD203B41FA5}">
                      <a16:colId xmlns:a16="http://schemas.microsoft.com/office/drawing/2014/main" val="20002"/>
                    </a:ext>
                  </a:extLst>
                </a:gridCol>
                <a:gridCol w="1600222">
                  <a:extLst>
                    <a:ext uri="{9D8B030D-6E8A-4147-A177-3AD203B41FA5}">
                      <a16:colId xmlns:a16="http://schemas.microsoft.com/office/drawing/2014/main" val="20003"/>
                    </a:ext>
                  </a:extLst>
                </a:gridCol>
                <a:gridCol w="1732979">
                  <a:extLst>
                    <a:ext uri="{9D8B030D-6E8A-4147-A177-3AD203B41FA5}">
                      <a16:colId xmlns:a16="http://schemas.microsoft.com/office/drawing/2014/main" val="20004"/>
                    </a:ext>
                  </a:extLst>
                </a:gridCol>
              </a:tblGrid>
              <a:tr h="408603">
                <a:tc>
                  <a:txBody>
                    <a:bodyPr/>
                    <a:lstStyle/>
                    <a:p>
                      <a:pPr marR="57799" algn="l" defTabSz="1295400">
                        <a:spcBef>
                          <a:spcPts val="900"/>
                        </a:spcBef>
                        <a:tabLst>
                          <a:tab pos="800100" algn="l"/>
                        </a:tabLst>
                        <a:defRPr sz="1500">
                          <a:latin typeface="+mn-lt"/>
                          <a:ea typeface="+mn-ea"/>
                          <a:cs typeface="+mn-cs"/>
                          <a:sym typeface="Gill Sans"/>
                        </a:defRPr>
                      </a:pPr>
                      <a:endParaRPr/>
                    </a:p>
                  </a:txBody>
                  <a:tcPr marL="50800" marR="50800" marT="50800" marB="50800" horzOverflow="overflow">
                    <a:lnL w="28575">
                      <a:solidFill>
                        <a:srgbClr val="000000"/>
                      </a:solidFill>
                      <a:miter lim="400000"/>
                    </a:lnL>
                  </a:tcPr>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Explanatory</a:t>
                      </a:r>
                    </a:p>
                  </a:txBody>
                  <a:tcPr marL="50800" marR="50800" marT="50800" marB="50800" horzOverflow="overflow"/>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Exploratory</a:t>
                      </a:r>
                    </a:p>
                  </a:txBody>
                  <a:tcPr marL="50800" marR="50800" marT="50800" marB="50800" horzOverflow="overflow"/>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Descriptive</a:t>
                      </a:r>
                    </a:p>
                  </a:txBody>
                  <a:tcPr marL="50800" marR="50800" marT="50800" marB="50800" horzOverflow="overflow"/>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Improving</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0"/>
                  </a:ext>
                </a:extLst>
              </a:tr>
              <a:tr h="2150413">
                <a:tc>
                  <a:txBody>
                    <a:bodyPr/>
                    <a:lstStyle/>
                    <a:p>
                      <a:pPr marR="57799" algn="l" defTabSz="1295400">
                        <a:spcBef>
                          <a:spcPts val="900"/>
                        </a:spcBef>
                        <a:tabLst>
                          <a:tab pos="800100" algn="l"/>
                        </a:tabLst>
                        <a:defRPr sz="1800">
                          <a:uFillTx/>
                        </a:defRPr>
                      </a:pPr>
                      <a:r>
                        <a:rPr sz="1500" b="1">
                          <a:uFill>
                            <a:solidFill>
                              <a:srgbClr val="000000"/>
                            </a:solidFill>
                          </a:uFill>
                          <a:latin typeface="+mn-lt"/>
                          <a:ea typeface="+mn-ea"/>
                          <a:cs typeface="+mn-cs"/>
                          <a:sym typeface="Gill Sans"/>
                        </a:rPr>
                        <a:t>Scope</a:t>
                      </a:r>
                    </a:p>
                  </a:txBody>
                  <a:tcPr marL="50800" marR="50800" marT="50800" marB="50800" horzOverflow="overflow">
                    <a:lnB w="28575">
                      <a:solidFill>
                        <a:srgbClr val="000000"/>
                      </a:solidFill>
                      <a:miter lim="400000"/>
                    </a:lnB>
                  </a:tcPr>
                </a:tc>
                <a:tc>
                  <a:txBody>
                    <a:bodyPr/>
                    <a:lstStyle/>
                    <a:p>
                      <a:pPr marL="254952" marR="57799" indent="-214312" algn="l" defTabSz="1295400">
                        <a:spcBef>
                          <a:spcPts val="900"/>
                        </a:spcBef>
                        <a:buSzPct val="100000"/>
                        <a:buChar char="•"/>
                        <a:tabLst>
                          <a:tab pos="800100" algn="l"/>
                        </a:tabLst>
                        <a:defRPr sz="1500">
                          <a:latin typeface="+mn-lt"/>
                          <a:ea typeface="+mn-ea"/>
                          <a:cs typeface="+mn-cs"/>
                          <a:sym typeface="Gill Sans"/>
                        </a:defRPr>
                      </a:pPr>
                      <a:r>
                        <a:t>Seeking an explanation of a situation or a problem</a:t>
                      </a:r>
                    </a:p>
                    <a:p>
                      <a:pPr marL="254952" marR="57799" indent="-214312" algn="l" defTabSz="1295400">
                        <a:spcBef>
                          <a:spcPts val="900"/>
                        </a:spcBef>
                        <a:buSzPct val="100000"/>
                        <a:buChar char="•"/>
                        <a:tabLst>
                          <a:tab pos="800100" algn="l"/>
                        </a:tabLst>
                        <a:defRPr sz="1500">
                          <a:latin typeface="+mn-lt"/>
                          <a:ea typeface="+mn-ea"/>
                          <a:cs typeface="+mn-cs"/>
                          <a:sym typeface="Gill Sans"/>
                        </a:defRPr>
                      </a:pPr>
                      <a:r>
                        <a:t>Mostly but not </a:t>
                      </a:r>
                      <a:br/>
                      <a:r>
                        <a:t>necessarily in the form of a causal relationship </a:t>
                      </a:r>
                      <a:br/>
                      <a:endParaRPr/>
                    </a:p>
                  </a:txBody>
                  <a:tcPr marL="50800" marR="50800" marT="50800" marB="50800" horzOverflow="overflow">
                    <a:lnB w="28575">
                      <a:solidFill>
                        <a:srgbClr val="000000"/>
                      </a:solidFill>
                      <a:miter lim="400000"/>
                    </a:lnB>
                  </a:tcPr>
                </a:tc>
                <a:tc>
                  <a:txBody>
                    <a:bodyPr/>
                    <a:lstStyle/>
                    <a:p>
                      <a:pPr marL="171428" indent="-171428" algn="l" defTabSz="1300480">
                        <a:buSzPct val="100000"/>
                        <a:buChar char="•"/>
                        <a:defRPr sz="1500">
                          <a:uFillTx/>
                          <a:latin typeface="+mn-lt"/>
                          <a:ea typeface="+mn-ea"/>
                          <a:cs typeface="+mn-cs"/>
                          <a:sym typeface="Gill Sans"/>
                        </a:defRPr>
                      </a:pPr>
                      <a:r>
                        <a:t>Finding out what is happening, seeking new insights and generating ideas and hypotheses for new research </a:t>
                      </a:r>
                    </a:p>
                  </a:txBody>
                  <a:tcPr marL="50800" marR="50800" marT="50800" marB="50800" horzOverflow="overflow">
                    <a:lnB w="28575">
                      <a:solidFill>
                        <a:srgbClr val="000000"/>
                      </a:solidFill>
                      <a:miter lim="400000"/>
                    </a:lnB>
                  </a:tcPr>
                </a:tc>
                <a:tc>
                  <a:txBody>
                    <a:bodyPr/>
                    <a:lstStyle/>
                    <a:p>
                      <a:pPr marL="171428" indent="-171428" algn="l" defTabSz="1300480">
                        <a:buSzPct val="100000"/>
                        <a:buChar char="•"/>
                        <a:defRPr sz="1500">
                          <a:uFillTx/>
                          <a:latin typeface="Frutiger LT Com 55 Roman"/>
                          <a:ea typeface="Frutiger LT Com 55 Roman"/>
                          <a:cs typeface="Frutiger LT Com 55 Roman"/>
                          <a:sym typeface="Frutiger LT Com 55 Roman"/>
                        </a:defRPr>
                      </a:pPr>
                      <a:r>
                        <a:t>Portraying a situation or phenomenon. </a:t>
                      </a:r>
                    </a:p>
                  </a:txBody>
                  <a:tcPr marL="50800" marR="50800" marT="50800" marB="50800" horzOverflow="overflow">
                    <a:lnB w="28575">
                      <a:solidFill>
                        <a:srgbClr val="000000"/>
                      </a:solidFill>
                      <a:miter lim="400000"/>
                    </a:lnB>
                  </a:tcPr>
                </a:tc>
                <a:tc>
                  <a:txBody>
                    <a:bodyPr/>
                    <a:lstStyle/>
                    <a:p>
                      <a:pPr marL="254952" marR="57799" indent="-214312" algn="l" defTabSz="1295400">
                        <a:spcBef>
                          <a:spcPts val="900"/>
                        </a:spcBef>
                        <a:buSzPct val="100000"/>
                        <a:buChar char="•"/>
                        <a:tabLst>
                          <a:tab pos="800100" algn="l"/>
                        </a:tabLst>
                        <a:defRPr sz="1500">
                          <a:latin typeface="+mn-lt"/>
                          <a:ea typeface="+mn-ea"/>
                          <a:cs typeface="+mn-cs"/>
                          <a:sym typeface="Gill Sans"/>
                        </a:defRPr>
                      </a:pPr>
                      <a:r>
                        <a:t>Trying to improve a certain aspect of the studied phenomenon </a:t>
                      </a:r>
                    </a:p>
                  </a:txBody>
                  <a:tcPr marL="50800" marR="50800" marT="50800" marB="50800" horzOverflow="overflow">
                    <a:lnR w="28575">
                      <a:solidFill>
                        <a:srgbClr val="000000"/>
                      </a:solidFill>
                      <a:miter lim="400000"/>
                    </a:lnR>
                    <a:lnB w="28575">
                      <a:solidFill>
                        <a:srgbClr val="000000"/>
                      </a:solidFill>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1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 grpId="2" animBg="1" advAuto="0"/>
      <p:bldP spid="1131" grpId="1" animBg="1" advAuto="0"/>
      <p:bldP spid="1132" grpId="3"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 name="What is the nature of the question we ask? (What versus Why)"/>
          <p:cNvSpPr txBox="1">
            <a:spLocks noGrp="1"/>
          </p:cNvSpPr>
          <p:nvPr>
            <p:ph type="title"/>
          </p:nvPr>
        </p:nvSpPr>
        <p:spPr>
          <a:prstGeom prst="rect">
            <a:avLst/>
          </a:prstGeom>
        </p:spPr>
        <p:txBody>
          <a:bodyPr/>
          <a:lstStyle/>
          <a:p>
            <a:r>
              <a:t>What is the nature of the question we ask?</a:t>
            </a:r>
            <a:br/>
            <a:r>
              <a:t>(</a:t>
            </a:r>
            <a:r>
              <a:rPr i="1"/>
              <a:t>What</a:t>
            </a:r>
            <a:r>
              <a:t> versus </a:t>
            </a:r>
            <a:r>
              <a:rPr i="1"/>
              <a:t>Why)</a:t>
            </a:r>
          </a:p>
        </p:txBody>
      </p:sp>
      <p:graphicFrame>
        <p:nvGraphicFramePr>
          <p:cNvPr id="1137" name="Table 1-1-1"/>
          <p:cNvGraphicFramePr/>
          <p:nvPr/>
        </p:nvGraphicFramePr>
        <p:xfrm>
          <a:off x="1685359" y="3444511"/>
          <a:ext cx="9612346" cy="2696733"/>
        </p:xfrm>
        <a:graphic>
          <a:graphicData uri="http://schemas.openxmlformats.org/drawingml/2006/table">
            <a:tbl>
              <a:tblPr firstRow="1" firstCol="1">
                <a:tableStyleId>{8F44A2F1-9E1F-4B54-A3A2-5F16C0AD49E2}</a:tableStyleId>
              </a:tblPr>
              <a:tblGrid>
                <a:gridCol w="1063285">
                  <a:extLst>
                    <a:ext uri="{9D8B030D-6E8A-4147-A177-3AD203B41FA5}">
                      <a16:colId xmlns:a16="http://schemas.microsoft.com/office/drawing/2014/main" val="20000"/>
                    </a:ext>
                  </a:extLst>
                </a:gridCol>
                <a:gridCol w="2021536">
                  <a:extLst>
                    <a:ext uri="{9D8B030D-6E8A-4147-A177-3AD203B41FA5}">
                      <a16:colId xmlns:a16="http://schemas.microsoft.com/office/drawing/2014/main" val="20001"/>
                    </a:ext>
                  </a:extLst>
                </a:gridCol>
                <a:gridCol w="2021536">
                  <a:extLst>
                    <a:ext uri="{9D8B030D-6E8A-4147-A177-3AD203B41FA5}">
                      <a16:colId xmlns:a16="http://schemas.microsoft.com/office/drawing/2014/main" val="20002"/>
                    </a:ext>
                  </a:extLst>
                </a:gridCol>
                <a:gridCol w="2149541">
                  <a:extLst>
                    <a:ext uri="{9D8B030D-6E8A-4147-A177-3AD203B41FA5}">
                      <a16:colId xmlns:a16="http://schemas.microsoft.com/office/drawing/2014/main" val="20003"/>
                    </a:ext>
                  </a:extLst>
                </a:gridCol>
                <a:gridCol w="2327871">
                  <a:extLst>
                    <a:ext uri="{9D8B030D-6E8A-4147-A177-3AD203B41FA5}">
                      <a16:colId xmlns:a16="http://schemas.microsoft.com/office/drawing/2014/main" val="20004"/>
                    </a:ext>
                  </a:extLst>
                </a:gridCol>
              </a:tblGrid>
              <a:tr h="426030">
                <a:tc>
                  <a:txBody>
                    <a:bodyPr/>
                    <a:lstStyle/>
                    <a:p>
                      <a:pPr marR="57799" algn="l" defTabSz="1295400">
                        <a:spcBef>
                          <a:spcPts val="900"/>
                        </a:spcBef>
                        <a:tabLst>
                          <a:tab pos="800100" algn="l"/>
                        </a:tabLst>
                        <a:defRPr sz="1500">
                          <a:latin typeface="+mn-lt"/>
                          <a:ea typeface="+mn-ea"/>
                          <a:cs typeface="+mn-cs"/>
                          <a:sym typeface="Gill Sans"/>
                        </a:defRPr>
                      </a:pPr>
                      <a:endParaRPr/>
                    </a:p>
                  </a:txBody>
                  <a:tcPr marL="50800" marR="50800" marT="50800" marB="50800" horzOverflow="overflow">
                    <a:lnL w="28575">
                      <a:solidFill>
                        <a:srgbClr val="000000"/>
                      </a:solidFill>
                      <a:miter lim="400000"/>
                    </a:lnL>
                  </a:tcPr>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Explanatory</a:t>
                      </a:r>
                    </a:p>
                  </a:txBody>
                  <a:tcPr marL="50800" marR="50800" marT="50800" marB="50800" horzOverflow="overflow"/>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Exploratory</a:t>
                      </a:r>
                    </a:p>
                  </a:txBody>
                  <a:tcPr marL="50800" marR="50800" marT="50800" marB="50800" horzOverflow="overflow"/>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Descriptive</a:t>
                      </a:r>
                    </a:p>
                  </a:txBody>
                  <a:tcPr marL="50800" marR="50800" marT="50800" marB="50800" horzOverflow="overflow"/>
                </a:tc>
                <a:tc>
                  <a:txBody>
                    <a:bodyPr/>
                    <a:lstStyle/>
                    <a:p>
                      <a:pPr marR="57799" defTabSz="1295400">
                        <a:spcBef>
                          <a:spcPts val="900"/>
                        </a:spcBef>
                        <a:tabLst>
                          <a:tab pos="800100" algn="l"/>
                        </a:tabLst>
                        <a:defRPr sz="1800">
                          <a:uFillTx/>
                        </a:defRPr>
                      </a:pPr>
                      <a:r>
                        <a:rPr sz="1500" b="1">
                          <a:uFill>
                            <a:solidFill>
                              <a:srgbClr val="000000"/>
                            </a:solidFill>
                          </a:uFill>
                          <a:latin typeface="+mn-lt"/>
                          <a:ea typeface="+mn-ea"/>
                          <a:cs typeface="+mn-cs"/>
                          <a:sym typeface="Gill Sans"/>
                        </a:rPr>
                        <a:t>Improving</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0"/>
                  </a:ext>
                </a:extLst>
              </a:tr>
              <a:tr h="2242127">
                <a:tc>
                  <a:txBody>
                    <a:bodyPr/>
                    <a:lstStyle/>
                    <a:p>
                      <a:pPr marR="57799" algn="l" defTabSz="1295400">
                        <a:spcBef>
                          <a:spcPts val="900"/>
                        </a:spcBef>
                        <a:tabLst>
                          <a:tab pos="800100" algn="l"/>
                        </a:tabLst>
                        <a:defRPr sz="1800">
                          <a:uFillTx/>
                        </a:defRPr>
                      </a:pPr>
                      <a:r>
                        <a:rPr sz="1500" b="1">
                          <a:uFill>
                            <a:solidFill>
                              <a:srgbClr val="000000"/>
                            </a:solidFill>
                          </a:uFill>
                          <a:latin typeface="+mn-lt"/>
                          <a:ea typeface="+mn-ea"/>
                          <a:cs typeface="+mn-cs"/>
                          <a:sym typeface="Gill Sans"/>
                        </a:rPr>
                        <a:t>Scope</a:t>
                      </a:r>
                    </a:p>
                  </a:txBody>
                  <a:tcPr marL="50800" marR="50800" marT="50800" marB="50800" horzOverflow="overflow">
                    <a:lnB w="28575">
                      <a:solidFill>
                        <a:srgbClr val="000000"/>
                      </a:solidFill>
                      <a:miter lim="400000"/>
                    </a:lnB>
                  </a:tcPr>
                </a:tc>
                <a:tc>
                  <a:txBody>
                    <a:bodyPr/>
                    <a:lstStyle/>
                    <a:p>
                      <a:pPr marL="254952" marR="57799" indent="-214312" algn="l" defTabSz="1295400">
                        <a:spcBef>
                          <a:spcPts val="900"/>
                        </a:spcBef>
                        <a:buSzPct val="100000"/>
                        <a:buChar char="•"/>
                        <a:tabLst>
                          <a:tab pos="800100" algn="l"/>
                        </a:tabLst>
                        <a:defRPr sz="1500">
                          <a:latin typeface="+mn-lt"/>
                          <a:ea typeface="+mn-ea"/>
                          <a:cs typeface="+mn-cs"/>
                          <a:sym typeface="Gill Sans"/>
                        </a:defRPr>
                      </a:pPr>
                      <a:r>
                        <a:t>Seeking an explanation of a situation or a problem</a:t>
                      </a:r>
                    </a:p>
                    <a:p>
                      <a:pPr marL="254952" marR="57799" indent="-214312" algn="l" defTabSz="1295400">
                        <a:spcBef>
                          <a:spcPts val="900"/>
                        </a:spcBef>
                        <a:buSzPct val="100000"/>
                        <a:buChar char="•"/>
                        <a:tabLst>
                          <a:tab pos="800100" algn="l"/>
                        </a:tabLst>
                        <a:defRPr sz="1500">
                          <a:latin typeface="+mn-lt"/>
                          <a:ea typeface="+mn-ea"/>
                          <a:cs typeface="+mn-cs"/>
                          <a:sym typeface="Gill Sans"/>
                        </a:defRPr>
                      </a:pPr>
                      <a:r>
                        <a:t>Mostly but not </a:t>
                      </a:r>
                      <a:br/>
                      <a:r>
                        <a:t>necessarily in the form of a causal relationship </a:t>
                      </a:r>
                      <a:br/>
                      <a:endParaRPr/>
                    </a:p>
                  </a:txBody>
                  <a:tcPr marL="50800" marR="50800" marT="50800" marB="50800" horzOverflow="overflow">
                    <a:lnB w="28575">
                      <a:solidFill>
                        <a:srgbClr val="000000"/>
                      </a:solidFill>
                      <a:miter lim="400000"/>
                    </a:lnB>
                  </a:tcPr>
                </a:tc>
                <a:tc>
                  <a:txBody>
                    <a:bodyPr/>
                    <a:lstStyle/>
                    <a:p>
                      <a:pPr marL="171428" indent="-171428" algn="l" defTabSz="1300480">
                        <a:buSzPct val="100000"/>
                        <a:buChar char="•"/>
                        <a:defRPr sz="1500">
                          <a:uFillTx/>
                          <a:latin typeface="+mn-lt"/>
                          <a:ea typeface="+mn-ea"/>
                          <a:cs typeface="+mn-cs"/>
                          <a:sym typeface="Gill Sans"/>
                        </a:defRPr>
                      </a:pPr>
                      <a:r>
                        <a:t>Finding out what is happening, seeking new insights and generating ideas and hypotheses for new research </a:t>
                      </a:r>
                    </a:p>
                  </a:txBody>
                  <a:tcPr marL="50800" marR="50800" marT="50800" marB="50800" horzOverflow="overflow">
                    <a:lnB w="28575">
                      <a:solidFill>
                        <a:srgbClr val="000000"/>
                      </a:solidFill>
                      <a:miter lim="400000"/>
                    </a:lnB>
                  </a:tcPr>
                </a:tc>
                <a:tc>
                  <a:txBody>
                    <a:bodyPr/>
                    <a:lstStyle/>
                    <a:p>
                      <a:pPr marL="171428" indent="-171428" algn="l" defTabSz="1300480">
                        <a:buSzPct val="100000"/>
                        <a:buChar char="•"/>
                        <a:defRPr sz="1500">
                          <a:uFillTx/>
                          <a:latin typeface="Frutiger LT Com 55 Roman"/>
                          <a:ea typeface="Frutiger LT Com 55 Roman"/>
                          <a:cs typeface="Frutiger LT Com 55 Roman"/>
                          <a:sym typeface="Frutiger LT Com 55 Roman"/>
                        </a:defRPr>
                      </a:pPr>
                      <a:r>
                        <a:t>Portraying a situation or phenomenon. </a:t>
                      </a:r>
                    </a:p>
                  </a:txBody>
                  <a:tcPr marL="50800" marR="50800" marT="50800" marB="50800" horzOverflow="overflow">
                    <a:lnB w="28575">
                      <a:solidFill>
                        <a:srgbClr val="000000"/>
                      </a:solidFill>
                      <a:miter lim="400000"/>
                    </a:lnB>
                  </a:tcPr>
                </a:tc>
                <a:tc>
                  <a:txBody>
                    <a:bodyPr/>
                    <a:lstStyle/>
                    <a:p>
                      <a:pPr marL="254952" marR="57799" indent="-214312" algn="l" defTabSz="1295400">
                        <a:spcBef>
                          <a:spcPts val="900"/>
                        </a:spcBef>
                        <a:buSzPct val="100000"/>
                        <a:buChar char="•"/>
                        <a:tabLst>
                          <a:tab pos="800100" algn="l"/>
                        </a:tabLst>
                        <a:defRPr sz="1500">
                          <a:latin typeface="+mn-lt"/>
                          <a:ea typeface="+mn-ea"/>
                          <a:cs typeface="+mn-cs"/>
                          <a:sym typeface="Gill Sans"/>
                        </a:defRPr>
                      </a:pPr>
                      <a:r>
                        <a:t>Trying to improve a certain aspect of the studied phenomenon </a:t>
                      </a:r>
                    </a:p>
                  </a:txBody>
                  <a:tcPr marL="50800" marR="50800" marT="50800" marB="50800" horzOverflow="overflow">
                    <a:lnR w="28575">
                      <a:solidFill>
                        <a:srgbClr val="000000"/>
                      </a:solidFill>
                      <a:miter lim="400000"/>
                    </a:lnR>
                    <a:lnB w="28575">
                      <a:solidFill>
                        <a:srgbClr val="000000"/>
                      </a:solidFill>
                      <a:miter lim="400000"/>
                    </a:lnB>
                  </a:tcPr>
                </a:tc>
                <a:extLst>
                  <a:ext uri="{0D108BD9-81ED-4DB2-BD59-A6C34878D82A}">
                    <a16:rowId xmlns:a16="http://schemas.microsoft.com/office/drawing/2014/main" val="10001"/>
                  </a:ext>
                </a:extLst>
              </a:tr>
            </a:tbl>
          </a:graphicData>
        </a:graphic>
      </p:graphicFrame>
      <p:sp>
        <p:nvSpPr>
          <p:cNvPr id="1138" name="Triangle"/>
          <p:cNvSpPr/>
          <p:nvPr/>
        </p:nvSpPr>
        <p:spPr>
          <a:xfrm rot="5400000">
            <a:off x="6570862" y="-1541795"/>
            <a:ext cx="857251" cy="84578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1139" name="Triangle"/>
          <p:cNvSpPr/>
          <p:nvPr/>
        </p:nvSpPr>
        <p:spPr>
          <a:xfrm rot="16200000">
            <a:off x="6586507" y="-1491826"/>
            <a:ext cx="857251" cy="84849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1140" name="Why?"/>
          <p:cNvSpPr txBox="1"/>
          <p:nvPr/>
        </p:nvSpPr>
        <p:spPr>
          <a:xfrm>
            <a:off x="2798185" y="2229461"/>
            <a:ext cx="96589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latin typeface="+mn-lt"/>
                <a:ea typeface="+mn-ea"/>
                <a:cs typeface="+mn-cs"/>
                <a:sym typeface="Gill Sans"/>
              </a:defRPr>
            </a:lvl1pPr>
          </a:lstStyle>
          <a:p>
            <a:r>
              <a:t>Why?</a:t>
            </a:r>
          </a:p>
        </p:txBody>
      </p:sp>
      <p:sp>
        <p:nvSpPr>
          <p:cNvPr id="1141" name="What?"/>
          <p:cNvSpPr txBox="1"/>
          <p:nvPr/>
        </p:nvSpPr>
        <p:spPr>
          <a:xfrm>
            <a:off x="10138788" y="2738274"/>
            <a:ext cx="1105199"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latin typeface="+mn-lt"/>
                <a:ea typeface="+mn-ea"/>
                <a:cs typeface="+mn-cs"/>
                <a:sym typeface="Gill Sans"/>
              </a:defRPr>
            </a:lvl1pPr>
          </a:lstStyle>
          <a:p>
            <a:r>
              <a:t>What?</a:t>
            </a:r>
          </a:p>
        </p:txBody>
      </p:sp>
      <p:pic>
        <p:nvPicPr>
          <p:cNvPr id="1142" name="Nature of the question we ask serves as indicator for the method we should employ Nature of the question we ask serves as indicator for the method we should employ" descr="Nature of the question we ask serves as indicator for the method we should employ Nature of the question we ask serves as indicator for the method we should employ"/>
          <p:cNvPicPr>
            <a:picLocks/>
          </p:cNvPicPr>
          <p:nvPr/>
        </p:nvPicPr>
        <p:blipFill>
          <a:blip r:embed="rId2"/>
          <a:stretch>
            <a:fillRect/>
          </a:stretch>
        </p:blipFill>
        <p:spPr>
          <a:xfrm>
            <a:off x="7499683" y="2924726"/>
            <a:ext cx="4142283" cy="2199359"/>
          </a:xfrm>
          <a:prstGeom prst="rect">
            <a:avLst/>
          </a:prstGeom>
          <a:effectLst>
            <a:outerShdw blurRad="63500" dist="25400" dir="5400000" rotWithShape="0">
              <a:srgbClr val="000000">
                <a:alpha val="50000"/>
              </a:srgbClr>
            </a:outerShdw>
          </a:effectLst>
        </p:spPr>
      </p:pic>
      <p:grpSp>
        <p:nvGrpSpPr>
          <p:cNvPr id="1146" name="Group"/>
          <p:cNvGrpSpPr/>
          <p:nvPr/>
        </p:nvGrpSpPr>
        <p:grpSpPr>
          <a:xfrm>
            <a:off x="2937047" y="7405782"/>
            <a:ext cx="8284153" cy="839999"/>
            <a:chOff x="0" y="0"/>
            <a:chExt cx="8284152" cy="839998"/>
          </a:xfrm>
        </p:grpSpPr>
        <p:sp>
          <p:nvSpPr>
            <p:cNvPr id="1143" name="Case Study"/>
            <p:cNvSpPr/>
            <p:nvPr/>
          </p:nvSpPr>
          <p:spPr>
            <a:xfrm>
              <a:off x="0" y="1637"/>
              <a:ext cx="2008971" cy="836726"/>
            </a:xfrm>
            <a:prstGeom prst="roundRect">
              <a:avLst>
                <a:gd name="adj" fmla="val 16667"/>
              </a:avLst>
            </a:prstGeom>
            <a:solidFill>
              <a:schemeClr val="accent1"/>
            </a:solidFill>
            <a:ln w="25400" cap="flat">
              <a:solidFill>
                <a:srgbClr val="00506B"/>
              </a:solidFill>
              <a:prstDash val="solid"/>
              <a:round/>
              <a:tailEnd type="triangle" w="med" len="me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defTabSz="914400">
                <a:defRPr sz="2800">
                  <a:solidFill>
                    <a:srgbClr val="FFFFFF"/>
                  </a:solidFill>
                  <a:latin typeface="+mn-lt"/>
                  <a:ea typeface="+mn-ea"/>
                  <a:cs typeface="+mn-cs"/>
                  <a:sym typeface="Gill Sans"/>
                </a:defRPr>
              </a:lvl1pPr>
            </a:lstStyle>
            <a:p>
              <a:r>
                <a:t>Case Study</a:t>
              </a:r>
            </a:p>
          </p:txBody>
        </p:sp>
        <p:sp>
          <p:nvSpPr>
            <p:cNvPr id="1144" name="Experiment"/>
            <p:cNvSpPr/>
            <p:nvPr/>
          </p:nvSpPr>
          <p:spPr>
            <a:xfrm>
              <a:off x="6275182" y="1637"/>
              <a:ext cx="2008971" cy="836726"/>
            </a:xfrm>
            <a:prstGeom prst="roundRect">
              <a:avLst>
                <a:gd name="adj" fmla="val 16667"/>
              </a:avLst>
            </a:prstGeom>
            <a:solidFill>
              <a:schemeClr val="accent1"/>
            </a:solidFill>
            <a:ln w="25400" cap="flat">
              <a:solidFill>
                <a:srgbClr val="00506B"/>
              </a:solidFill>
              <a:prstDash val="solid"/>
              <a:round/>
              <a:tailEnd type="triangle" w="med" len="me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defTabSz="914400">
                <a:defRPr sz="2800">
                  <a:solidFill>
                    <a:srgbClr val="FFFFFF"/>
                  </a:solidFill>
                  <a:latin typeface="+mn-lt"/>
                  <a:ea typeface="+mn-ea"/>
                  <a:cs typeface="+mn-cs"/>
                  <a:sym typeface="Gill Sans"/>
                </a:defRPr>
              </a:lvl1pPr>
            </a:lstStyle>
            <a:p>
              <a:r>
                <a:t>Experiment</a:t>
              </a:r>
            </a:p>
          </p:txBody>
        </p:sp>
        <p:sp>
          <p:nvSpPr>
            <p:cNvPr id="1145" name="Survey"/>
            <p:cNvSpPr/>
            <p:nvPr/>
          </p:nvSpPr>
          <p:spPr>
            <a:xfrm>
              <a:off x="3133661" y="0"/>
              <a:ext cx="2016830" cy="839999"/>
            </a:xfrm>
            <a:prstGeom prst="roundRect">
              <a:avLst>
                <a:gd name="adj" fmla="val 16667"/>
              </a:avLst>
            </a:prstGeom>
            <a:solidFill>
              <a:schemeClr val="accent1"/>
            </a:solidFill>
            <a:ln w="25400" cap="flat">
              <a:solidFill>
                <a:srgbClr val="00506B"/>
              </a:solidFill>
              <a:prstDash val="solid"/>
              <a:round/>
              <a:tailEnd type="triangle" w="med" len="me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Autofit/>
            </a:bodyPr>
            <a:lstStyle>
              <a:lvl1pPr algn="ctr" defTabSz="914400">
                <a:defRPr sz="2800">
                  <a:solidFill>
                    <a:srgbClr val="FFFFFF"/>
                  </a:solidFill>
                  <a:latin typeface="+mn-lt"/>
                  <a:ea typeface="+mn-ea"/>
                  <a:cs typeface="+mn-cs"/>
                  <a:sym typeface="Gill Sans"/>
                </a:defRPr>
              </a:lvl1pPr>
            </a:lstStyle>
            <a:p>
              <a:r>
                <a:t>Survey</a:t>
              </a:r>
            </a:p>
          </p:txBody>
        </p:sp>
      </p:grpSp>
      <p:grpSp>
        <p:nvGrpSpPr>
          <p:cNvPr id="1157" name="Group"/>
          <p:cNvGrpSpPr/>
          <p:nvPr/>
        </p:nvGrpSpPr>
        <p:grpSpPr>
          <a:xfrm>
            <a:off x="3735116" y="6078168"/>
            <a:ext cx="6478059" cy="1338607"/>
            <a:chOff x="0" y="0"/>
            <a:chExt cx="6478058" cy="1338606"/>
          </a:xfrm>
        </p:grpSpPr>
        <p:sp>
          <p:nvSpPr>
            <p:cNvPr id="1147" name="Line"/>
            <p:cNvSpPr/>
            <p:nvPr/>
          </p:nvSpPr>
          <p:spPr>
            <a:xfrm flipH="1">
              <a:off x="-1" y="24936"/>
              <a:ext cx="2" cy="123839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48" name="Line"/>
            <p:cNvSpPr/>
            <p:nvPr/>
          </p:nvSpPr>
          <p:spPr>
            <a:xfrm>
              <a:off x="132887" y="31485"/>
              <a:ext cx="2815233" cy="126412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49" name="Line"/>
            <p:cNvSpPr/>
            <p:nvPr/>
          </p:nvSpPr>
          <p:spPr>
            <a:xfrm>
              <a:off x="457200" y="28046"/>
              <a:ext cx="5741062" cy="1284764"/>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50" name="Line"/>
            <p:cNvSpPr/>
            <p:nvPr/>
          </p:nvSpPr>
          <p:spPr>
            <a:xfrm flipH="1">
              <a:off x="489479" y="43458"/>
              <a:ext cx="1433249" cy="125433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51" name="Line"/>
            <p:cNvSpPr/>
            <p:nvPr/>
          </p:nvSpPr>
          <p:spPr>
            <a:xfrm>
              <a:off x="2020424" y="12369"/>
              <a:ext cx="1091142" cy="1276100"/>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52" name="Line"/>
            <p:cNvSpPr/>
            <p:nvPr/>
          </p:nvSpPr>
          <p:spPr>
            <a:xfrm flipH="1">
              <a:off x="3682338" y="18322"/>
              <a:ext cx="214710" cy="1254536"/>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53" name="Line"/>
            <p:cNvSpPr/>
            <p:nvPr/>
          </p:nvSpPr>
          <p:spPr>
            <a:xfrm flipH="1">
              <a:off x="924851" y="22555"/>
              <a:ext cx="3069565" cy="126551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54" name="Line"/>
            <p:cNvSpPr/>
            <p:nvPr/>
          </p:nvSpPr>
          <p:spPr>
            <a:xfrm flipH="1">
              <a:off x="822126" y="16735"/>
              <a:ext cx="5527345" cy="132187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55" name="Line"/>
            <p:cNvSpPr/>
            <p:nvPr/>
          </p:nvSpPr>
          <p:spPr>
            <a:xfrm flipH="1">
              <a:off x="3767467" y="9392"/>
              <a:ext cx="2583592" cy="1287477"/>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156" name="Line"/>
            <p:cNvSpPr/>
            <p:nvPr/>
          </p:nvSpPr>
          <p:spPr>
            <a:xfrm flipH="1">
              <a:off x="6470384" y="-1"/>
              <a:ext cx="7675" cy="1304212"/>
            </a:xfrm>
            <a:prstGeom prst="line">
              <a:avLst/>
            </a:prstGeom>
            <a:noFill/>
            <a:ln w="25400" cap="flat">
              <a:solidFill>
                <a:srgbClr val="000000"/>
              </a:solidFill>
              <a:prstDash val="solid"/>
              <a:round/>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grpSp>
      <p:sp>
        <p:nvSpPr>
          <p:cNvPr id="1158" name="(Non-exclusive,  details in the method descriptions)"/>
          <p:cNvSpPr txBox="1"/>
          <p:nvPr/>
        </p:nvSpPr>
        <p:spPr>
          <a:xfrm>
            <a:off x="713219" y="6474269"/>
            <a:ext cx="2978945"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600">
                <a:latin typeface="+mn-lt"/>
                <a:ea typeface="+mn-ea"/>
                <a:cs typeface="+mn-cs"/>
                <a:sym typeface="Gill Sans"/>
              </a:defRPr>
            </a:pPr>
            <a:r>
              <a:t>(Non-exclusive, </a:t>
            </a:r>
            <a:br/>
            <a:r>
              <a:t>details in the method descriptions)</a:t>
            </a:r>
          </a:p>
        </p:txBody>
      </p:sp>
      <p:pic>
        <p:nvPicPr>
          <p:cNvPr id="1159" name="The methods serve as indicator for the necessary environment The methods serve as indicator for the necessary environment" descr="The methods serve as indicator for the necessary environment The methods serve as indicator for the necessary environment"/>
          <p:cNvPicPr>
            <a:picLocks/>
          </p:cNvPicPr>
          <p:nvPr/>
        </p:nvPicPr>
        <p:blipFill>
          <a:blip r:embed="rId3"/>
          <a:stretch>
            <a:fillRect/>
          </a:stretch>
        </p:blipFill>
        <p:spPr>
          <a:xfrm>
            <a:off x="4943990" y="7906180"/>
            <a:ext cx="4142283" cy="1663701"/>
          </a:xfrm>
          <a:prstGeom prst="rect">
            <a:avLst/>
          </a:prstGeom>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13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14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1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5" nodeType="clickEffect">
                                  <p:stCondLst>
                                    <p:cond delay="0"/>
                                  </p:stCondLst>
                                  <p:iterate>
                                    <p:tmAbs val="0"/>
                                  </p:iterate>
                                  <p:childTnLst>
                                    <p:set>
                                      <p:cBhvr>
                                        <p:cTn id="19" fill="hold"/>
                                        <p:tgtEl>
                                          <p:spTgt spid="114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1157"/>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7" nodeType="afterEffect">
                                  <p:stCondLst>
                                    <p:cond delay="0"/>
                                  </p:stCondLst>
                                  <p:iterate>
                                    <p:tmAbs val="0"/>
                                  </p:iterate>
                                  <p:childTnLst>
                                    <p:set>
                                      <p:cBhvr>
                                        <p:cTn id="25" fill="hold"/>
                                        <p:tgtEl>
                                          <p:spTgt spid="1146"/>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8" nodeType="afterEffect">
                                  <p:stCondLst>
                                    <p:cond delay="0"/>
                                  </p:stCondLst>
                                  <p:iterate>
                                    <p:tmAbs val="0"/>
                                  </p:iterate>
                                  <p:childTnLst>
                                    <p:set>
                                      <p:cBhvr>
                                        <p:cTn id="28" fill="hold"/>
                                        <p:tgtEl>
                                          <p:spTgt spid="11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9" nodeType="clickEffect">
                                  <p:stCondLst>
                                    <p:cond delay="0"/>
                                  </p:stCondLst>
                                  <p:iterate>
                                    <p:tmAbs val="0"/>
                                  </p:iterate>
                                  <p:childTnLst>
                                    <p:set>
                                      <p:cBhvr>
                                        <p:cTn id="32" fill="hold"/>
                                        <p:tgtEl>
                                          <p:spTgt spid="1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 grpId="1" animBg="1" advAuto="0"/>
      <p:bldP spid="1139" grpId="2" animBg="1" advAuto="0"/>
      <p:bldP spid="1140" grpId="3" animBg="1" advAuto="0"/>
      <p:bldP spid="1141" grpId="4" animBg="1" advAuto="0"/>
      <p:bldP spid="1142" grpId="5" animBg="1" advAuto="0"/>
      <p:bldP spid="1146" grpId="7" animBg="1" advAuto="0"/>
      <p:bldP spid="1157" grpId="6" animBg="1" advAuto="0"/>
      <p:bldP spid="1158" grpId="8" animBg="1" advAuto="0"/>
      <p:bldP spid="1159" grpId="9"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What is the nature of the environment?"/>
          <p:cNvSpPr txBox="1">
            <a:spLocks noGrp="1"/>
          </p:cNvSpPr>
          <p:nvPr>
            <p:ph type="title"/>
          </p:nvPr>
        </p:nvSpPr>
        <p:spPr>
          <a:prstGeom prst="rect">
            <a:avLst/>
          </a:prstGeom>
        </p:spPr>
        <p:txBody>
          <a:bodyPr/>
          <a:lstStyle/>
          <a:p>
            <a:r>
              <a:t>What is the nature of the environment?</a:t>
            </a:r>
          </a:p>
        </p:txBody>
      </p:sp>
      <p:grpSp>
        <p:nvGrpSpPr>
          <p:cNvPr id="1170" name="Group"/>
          <p:cNvGrpSpPr/>
          <p:nvPr/>
        </p:nvGrpSpPr>
        <p:grpSpPr>
          <a:xfrm>
            <a:off x="501706" y="4931717"/>
            <a:ext cx="12398884" cy="3682827"/>
            <a:chOff x="0" y="0"/>
            <a:chExt cx="12398883" cy="3682825"/>
          </a:xfrm>
        </p:grpSpPr>
        <p:pic>
          <p:nvPicPr>
            <p:cNvPr id="1162" name="5814818160_c28cbc45f5_z.jpg" descr="5814818160_c28cbc45f5_z.jpg"/>
            <p:cNvPicPr>
              <a:picLocks noChangeAspect="1"/>
            </p:cNvPicPr>
            <p:nvPr/>
          </p:nvPicPr>
          <p:blipFill>
            <a:blip r:embed="rId2"/>
            <a:srcRect l="1984" t="2021" r="2202" b="1901"/>
            <a:stretch>
              <a:fillRect/>
            </a:stretch>
          </p:blipFill>
          <p:spPr>
            <a:xfrm>
              <a:off x="0" y="1360641"/>
              <a:ext cx="2112984" cy="1687210"/>
            </a:xfrm>
            <a:custGeom>
              <a:avLst/>
              <a:gdLst/>
              <a:ahLst/>
              <a:cxnLst>
                <a:cxn ang="0">
                  <a:pos x="wd2" y="hd2"/>
                </a:cxn>
                <a:cxn ang="5400000">
                  <a:pos x="wd2" y="hd2"/>
                </a:cxn>
                <a:cxn ang="10800000">
                  <a:pos x="wd2" y="hd2"/>
                </a:cxn>
                <a:cxn ang="16200000">
                  <a:pos x="wd2" y="hd2"/>
                </a:cxn>
              </a:cxnLst>
              <a:rect l="0" t="0" r="r" b="b"/>
              <a:pathLst>
                <a:path w="21595" h="21586" extrusionOk="0">
                  <a:moveTo>
                    <a:pt x="1939" y="1"/>
                  </a:moveTo>
                  <a:cubicBezTo>
                    <a:pt x="1816" y="-5"/>
                    <a:pt x="1680" y="22"/>
                    <a:pt x="1521" y="72"/>
                  </a:cubicBezTo>
                  <a:cubicBezTo>
                    <a:pt x="1135" y="194"/>
                    <a:pt x="1089" y="304"/>
                    <a:pt x="1136" y="1006"/>
                  </a:cubicBezTo>
                  <a:cubicBezTo>
                    <a:pt x="1181" y="1683"/>
                    <a:pt x="1266" y="1834"/>
                    <a:pt x="1704" y="1996"/>
                  </a:cubicBezTo>
                  <a:cubicBezTo>
                    <a:pt x="2580" y="2321"/>
                    <a:pt x="2724" y="2477"/>
                    <a:pt x="2847" y="3235"/>
                  </a:cubicBezTo>
                  <a:cubicBezTo>
                    <a:pt x="2913" y="3639"/>
                    <a:pt x="3129" y="4107"/>
                    <a:pt x="3326" y="4271"/>
                  </a:cubicBezTo>
                  <a:cubicBezTo>
                    <a:pt x="3814" y="4678"/>
                    <a:pt x="3810" y="5939"/>
                    <a:pt x="3318" y="6597"/>
                  </a:cubicBezTo>
                  <a:cubicBezTo>
                    <a:pt x="3117" y="6865"/>
                    <a:pt x="2949" y="7328"/>
                    <a:pt x="2949" y="7627"/>
                  </a:cubicBezTo>
                  <a:cubicBezTo>
                    <a:pt x="2949" y="8351"/>
                    <a:pt x="2251" y="8914"/>
                    <a:pt x="1318" y="8937"/>
                  </a:cubicBezTo>
                  <a:cubicBezTo>
                    <a:pt x="404" y="8960"/>
                    <a:pt x="0" y="9433"/>
                    <a:pt x="0" y="10481"/>
                  </a:cubicBezTo>
                  <a:cubicBezTo>
                    <a:pt x="0" y="11784"/>
                    <a:pt x="1035" y="12475"/>
                    <a:pt x="2016" y="11827"/>
                  </a:cubicBezTo>
                  <a:cubicBezTo>
                    <a:pt x="2522" y="11492"/>
                    <a:pt x="2646" y="11226"/>
                    <a:pt x="2649" y="10440"/>
                  </a:cubicBezTo>
                  <a:cubicBezTo>
                    <a:pt x="2652" y="9606"/>
                    <a:pt x="3247" y="8887"/>
                    <a:pt x="3898" y="8937"/>
                  </a:cubicBezTo>
                  <a:cubicBezTo>
                    <a:pt x="4476" y="8982"/>
                    <a:pt x="5355" y="9986"/>
                    <a:pt x="5322" y="10562"/>
                  </a:cubicBezTo>
                  <a:cubicBezTo>
                    <a:pt x="5286" y="11171"/>
                    <a:pt x="4747" y="11826"/>
                    <a:pt x="4222" y="11903"/>
                  </a:cubicBezTo>
                  <a:cubicBezTo>
                    <a:pt x="3843" y="11958"/>
                    <a:pt x="3768" y="12073"/>
                    <a:pt x="3768" y="12614"/>
                  </a:cubicBezTo>
                  <a:cubicBezTo>
                    <a:pt x="3768" y="13185"/>
                    <a:pt x="3832" y="13270"/>
                    <a:pt x="4320" y="13330"/>
                  </a:cubicBezTo>
                  <a:cubicBezTo>
                    <a:pt x="4788" y="13386"/>
                    <a:pt x="4893" y="13313"/>
                    <a:pt x="4985" y="12852"/>
                  </a:cubicBezTo>
                  <a:cubicBezTo>
                    <a:pt x="5133" y="12111"/>
                    <a:pt x="5452" y="11823"/>
                    <a:pt x="6173" y="11781"/>
                  </a:cubicBezTo>
                  <a:cubicBezTo>
                    <a:pt x="6686" y="11751"/>
                    <a:pt x="6904" y="11899"/>
                    <a:pt x="7548" y="12720"/>
                  </a:cubicBezTo>
                  <a:cubicBezTo>
                    <a:pt x="8066" y="13380"/>
                    <a:pt x="8326" y="13907"/>
                    <a:pt x="8351" y="14345"/>
                  </a:cubicBezTo>
                  <a:cubicBezTo>
                    <a:pt x="8399" y="15166"/>
                    <a:pt x="8061" y="15965"/>
                    <a:pt x="7666" y="15965"/>
                  </a:cubicBezTo>
                  <a:cubicBezTo>
                    <a:pt x="7233" y="15965"/>
                    <a:pt x="6952" y="16394"/>
                    <a:pt x="6952" y="17046"/>
                  </a:cubicBezTo>
                  <a:cubicBezTo>
                    <a:pt x="6952" y="17760"/>
                    <a:pt x="7243" y="18123"/>
                    <a:pt x="7812" y="18123"/>
                  </a:cubicBezTo>
                  <a:cubicBezTo>
                    <a:pt x="8441" y="18123"/>
                    <a:pt x="8672" y="17746"/>
                    <a:pt x="8672" y="16711"/>
                  </a:cubicBezTo>
                  <a:cubicBezTo>
                    <a:pt x="8672" y="16100"/>
                    <a:pt x="8777" y="15695"/>
                    <a:pt x="9005" y="15437"/>
                  </a:cubicBezTo>
                  <a:cubicBezTo>
                    <a:pt x="9380" y="15010"/>
                    <a:pt x="9702" y="15149"/>
                    <a:pt x="9702" y="15736"/>
                  </a:cubicBezTo>
                  <a:cubicBezTo>
                    <a:pt x="9702" y="16301"/>
                    <a:pt x="10146" y="16680"/>
                    <a:pt x="10627" y="16528"/>
                  </a:cubicBezTo>
                  <a:cubicBezTo>
                    <a:pt x="11397" y="16286"/>
                    <a:pt x="11403" y="15027"/>
                    <a:pt x="10635" y="14660"/>
                  </a:cubicBezTo>
                  <a:cubicBezTo>
                    <a:pt x="9994" y="14354"/>
                    <a:pt x="10139" y="13860"/>
                    <a:pt x="11037" y="13294"/>
                  </a:cubicBezTo>
                  <a:cubicBezTo>
                    <a:pt x="12164" y="12583"/>
                    <a:pt x="13279" y="12763"/>
                    <a:pt x="14452" y="13847"/>
                  </a:cubicBezTo>
                  <a:cubicBezTo>
                    <a:pt x="15384" y="14709"/>
                    <a:pt x="15769" y="15679"/>
                    <a:pt x="15790" y="17209"/>
                  </a:cubicBezTo>
                  <a:cubicBezTo>
                    <a:pt x="15801" y="17978"/>
                    <a:pt x="15712" y="18230"/>
                    <a:pt x="15247" y="18763"/>
                  </a:cubicBezTo>
                  <a:cubicBezTo>
                    <a:pt x="14590" y="19516"/>
                    <a:pt x="14504" y="20482"/>
                    <a:pt x="15036" y="21149"/>
                  </a:cubicBezTo>
                  <a:cubicBezTo>
                    <a:pt x="15277" y="21452"/>
                    <a:pt x="15640" y="21595"/>
                    <a:pt x="15985" y="21586"/>
                  </a:cubicBezTo>
                  <a:cubicBezTo>
                    <a:pt x="16330" y="21577"/>
                    <a:pt x="16658" y="21417"/>
                    <a:pt x="16833" y="21103"/>
                  </a:cubicBezTo>
                  <a:cubicBezTo>
                    <a:pt x="17194" y="20456"/>
                    <a:pt x="17170" y="19566"/>
                    <a:pt x="16780" y="19123"/>
                  </a:cubicBezTo>
                  <a:cubicBezTo>
                    <a:pt x="16356" y="18641"/>
                    <a:pt x="16544" y="17250"/>
                    <a:pt x="17141" y="16437"/>
                  </a:cubicBezTo>
                  <a:cubicBezTo>
                    <a:pt x="17375" y="16118"/>
                    <a:pt x="17609" y="15707"/>
                    <a:pt x="17660" y="15523"/>
                  </a:cubicBezTo>
                  <a:cubicBezTo>
                    <a:pt x="17711" y="15339"/>
                    <a:pt x="18039" y="15074"/>
                    <a:pt x="18390" y="14939"/>
                  </a:cubicBezTo>
                  <a:cubicBezTo>
                    <a:pt x="18911" y="14739"/>
                    <a:pt x="19132" y="14759"/>
                    <a:pt x="19595" y="15036"/>
                  </a:cubicBezTo>
                  <a:cubicBezTo>
                    <a:pt x="20654" y="15670"/>
                    <a:pt x="21578" y="14836"/>
                    <a:pt x="21595" y="13700"/>
                  </a:cubicBezTo>
                  <a:cubicBezTo>
                    <a:pt x="21600" y="13322"/>
                    <a:pt x="21503" y="12910"/>
                    <a:pt x="21278" y="12507"/>
                  </a:cubicBezTo>
                  <a:cubicBezTo>
                    <a:pt x="21116" y="12216"/>
                    <a:pt x="21005" y="11719"/>
                    <a:pt x="21031" y="11405"/>
                  </a:cubicBezTo>
                  <a:cubicBezTo>
                    <a:pt x="21094" y="10651"/>
                    <a:pt x="20651" y="10131"/>
                    <a:pt x="19948" y="10131"/>
                  </a:cubicBezTo>
                  <a:cubicBezTo>
                    <a:pt x="19179" y="10131"/>
                    <a:pt x="18922" y="10570"/>
                    <a:pt x="19060" y="11649"/>
                  </a:cubicBezTo>
                  <a:cubicBezTo>
                    <a:pt x="19209" y="12825"/>
                    <a:pt x="18840" y="13691"/>
                    <a:pt x="18046" y="14020"/>
                  </a:cubicBezTo>
                  <a:cubicBezTo>
                    <a:pt x="17591" y="14209"/>
                    <a:pt x="17372" y="14212"/>
                    <a:pt x="17198" y="14030"/>
                  </a:cubicBezTo>
                  <a:cubicBezTo>
                    <a:pt x="17069" y="13896"/>
                    <a:pt x="16701" y="13810"/>
                    <a:pt x="16378" y="13837"/>
                  </a:cubicBezTo>
                  <a:cubicBezTo>
                    <a:pt x="15922" y="13876"/>
                    <a:pt x="15586" y="13692"/>
                    <a:pt x="14874" y="13010"/>
                  </a:cubicBezTo>
                  <a:cubicBezTo>
                    <a:pt x="13514" y="11708"/>
                    <a:pt x="13215" y="10231"/>
                    <a:pt x="14184" y="9628"/>
                  </a:cubicBezTo>
                  <a:cubicBezTo>
                    <a:pt x="14770" y="9263"/>
                    <a:pt x="14867" y="8102"/>
                    <a:pt x="14342" y="7749"/>
                  </a:cubicBezTo>
                  <a:cubicBezTo>
                    <a:pt x="13785" y="7375"/>
                    <a:pt x="13206" y="7657"/>
                    <a:pt x="13000" y="8399"/>
                  </a:cubicBezTo>
                  <a:cubicBezTo>
                    <a:pt x="12822" y="9041"/>
                    <a:pt x="12815" y="9041"/>
                    <a:pt x="12326" y="8689"/>
                  </a:cubicBezTo>
                  <a:cubicBezTo>
                    <a:pt x="11389" y="8013"/>
                    <a:pt x="10421" y="8854"/>
                    <a:pt x="10684" y="10115"/>
                  </a:cubicBezTo>
                  <a:cubicBezTo>
                    <a:pt x="10737" y="10371"/>
                    <a:pt x="10999" y="10723"/>
                    <a:pt x="11268" y="10897"/>
                  </a:cubicBezTo>
                  <a:cubicBezTo>
                    <a:pt x="11892" y="11303"/>
                    <a:pt x="11778" y="11686"/>
                    <a:pt x="10822" y="12390"/>
                  </a:cubicBezTo>
                  <a:cubicBezTo>
                    <a:pt x="10169" y="12870"/>
                    <a:pt x="9981" y="12912"/>
                    <a:pt x="9272" y="12746"/>
                  </a:cubicBezTo>
                  <a:cubicBezTo>
                    <a:pt x="8340" y="12527"/>
                    <a:pt x="7122" y="11218"/>
                    <a:pt x="7122" y="10435"/>
                  </a:cubicBezTo>
                  <a:cubicBezTo>
                    <a:pt x="7122" y="9327"/>
                    <a:pt x="8522" y="8381"/>
                    <a:pt x="8639" y="9410"/>
                  </a:cubicBezTo>
                  <a:cubicBezTo>
                    <a:pt x="8700" y="9936"/>
                    <a:pt x="9085" y="10199"/>
                    <a:pt x="9536" y="10019"/>
                  </a:cubicBezTo>
                  <a:cubicBezTo>
                    <a:pt x="10170" y="9766"/>
                    <a:pt x="10017" y="8404"/>
                    <a:pt x="9353" y="8404"/>
                  </a:cubicBezTo>
                  <a:cubicBezTo>
                    <a:pt x="9137" y="8404"/>
                    <a:pt x="8935" y="8146"/>
                    <a:pt x="8777" y="7673"/>
                  </a:cubicBezTo>
                  <a:cubicBezTo>
                    <a:pt x="8644" y="7272"/>
                    <a:pt x="8448" y="6876"/>
                    <a:pt x="8343" y="6795"/>
                  </a:cubicBezTo>
                  <a:cubicBezTo>
                    <a:pt x="8068" y="6581"/>
                    <a:pt x="8111" y="5663"/>
                    <a:pt x="8424" y="5063"/>
                  </a:cubicBezTo>
                  <a:cubicBezTo>
                    <a:pt x="8801" y="4341"/>
                    <a:pt x="8501" y="3652"/>
                    <a:pt x="7808" y="3652"/>
                  </a:cubicBezTo>
                  <a:cubicBezTo>
                    <a:pt x="7165" y="3652"/>
                    <a:pt x="6942" y="4461"/>
                    <a:pt x="7362" y="5266"/>
                  </a:cubicBezTo>
                  <a:cubicBezTo>
                    <a:pt x="7703" y="5921"/>
                    <a:pt x="7707" y="6648"/>
                    <a:pt x="7374" y="7201"/>
                  </a:cubicBezTo>
                  <a:cubicBezTo>
                    <a:pt x="7235" y="7431"/>
                    <a:pt x="7122" y="7861"/>
                    <a:pt x="7122" y="8155"/>
                  </a:cubicBezTo>
                  <a:cubicBezTo>
                    <a:pt x="7122" y="8845"/>
                    <a:pt x="6661" y="9486"/>
                    <a:pt x="6161" y="9486"/>
                  </a:cubicBezTo>
                  <a:cubicBezTo>
                    <a:pt x="5668" y="9486"/>
                    <a:pt x="5058" y="8530"/>
                    <a:pt x="5058" y="7759"/>
                  </a:cubicBezTo>
                  <a:cubicBezTo>
                    <a:pt x="5058" y="7437"/>
                    <a:pt x="4902" y="7000"/>
                    <a:pt x="4713" y="6784"/>
                  </a:cubicBezTo>
                  <a:cubicBezTo>
                    <a:pt x="4304" y="6320"/>
                    <a:pt x="4229" y="4641"/>
                    <a:pt x="4604" y="4362"/>
                  </a:cubicBezTo>
                  <a:cubicBezTo>
                    <a:pt x="5058" y="4026"/>
                    <a:pt x="5237" y="3305"/>
                    <a:pt x="5042" y="2601"/>
                  </a:cubicBezTo>
                  <a:cubicBezTo>
                    <a:pt x="4841" y="1878"/>
                    <a:pt x="4411" y="1611"/>
                    <a:pt x="3557" y="1676"/>
                  </a:cubicBezTo>
                  <a:cubicBezTo>
                    <a:pt x="3072" y="1714"/>
                    <a:pt x="2969" y="1625"/>
                    <a:pt x="2746" y="955"/>
                  </a:cubicBezTo>
                  <a:cubicBezTo>
                    <a:pt x="2530" y="306"/>
                    <a:pt x="2306" y="18"/>
                    <a:pt x="1939" y="1"/>
                  </a:cubicBezTo>
                  <a:close/>
                </a:path>
              </a:pathLst>
            </a:custGeom>
            <a:ln w="12700" cap="flat">
              <a:noFill/>
              <a:round/>
            </a:ln>
            <a:effectLst/>
          </p:spPr>
        </p:pic>
        <p:pic>
          <p:nvPicPr>
            <p:cNvPr id="1163" name="Hemolysis.jpg" descr="Hemolysis.jpg"/>
            <p:cNvPicPr>
              <a:picLocks noChangeAspect="1"/>
            </p:cNvPicPr>
            <p:nvPr/>
          </p:nvPicPr>
          <p:blipFill>
            <a:blip r:embed="rId3"/>
            <a:stretch>
              <a:fillRect/>
            </a:stretch>
          </p:blipFill>
          <p:spPr>
            <a:xfrm>
              <a:off x="2660501" y="814840"/>
              <a:ext cx="2977548" cy="2233160"/>
            </a:xfrm>
            <a:prstGeom prst="rect">
              <a:avLst/>
            </a:prstGeom>
            <a:ln w="12700" cap="flat">
              <a:noFill/>
              <a:round/>
            </a:ln>
            <a:effectLst/>
          </p:spPr>
        </p:pic>
        <p:pic>
          <p:nvPicPr>
            <p:cNvPr id="1164" name="Wistar_rat.jpg" descr="Wistar_rat.jpg"/>
            <p:cNvPicPr>
              <a:picLocks noChangeAspect="1"/>
            </p:cNvPicPr>
            <p:nvPr/>
          </p:nvPicPr>
          <p:blipFill>
            <a:blip r:embed="rId4"/>
            <a:stretch>
              <a:fillRect/>
            </a:stretch>
          </p:blipFill>
          <p:spPr>
            <a:xfrm>
              <a:off x="6213695" y="814840"/>
              <a:ext cx="3349740" cy="2233160"/>
            </a:xfrm>
            <a:prstGeom prst="rect">
              <a:avLst/>
            </a:prstGeom>
            <a:ln w="12700" cap="flat">
              <a:noFill/>
              <a:round/>
            </a:ln>
            <a:effectLst/>
          </p:spPr>
        </p:pic>
        <p:pic>
          <p:nvPicPr>
            <p:cNvPr id="1165" name="Image" descr="Image"/>
            <p:cNvPicPr>
              <a:picLocks noChangeAspect="1"/>
            </p:cNvPicPr>
            <p:nvPr/>
          </p:nvPicPr>
          <p:blipFill>
            <a:blip r:embed="rId5"/>
            <a:srcRect/>
            <a:stretch>
              <a:fillRect/>
            </a:stretch>
          </p:blipFill>
          <p:spPr>
            <a:xfrm>
              <a:off x="10125514" y="0"/>
              <a:ext cx="2209801" cy="3048000"/>
            </a:xfrm>
            <a:prstGeom prst="rect">
              <a:avLst/>
            </a:prstGeom>
            <a:ln w="12700" cap="flat">
              <a:noFill/>
              <a:round/>
            </a:ln>
            <a:effectLst/>
          </p:spPr>
        </p:pic>
        <p:sp>
          <p:nvSpPr>
            <p:cNvPr id="1166" name="Theoretical space"/>
            <p:cNvSpPr txBox="1"/>
            <p:nvPr/>
          </p:nvSpPr>
          <p:spPr>
            <a:xfrm>
              <a:off x="184117" y="3181175"/>
              <a:ext cx="174475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800">
                  <a:latin typeface="+mn-lt"/>
                  <a:ea typeface="+mn-ea"/>
                  <a:cs typeface="+mn-cs"/>
                  <a:sym typeface="Gill Sans"/>
                </a:defRPr>
              </a:lvl1pPr>
            </a:lstStyle>
            <a:p>
              <a:r>
                <a:t>Theoretical space</a:t>
              </a:r>
            </a:p>
          </p:txBody>
        </p:sp>
        <p:sp>
          <p:nvSpPr>
            <p:cNvPr id="1167" name="Environment made  irrelevant"/>
            <p:cNvSpPr txBox="1"/>
            <p:nvPr/>
          </p:nvSpPr>
          <p:spPr>
            <a:xfrm>
              <a:off x="3190282" y="3047825"/>
              <a:ext cx="1917987" cy="635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defRPr sz="1800">
                  <a:latin typeface="+mn-lt"/>
                  <a:ea typeface="+mn-ea"/>
                  <a:cs typeface="+mn-cs"/>
                  <a:sym typeface="Gill Sans"/>
                </a:defRPr>
              </a:pPr>
              <a:r>
                <a:t>Environment made </a:t>
              </a:r>
              <a:br/>
              <a:r>
                <a:t>irrelevant</a:t>
              </a:r>
            </a:p>
          </p:txBody>
        </p:sp>
        <p:sp>
          <p:nvSpPr>
            <p:cNvPr id="1168" name="Artificial (controlled) environment"/>
            <p:cNvSpPr txBox="1"/>
            <p:nvPr/>
          </p:nvSpPr>
          <p:spPr>
            <a:xfrm>
              <a:off x="6369684" y="3181175"/>
              <a:ext cx="3301083"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1800">
                  <a:latin typeface="+mn-lt"/>
                  <a:ea typeface="+mn-ea"/>
                  <a:cs typeface="+mn-cs"/>
                  <a:sym typeface="Gill Sans"/>
                </a:defRPr>
              </a:lvl1pPr>
            </a:lstStyle>
            <a:p>
              <a:r>
                <a:t>Artificial (controlled) environment</a:t>
              </a:r>
            </a:p>
          </p:txBody>
        </p:sp>
        <p:sp>
          <p:nvSpPr>
            <p:cNvPr id="1169" name="Realistic environment"/>
            <p:cNvSpPr txBox="1"/>
            <p:nvPr/>
          </p:nvSpPr>
          <p:spPr>
            <a:xfrm>
              <a:off x="10289356" y="3187499"/>
              <a:ext cx="2109528"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1800">
                  <a:latin typeface="+mn-lt"/>
                  <a:ea typeface="+mn-ea"/>
                  <a:cs typeface="+mn-cs"/>
                  <a:sym typeface="Gill Sans"/>
                </a:defRPr>
              </a:lvl1pPr>
            </a:lstStyle>
            <a:p>
              <a:r>
                <a:t>Realistic environment</a:t>
              </a:r>
            </a:p>
          </p:txBody>
        </p:sp>
      </p:grpSp>
      <p:grpSp>
        <p:nvGrpSpPr>
          <p:cNvPr id="1175" name="Group"/>
          <p:cNvGrpSpPr/>
          <p:nvPr/>
        </p:nvGrpSpPr>
        <p:grpSpPr>
          <a:xfrm>
            <a:off x="542402" y="8886997"/>
            <a:ext cx="12411515" cy="756738"/>
            <a:chOff x="-38099" y="-38100"/>
            <a:chExt cx="12411513" cy="756737"/>
          </a:xfrm>
        </p:grpSpPr>
        <p:sp>
          <p:nvSpPr>
            <p:cNvPr id="1171" name="Artificial"/>
            <p:cNvSpPr txBox="1"/>
            <p:nvPr/>
          </p:nvSpPr>
          <p:spPr>
            <a:xfrm>
              <a:off x="391902" y="21433"/>
              <a:ext cx="2545099" cy="6972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600">
                  <a:latin typeface="Nothing You Could Do"/>
                  <a:ea typeface="Nothing You Could Do"/>
                  <a:cs typeface="Nothing You Could Do"/>
                  <a:sym typeface="Nothing You Could Do"/>
                </a:defRPr>
              </a:lvl1pPr>
            </a:lstStyle>
            <a:p>
              <a:r>
                <a:t>Artificial</a:t>
              </a:r>
            </a:p>
          </p:txBody>
        </p:sp>
        <p:sp>
          <p:nvSpPr>
            <p:cNvPr id="1172" name="Reality"/>
            <p:cNvSpPr txBox="1"/>
            <p:nvPr/>
          </p:nvSpPr>
          <p:spPr>
            <a:xfrm>
              <a:off x="10405291" y="21433"/>
              <a:ext cx="1796815" cy="6972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600">
                  <a:latin typeface="Nothing You Could Do"/>
                  <a:ea typeface="Nothing You Could Do"/>
                  <a:cs typeface="Nothing You Could Do"/>
                  <a:sym typeface="Nothing You Could Do"/>
                </a:defRPr>
              </a:lvl1pPr>
            </a:lstStyle>
            <a:p>
              <a:r>
                <a:t>Reality</a:t>
              </a:r>
            </a:p>
          </p:txBody>
        </p:sp>
        <p:pic>
          <p:nvPicPr>
            <p:cNvPr id="1173" name="Line Line" descr="Line Line"/>
            <p:cNvPicPr>
              <a:picLocks/>
            </p:cNvPicPr>
            <p:nvPr/>
          </p:nvPicPr>
          <p:blipFill>
            <a:blip r:embed="rId6"/>
            <a:stretch>
              <a:fillRect/>
            </a:stretch>
          </p:blipFill>
          <p:spPr>
            <a:xfrm>
              <a:off x="-38100" y="-38100"/>
              <a:ext cx="12411515" cy="76200"/>
            </a:xfrm>
            <a:prstGeom prst="rect">
              <a:avLst/>
            </a:prstGeom>
            <a:effectLst/>
          </p:spPr>
        </p:pic>
      </p:grpSp>
      <p:grpSp>
        <p:nvGrpSpPr>
          <p:cNvPr id="1179" name="Group"/>
          <p:cNvGrpSpPr/>
          <p:nvPr/>
        </p:nvGrpSpPr>
        <p:grpSpPr>
          <a:xfrm>
            <a:off x="752598" y="3027795"/>
            <a:ext cx="12079372" cy="1270001"/>
            <a:chOff x="-38099" y="184149"/>
            <a:chExt cx="12079370" cy="1270000"/>
          </a:xfrm>
        </p:grpSpPr>
        <p:pic>
          <p:nvPicPr>
            <p:cNvPr id="1176" name="Line Line" descr="Line Line"/>
            <p:cNvPicPr>
              <a:picLocks/>
            </p:cNvPicPr>
            <p:nvPr/>
          </p:nvPicPr>
          <p:blipFill>
            <a:blip r:embed="rId7"/>
            <a:stretch>
              <a:fillRect/>
            </a:stretch>
          </p:blipFill>
          <p:spPr>
            <a:xfrm>
              <a:off x="-38100" y="263304"/>
              <a:ext cx="12079371" cy="352235"/>
            </a:xfrm>
            <a:prstGeom prst="rect">
              <a:avLst/>
            </a:prstGeom>
            <a:effectLst/>
          </p:spPr>
        </p:pic>
        <p:sp>
          <p:nvSpPr>
            <p:cNvPr id="1178" name="(Need for) reality"/>
            <p:cNvSpPr/>
            <p:nvPr/>
          </p:nvSpPr>
          <p:spPr>
            <a:xfrm>
              <a:off x="10508229" y="1841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1800" b="1">
                  <a:latin typeface="+mn-lt"/>
                  <a:ea typeface="+mn-ea"/>
                  <a:cs typeface="+mn-cs"/>
                  <a:sym typeface="Gill Sans"/>
                </a:defRPr>
              </a:lvl1pPr>
            </a:lstStyle>
            <a:p>
              <a:r>
                <a:t>(Need for) reality</a:t>
              </a:r>
            </a:p>
          </p:txBody>
        </p:sp>
      </p:grpSp>
      <p:grpSp>
        <p:nvGrpSpPr>
          <p:cNvPr id="1183" name="Group"/>
          <p:cNvGrpSpPr/>
          <p:nvPr/>
        </p:nvGrpSpPr>
        <p:grpSpPr>
          <a:xfrm>
            <a:off x="726877" y="3846292"/>
            <a:ext cx="12125952" cy="1780771"/>
            <a:chOff x="-38099" y="-175866"/>
            <a:chExt cx="12125951" cy="1780770"/>
          </a:xfrm>
        </p:grpSpPr>
        <p:pic>
          <p:nvPicPr>
            <p:cNvPr id="1180" name="Line Line" descr="Line Line"/>
            <p:cNvPicPr>
              <a:picLocks/>
            </p:cNvPicPr>
            <p:nvPr/>
          </p:nvPicPr>
          <p:blipFill>
            <a:blip r:embed="rId8"/>
            <a:stretch>
              <a:fillRect/>
            </a:stretch>
          </p:blipFill>
          <p:spPr>
            <a:xfrm>
              <a:off x="-38100" y="-175867"/>
              <a:ext cx="12125952" cy="352235"/>
            </a:xfrm>
            <a:prstGeom prst="rect">
              <a:avLst/>
            </a:prstGeom>
            <a:effectLst/>
          </p:spPr>
        </p:pic>
        <p:sp>
          <p:nvSpPr>
            <p:cNvPr id="1182" name="(Need for) control"/>
            <p:cNvSpPr/>
            <p:nvPr/>
          </p:nvSpPr>
          <p:spPr>
            <a:xfrm>
              <a:off x="1402821" y="334903"/>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a:defRPr sz="1800" b="1">
                  <a:latin typeface="+mn-lt"/>
                  <a:ea typeface="+mn-ea"/>
                  <a:cs typeface="+mn-cs"/>
                  <a:sym typeface="Gill Sans"/>
                </a:defRPr>
              </a:lvl1pPr>
            </a:lstStyle>
            <a:p>
              <a:r>
                <a:t>(Need for) control</a:t>
              </a:r>
            </a:p>
          </p:txBody>
        </p:sp>
      </p:grpSp>
      <p:pic>
        <p:nvPicPr>
          <p:cNvPr id="1184" name="Controlled experiments Controlled experiments" descr="Controlled experiments Controlled experiments"/>
          <p:cNvPicPr>
            <a:picLocks/>
          </p:cNvPicPr>
          <p:nvPr/>
        </p:nvPicPr>
        <p:blipFill>
          <a:blip r:embed="rId9"/>
          <a:stretch>
            <a:fillRect/>
          </a:stretch>
        </p:blipFill>
        <p:spPr>
          <a:xfrm rot="2485">
            <a:off x="7263559" y="5269736"/>
            <a:ext cx="2067549" cy="1054441"/>
          </a:xfrm>
          <a:prstGeom prst="rect">
            <a:avLst/>
          </a:prstGeom>
          <a:effectLst>
            <a:outerShdw blurRad="63500" dist="25400" dir="5400000" rotWithShape="0">
              <a:srgbClr val="000000">
                <a:alpha val="50000"/>
              </a:srgbClr>
            </a:outerShdw>
          </a:effectLst>
        </p:spPr>
      </p:pic>
      <p:pic>
        <p:nvPicPr>
          <p:cNvPr id="1185" name="Case study research Case study research" descr="Case study research Case study research"/>
          <p:cNvPicPr>
            <a:picLocks/>
          </p:cNvPicPr>
          <p:nvPr/>
        </p:nvPicPr>
        <p:blipFill>
          <a:blip r:embed="rId10"/>
          <a:stretch>
            <a:fillRect/>
          </a:stretch>
        </p:blipFill>
        <p:spPr>
          <a:xfrm rot="2485">
            <a:off x="10777111" y="5269736"/>
            <a:ext cx="2067632" cy="1067090"/>
          </a:xfrm>
          <a:prstGeom prst="rect">
            <a:avLst/>
          </a:prstGeom>
          <a:effectLst>
            <a:outerShdw blurRad="63500" dist="25400" dir="5400000" rotWithShape="0">
              <a:srgbClr val="000000">
                <a:alpha val="50000"/>
              </a:srgbClr>
            </a:outerShdw>
          </a:effectLst>
        </p:spPr>
      </p:pic>
      <p:pic>
        <p:nvPicPr>
          <p:cNvPr id="1186" name="Formal methods and models Formal methods and models" descr="Formal methods and models Formal methods and models"/>
          <p:cNvPicPr>
            <a:picLocks/>
          </p:cNvPicPr>
          <p:nvPr/>
        </p:nvPicPr>
        <p:blipFill>
          <a:blip r:embed="rId11"/>
          <a:stretch>
            <a:fillRect/>
          </a:stretch>
        </p:blipFill>
        <p:spPr>
          <a:xfrm rot="2485">
            <a:off x="965758" y="5250310"/>
            <a:ext cx="2067552" cy="1054440"/>
          </a:xfrm>
          <a:prstGeom prst="rect">
            <a:avLst/>
          </a:prstGeom>
          <a:effectLst>
            <a:outerShdw blurRad="63500" dist="25400" dir="5400000" rotWithShape="0">
              <a:srgbClr val="000000">
                <a:alpha val="35053"/>
              </a:srgbClr>
            </a:outerShdw>
          </a:effectLst>
        </p:spPr>
      </p:pic>
      <p:pic>
        <p:nvPicPr>
          <p:cNvPr id="1187" name="Line Line" descr="Line Line"/>
          <p:cNvPicPr>
            <a:picLocks/>
          </p:cNvPicPr>
          <p:nvPr/>
        </p:nvPicPr>
        <p:blipFill>
          <a:blip r:embed="rId12"/>
          <a:stretch>
            <a:fillRect/>
          </a:stretch>
        </p:blipFill>
        <p:spPr>
          <a:xfrm>
            <a:off x="752598" y="2284441"/>
            <a:ext cx="12079372" cy="352735"/>
          </a:xfrm>
          <a:prstGeom prst="rect">
            <a:avLst/>
          </a:prstGeom>
        </p:spPr>
      </p:pic>
      <p:sp>
        <p:nvSpPr>
          <p:cNvPr id="1189" name="Why?"/>
          <p:cNvSpPr txBox="1"/>
          <p:nvPr/>
        </p:nvSpPr>
        <p:spPr>
          <a:xfrm>
            <a:off x="11586585" y="2012372"/>
            <a:ext cx="96589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latin typeface="+mn-lt"/>
                <a:ea typeface="+mn-ea"/>
                <a:cs typeface="+mn-cs"/>
                <a:sym typeface="Gill Sans"/>
              </a:defRPr>
            </a:lvl1pPr>
          </a:lstStyle>
          <a:p>
            <a:r>
              <a:t>Why?</a:t>
            </a:r>
          </a:p>
        </p:txBody>
      </p:sp>
      <p:sp>
        <p:nvSpPr>
          <p:cNvPr id="1190" name="What?"/>
          <p:cNvSpPr txBox="1"/>
          <p:nvPr/>
        </p:nvSpPr>
        <p:spPr>
          <a:xfrm>
            <a:off x="1005599" y="2003608"/>
            <a:ext cx="110519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latin typeface="+mn-lt"/>
                <a:ea typeface="+mn-ea"/>
                <a:cs typeface="+mn-cs"/>
                <a:sym typeface="Gill Sans"/>
              </a:defRPr>
            </a:lvl1pPr>
          </a:lstStyle>
          <a:p>
            <a:r>
              <a:t>What?</a:t>
            </a:r>
          </a:p>
        </p:txBody>
      </p:sp>
      <p:pic>
        <p:nvPicPr>
          <p:cNvPr id="1191" name="Simulations Simulations" descr="Simulations Simulations"/>
          <p:cNvPicPr>
            <a:picLocks/>
          </p:cNvPicPr>
          <p:nvPr/>
        </p:nvPicPr>
        <p:blipFill>
          <a:blip r:embed="rId13"/>
          <a:stretch>
            <a:fillRect/>
          </a:stretch>
        </p:blipFill>
        <p:spPr>
          <a:xfrm rot="2485">
            <a:off x="3750011" y="5269736"/>
            <a:ext cx="2067549" cy="1054441"/>
          </a:xfrm>
          <a:prstGeom prst="rect">
            <a:avLst/>
          </a:prstGeom>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179"/>
                                        </p:tgtEl>
                                        <p:attrNameLst>
                                          <p:attrName>style.visibility</p:attrName>
                                        </p:attrNameLst>
                                      </p:cBhvr>
                                      <p:to>
                                        <p:strVal val="visible"/>
                                      </p:to>
                                    </p:set>
                                    <p:anim calcmode="lin" valueType="num">
                                      <p:cBhvr>
                                        <p:cTn id="7" dur="300" fill="hold"/>
                                        <p:tgtEl>
                                          <p:spTgt spid="1179"/>
                                        </p:tgtEl>
                                        <p:attrNameLst>
                                          <p:attrName>ppt_x</p:attrName>
                                        </p:attrNameLst>
                                      </p:cBhvr>
                                      <p:tavLst>
                                        <p:tav tm="0">
                                          <p:val>
                                            <p:strVal val="0-#ppt_w/2"/>
                                          </p:val>
                                        </p:tav>
                                        <p:tav tm="100000">
                                          <p:val>
                                            <p:strVal val="#ppt_x"/>
                                          </p:val>
                                        </p:tav>
                                      </p:tavLst>
                                    </p:anim>
                                    <p:anim calcmode="lin" valueType="num">
                                      <p:cBhvr>
                                        <p:cTn id="8" dur="300" fill="hold"/>
                                        <p:tgtEl>
                                          <p:spTgt spid="11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1183"/>
                                        </p:tgtEl>
                                        <p:attrNameLst>
                                          <p:attrName>style.visibility</p:attrName>
                                        </p:attrNameLst>
                                      </p:cBhvr>
                                      <p:to>
                                        <p:strVal val="visible"/>
                                      </p:to>
                                    </p:set>
                                    <p:anim calcmode="lin" valueType="num">
                                      <p:cBhvr>
                                        <p:cTn id="13" dur="300" fill="hold"/>
                                        <p:tgtEl>
                                          <p:spTgt spid="1183"/>
                                        </p:tgtEl>
                                        <p:attrNameLst>
                                          <p:attrName>ppt_x</p:attrName>
                                        </p:attrNameLst>
                                      </p:cBhvr>
                                      <p:tavLst>
                                        <p:tav tm="0">
                                          <p:val>
                                            <p:strVal val="1+#ppt_w/2"/>
                                          </p:val>
                                        </p:tav>
                                        <p:tav tm="100000">
                                          <p:val>
                                            <p:strVal val="#ppt_x"/>
                                          </p:val>
                                        </p:tav>
                                      </p:tavLst>
                                    </p:anim>
                                    <p:anim calcmode="lin" valueType="num">
                                      <p:cBhvr>
                                        <p:cTn id="14" dur="300" fill="hold"/>
                                        <p:tgtEl>
                                          <p:spTgt spid="118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11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iterate>
                                    <p:tmAbs val="0"/>
                                  </p:iterate>
                                  <p:childTnLst>
                                    <p:set>
                                      <p:cBhvr>
                                        <p:cTn id="22" fill="hold"/>
                                        <p:tgtEl>
                                          <p:spTgt spid="11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1186"/>
                                        </p:tgtEl>
                                        <p:attrNameLst>
                                          <p:attrName>style.visibility</p:attrName>
                                        </p:attrNameLst>
                                      </p:cBhvr>
                                      <p:to>
                                        <p:strVal val="visible"/>
                                      </p:to>
                                    </p:set>
                                    <p:animEffect transition="in" filter="wipe(left)">
                                      <p:cBhvr>
                                        <p:cTn id="27" dur="199"/>
                                        <p:tgtEl>
                                          <p:spTgt spid="1186"/>
                                        </p:tgtEl>
                                      </p:cBhvr>
                                    </p:animEffect>
                                  </p:childTnLst>
                                </p:cTn>
                              </p:par>
                            </p:childTnLst>
                          </p:cTn>
                        </p:par>
                        <p:par>
                          <p:cTn id="28" fill="hold">
                            <p:stCondLst>
                              <p:cond delay="199"/>
                            </p:stCondLst>
                            <p:childTnLst>
                              <p:par>
                                <p:cTn id="29" presetID="22" presetClass="entr" presetSubtype="8" fill="hold" grpId="6" nodeType="afterEffect">
                                  <p:stCondLst>
                                    <p:cond delay="0"/>
                                  </p:stCondLst>
                                  <p:iterate>
                                    <p:tmAbs val="0"/>
                                  </p:iterate>
                                  <p:childTnLst>
                                    <p:set>
                                      <p:cBhvr>
                                        <p:cTn id="30" fill="hold"/>
                                        <p:tgtEl>
                                          <p:spTgt spid="1184"/>
                                        </p:tgtEl>
                                        <p:attrNameLst>
                                          <p:attrName>style.visibility</p:attrName>
                                        </p:attrNameLst>
                                      </p:cBhvr>
                                      <p:to>
                                        <p:strVal val="visible"/>
                                      </p:to>
                                    </p:set>
                                    <p:animEffect transition="in" filter="wipe(left)">
                                      <p:cBhvr>
                                        <p:cTn id="31" dur="199"/>
                                        <p:tgtEl>
                                          <p:spTgt spid="1184"/>
                                        </p:tgtEl>
                                      </p:cBhvr>
                                    </p:animEffect>
                                  </p:childTnLst>
                                </p:cTn>
                              </p:par>
                            </p:childTnLst>
                          </p:cTn>
                        </p:par>
                        <p:par>
                          <p:cTn id="32" fill="hold">
                            <p:stCondLst>
                              <p:cond delay="398"/>
                            </p:stCondLst>
                            <p:childTnLst>
                              <p:par>
                                <p:cTn id="33" presetID="22" presetClass="entr" presetSubtype="8" fill="hold" grpId="7" nodeType="afterEffect">
                                  <p:stCondLst>
                                    <p:cond delay="0"/>
                                  </p:stCondLst>
                                  <p:iterate>
                                    <p:tmAbs val="0"/>
                                  </p:iterate>
                                  <p:childTnLst>
                                    <p:set>
                                      <p:cBhvr>
                                        <p:cTn id="34" fill="hold"/>
                                        <p:tgtEl>
                                          <p:spTgt spid="1185"/>
                                        </p:tgtEl>
                                        <p:attrNameLst>
                                          <p:attrName>style.visibility</p:attrName>
                                        </p:attrNameLst>
                                      </p:cBhvr>
                                      <p:to>
                                        <p:strVal val="visible"/>
                                      </p:to>
                                    </p:set>
                                    <p:animEffect transition="in" filter="wipe(left)">
                                      <p:cBhvr>
                                        <p:cTn id="35" dur="199"/>
                                        <p:tgtEl>
                                          <p:spTgt spid="1185"/>
                                        </p:tgtEl>
                                      </p:cBhvr>
                                    </p:animEffect>
                                  </p:childTnLst>
                                </p:cTn>
                              </p:par>
                            </p:childTnLst>
                          </p:cTn>
                        </p:par>
                        <p:par>
                          <p:cTn id="36" fill="hold">
                            <p:stCondLst>
                              <p:cond delay="597"/>
                            </p:stCondLst>
                            <p:childTnLst>
                              <p:par>
                                <p:cTn id="37" presetID="22" presetClass="entr" presetSubtype="8" fill="hold" grpId="8" nodeType="afterEffect">
                                  <p:stCondLst>
                                    <p:cond delay="0"/>
                                  </p:stCondLst>
                                  <p:iterate>
                                    <p:tmAbs val="0"/>
                                  </p:iterate>
                                  <p:childTnLst>
                                    <p:set>
                                      <p:cBhvr>
                                        <p:cTn id="38" fill="hold"/>
                                        <p:tgtEl>
                                          <p:spTgt spid="1191"/>
                                        </p:tgtEl>
                                        <p:attrNameLst>
                                          <p:attrName>style.visibility</p:attrName>
                                        </p:attrNameLst>
                                      </p:cBhvr>
                                      <p:to>
                                        <p:strVal val="visible"/>
                                      </p:to>
                                    </p:set>
                                    <p:animEffect transition="in" filter="wipe(left)">
                                      <p:cBhvr>
                                        <p:cTn id="39" dur="199"/>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0" grpId="4" animBg="1" advAuto="0"/>
      <p:bldP spid="1175" grpId="3" animBg="1" advAuto="0"/>
      <p:bldP spid="1179" grpId="1" animBg="1" advAuto="0"/>
      <p:bldP spid="1183" grpId="2" animBg="1" advAuto="0"/>
      <p:bldP spid="1184" grpId="6" animBg="1" advAuto="0"/>
      <p:bldP spid="1185" grpId="7" animBg="1" advAuto="0"/>
      <p:bldP spid="1186" grpId="5" animBg="1" advAuto="0"/>
      <p:bldP spid="1191" grpId="8"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etting"/>
          <p:cNvSpPr txBox="1">
            <a:spLocks noGrp="1"/>
          </p:cNvSpPr>
          <p:nvPr>
            <p:ph type="title"/>
          </p:nvPr>
        </p:nvSpPr>
        <p:spPr>
          <a:prstGeom prst="rect">
            <a:avLst/>
          </a:prstGeom>
        </p:spPr>
        <p:txBody>
          <a:bodyPr/>
          <a:lstStyle/>
          <a:p>
            <a:r>
              <a:t>Setting</a:t>
            </a:r>
          </a:p>
        </p:txBody>
      </p:sp>
      <p:sp>
        <p:nvSpPr>
          <p:cNvPr id="344" name="Group"/>
          <p:cNvSpPr/>
          <p:nvPr/>
        </p:nvSpPr>
        <p:spPr>
          <a:xfrm>
            <a:off x="1792618" y="2788816"/>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45" name="Rounded Rectangle"/>
          <p:cNvSpPr/>
          <p:nvPr/>
        </p:nvSpPr>
        <p:spPr>
          <a:xfrm>
            <a:off x="1792618" y="4261232"/>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46" name="Principle ways of working"/>
          <p:cNvSpPr txBox="1"/>
          <p:nvPr/>
        </p:nvSpPr>
        <p:spPr>
          <a:xfrm>
            <a:off x="1834800" y="4469760"/>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Principle ways of working</a:t>
            </a:r>
          </a:p>
        </p:txBody>
      </p:sp>
      <p:sp>
        <p:nvSpPr>
          <p:cNvPr id="347" name="Rounded Rectangle"/>
          <p:cNvSpPr/>
          <p:nvPr/>
        </p:nvSpPr>
        <p:spPr>
          <a:xfrm>
            <a:off x="1792618" y="5752698"/>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48" name="Methods and strategies"/>
          <p:cNvSpPr txBox="1"/>
          <p:nvPr/>
        </p:nvSpPr>
        <p:spPr>
          <a:xfrm>
            <a:off x="1834800" y="5961226"/>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Methods and strategies</a:t>
            </a:r>
          </a:p>
        </p:txBody>
      </p:sp>
      <p:sp>
        <p:nvSpPr>
          <p:cNvPr id="349" name="Rounded Rectangle"/>
          <p:cNvSpPr/>
          <p:nvPr/>
        </p:nvSpPr>
        <p:spPr>
          <a:xfrm>
            <a:off x="1792618" y="7297187"/>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50" name="Fundamental theories"/>
          <p:cNvSpPr txBox="1"/>
          <p:nvPr/>
        </p:nvSpPr>
        <p:spPr>
          <a:xfrm>
            <a:off x="1834800" y="7531115"/>
            <a:ext cx="4236117"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914400">
              <a:defRPr sz="2400">
                <a:solidFill>
                  <a:srgbClr val="FFFFFF"/>
                </a:solidFill>
                <a:latin typeface="Gill Sans MT"/>
                <a:ea typeface="Gill Sans MT"/>
                <a:cs typeface="Gill Sans MT"/>
                <a:sym typeface="Gill Sans MT"/>
              </a:defRPr>
            </a:lvl1pPr>
          </a:lstStyle>
          <a:p>
            <a:r>
              <a:t>Fundamental theories</a:t>
            </a:r>
          </a:p>
        </p:txBody>
      </p:sp>
      <p:sp>
        <p:nvSpPr>
          <p:cNvPr id="351" name="Philosophy of science"/>
          <p:cNvSpPr txBox="1"/>
          <p:nvPr/>
        </p:nvSpPr>
        <p:spPr>
          <a:xfrm>
            <a:off x="2579770" y="2992264"/>
            <a:ext cx="274617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914400">
              <a:defRPr sz="2400">
                <a:solidFill>
                  <a:srgbClr val="FFFFFF"/>
                </a:solidFill>
                <a:latin typeface="Gill Sans MT"/>
                <a:ea typeface="Gill Sans MT"/>
                <a:cs typeface="Gill Sans MT"/>
                <a:sym typeface="Gill Sans MT"/>
              </a:defRPr>
            </a:lvl1pPr>
          </a:lstStyle>
          <a:p>
            <a:r>
              <a:t>Philosophy of science</a:t>
            </a:r>
          </a:p>
        </p:txBody>
      </p:sp>
      <p:sp>
        <p:nvSpPr>
          <p:cNvPr id="352" name="Epistemology"/>
          <p:cNvSpPr txBox="1"/>
          <p:nvPr/>
        </p:nvSpPr>
        <p:spPr>
          <a:xfrm>
            <a:off x="9041750" y="2829806"/>
            <a:ext cx="183307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914400">
              <a:defRPr sz="2400">
                <a:solidFill>
                  <a:srgbClr val="333333"/>
                </a:solidFill>
                <a:latin typeface="Gill Sans MT"/>
                <a:ea typeface="Gill Sans MT"/>
                <a:cs typeface="Gill Sans MT"/>
                <a:sym typeface="Gill Sans MT"/>
              </a:defRPr>
            </a:lvl1pPr>
          </a:lstStyle>
          <a:p>
            <a:r>
              <a:t>Epistemology </a:t>
            </a:r>
          </a:p>
        </p:txBody>
      </p:sp>
      <p:sp>
        <p:nvSpPr>
          <p:cNvPr id="353" name="Empiricism"/>
          <p:cNvSpPr txBox="1"/>
          <p:nvPr/>
        </p:nvSpPr>
        <p:spPr>
          <a:xfrm>
            <a:off x="9224626" y="4533978"/>
            <a:ext cx="1450886"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defTabSz="914400">
              <a:defRPr sz="2400">
                <a:solidFill>
                  <a:srgbClr val="333333"/>
                </a:solidFill>
                <a:latin typeface="Gill Sans MT"/>
                <a:ea typeface="Gill Sans MT"/>
                <a:cs typeface="Gill Sans MT"/>
                <a:sym typeface="Gill Sans MT"/>
              </a:defRPr>
            </a:lvl1pPr>
          </a:lstStyle>
          <a:p>
            <a:r>
              <a:t>Empiricism</a:t>
            </a:r>
          </a:p>
        </p:txBody>
      </p:sp>
      <p:sp>
        <p:nvSpPr>
          <p:cNvPr id="354" name="Statistics"/>
          <p:cNvSpPr txBox="1"/>
          <p:nvPr/>
        </p:nvSpPr>
        <p:spPr>
          <a:xfrm>
            <a:off x="9360059" y="7646221"/>
            <a:ext cx="1180020"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defTabSz="914400">
              <a:defRPr sz="2400">
                <a:solidFill>
                  <a:srgbClr val="333333"/>
                </a:solidFill>
                <a:latin typeface="Gill Sans MT"/>
                <a:ea typeface="Gill Sans MT"/>
                <a:cs typeface="Gill Sans MT"/>
                <a:sym typeface="Gill Sans MT"/>
              </a:defRPr>
            </a:lvl1pPr>
          </a:lstStyle>
          <a:p>
            <a:r>
              <a:t>Statistics</a:t>
            </a:r>
          </a:p>
        </p:txBody>
      </p:sp>
      <p:sp>
        <p:nvSpPr>
          <p:cNvPr id="355" name="Hypothesis testing"/>
          <p:cNvSpPr txBox="1"/>
          <p:nvPr/>
        </p:nvSpPr>
        <p:spPr>
          <a:xfrm>
            <a:off x="8976585" y="6415794"/>
            <a:ext cx="2381956"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defTabSz="914400">
              <a:defRPr sz="2400">
                <a:solidFill>
                  <a:srgbClr val="333333"/>
                </a:solidFill>
                <a:latin typeface="Gill Sans MT"/>
                <a:ea typeface="Gill Sans MT"/>
                <a:cs typeface="Gill Sans MT"/>
                <a:sym typeface="Gill Sans MT"/>
              </a:defRPr>
            </a:lvl1pPr>
          </a:lstStyle>
          <a:p>
            <a:r>
              <a:t>Hypothesis testing</a:t>
            </a:r>
          </a:p>
        </p:txBody>
      </p:sp>
      <p:cxnSp>
        <p:nvCxnSpPr>
          <p:cNvPr id="356" name="Connection Line"/>
          <p:cNvCxnSpPr>
            <a:stCxn id="352" idx="0"/>
            <a:endCxn id="353" idx="0"/>
          </p:cNvCxnSpPr>
          <p:nvPr/>
        </p:nvCxnSpPr>
        <p:spPr>
          <a:xfrm flipH="1">
            <a:off x="9950069" y="3053326"/>
            <a:ext cx="8220" cy="1704173"/>
          </a:xfrm>
          <a:prstGeom prst="straightConnector1">
            <a:avLst/>
          </a:prstGeom>
          <a:ln>
            <a:solidFill>
              <a:srgbClr val="333333"/>
            </a:solidFill>
            <a:tailEnd type="triangle"/>
          </a:ln>
        </p:spPr>
      </p:cxnSp>
      <p:sp>
        <p:nvSpPr>
          <p:cNvPr id="357" name="Line"/>
          <p:cNvSpPr/>
          <p:nvPr/>
        </p:nvSpPr>
        <p:spPr>
          <a:xfrm>
            <a:off x="9958288" y="5055117"/>
            <a:ext cx="1" cy="656002"/>
          </a:xfrm>
          <a:prstGeom prst="line">
            <a:avLst/>
          </a:prstGeom>
          <a:ln>
            <a:solidFill>
              <a:srgbClr val="333333"/>
            </a:solidFill>
            <a:tailEnd type="triangle"/>
          </a:ln>
        </p:spPr>
        <p:txBody>
          <a:bodyPr lIns="45719" rIns="45719"/>
          <a:lstStyle/>
          <a:p>
            <a:pPr algn="r" defTabSz="914400">
              <a:defRPr sz="1800">
                <a:solidFill>
                  <a:srgbClr val="333333"/>
                </a:solidFill>
                <a:latin typeface="TUM Neue Helvetica 55 Regular"/>
                <a:ea typeface="TUM Neue Helvetica 55 Regular"/>
                <a:cs typeface="TUM Neue Helvetica 55 Regular"/>
                <a:sym typeface="TUM Neue Helvetica 55 Regular"/>
              </a:defRPr>
            </a:pPr>
            <a:endParaRPr/>
          </a:p>
        </p:txBody>
      </p:sp>
      <p:sp>
        <p:nvSpPr>
          <p:cNvPr id="358" name="Line"/>
          <p:cNvSpPr/>
          <p:nvPr/>
        </p:nvSpPr>
        <p:spPr>
          <a:xfrm>
            <a:off x="9950068" y="6827222"/>
            <a:ext cx="1" cy="802641"/>
          </a:xfrm>
          <a:prstGeom prst="line">
            <a:avLst/>
          </a:prstGeom>
          <a:ln>
            <a:solidFill>
              <a:srgbClr val="333333"/>
            </a:solidFill>
            <a:tailEnd type="triangle"/>
          </a:ln>
        </p:spPr>
        <p:txBody>
          <a:bodyPr lIns="45719" rIns="45719"/>
          <a:lstStyle/>
          <a:p>
            <a:pPr algn="r" defTabSz="914400">
              <a:defRPr sz="1800">
                <a:solidFill>
                  <a:srgbClr val="333333"/>
                </a:solidFill>
                <a:latin typeface="TUM Neue Helvetica 55 Regular"/>
                <a:ea typeface="TUM Neue Helvetica 55 Regular"/>
                <a:cs typeface="TUM Neue Helvetica 55 Regular"/>
                <a:sym typeface="TUM Neue Helvetica 55 Regular"/>
              </a:defRPr>
            </a:pPr>
            <a:endParaRPr/>
          </a:p>
        </p:txBody>
      </p:sp>
      <p:sp>
        <p:nvSpPr>
          <p:cNvPr id="359" name="Line"/>
          <p:cNvSpPr/>
          <p:nvPr/>
        </p:nvSpPr>
        <p:spPr>
          <a:xfrm>
            <a:off x="9950068" y="6115500"/>
            <a:ext cx="1" cy="396241"/>
          </a:xfrm>
          <a:prstGeom prst="line">
            <a:avLst/>
          </a:prstGeom>
          <a:ln>
            <a:solidFill>
              <a:srgbClr val="333333"/>
            </a:solidFill>
            <a:tailEnd type="triangle"/>
          </a:ln>
        </p:spPr>
        <p:txBody>
          <a:bodyPr lIns="45719" rIns="45719"/>
          <a:lstStyle/>
          <a:p>
            <a:pPr algn="r" defTabSz="914400">
              <a:defRPr sz="1800">
                <a:solidFill>
                  <a:srgbClr val="333333"/>
                </a:solidFill>
                <a:latin typeface="TUM Neue Helvetica 55 Regular"/>
                <a:ea typeface="TUM Neue Helvetica 55 Regular"/>
                <a:cs typeface="TUM Neue Helvetica 55 Regular"/>
                <a:sym typeface="TUM Neue Helvetica 55 Regular"/>
              </a:defRPr>
            </a:pPr>
            <a:endParaRPr/>
          </a:p>
        </p:txBody>
      </p:sp>
      <p:sp>
        <p:nvSpPr>
          <p:cNvPr id="360" name="Example"/>
          <p:cNvSpPr txBox="1"/>
          <p:nvPr/>
        </p:nvSpPr>
        <p:spPr>
          <a:xfrm>
            <a:off x="9182644" y="2010533"/>
            <a:ext cx="1348046"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defTabSz="914400">
              <a:defRPr sz="2400" b="1">
                <a:solidFill>
                  <a:srgbClr val="333333"/>
                </a:solidFill>
                <a:latin typeface="Gill Sans MT"/>
                <a:ea typeface="Gill Sans MT"/>
                <a:cs typeface="Gill Sans MT"/>
                <a:sym typeface="Gill Sans MT"/>
              </a:defRPr>
            </a:lvl1pPr>
          </a:lstStyle>
          <a:p>
            <a:r>
              <a:t>Example</a:t>
            </a:r>
          </a:p>
        </p:txBody>
      </p:sp>
      <p:sp>
        <p:nvSpPr>
          <p:cNvPr id="361" name="Controlled Experimentation"/>
          <p:cNvSpPr txBox="1"/>
          <p:nvPr/>
        </p:nvSpPr>
        <p:spPr>
          <a:xfrm>
            <a:off x="8164482" y="5680600"/>
            <a:ext cx="3587612"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defTabSz="914400">
              <a:defRPr sz="2400">
                <a:solidFill>
                  <a:srgbClr val="333333"/>
                </a:solidFill>
                <a:latin typeface="Gill Sans MT"/>
                <a:ea typeface="Gill Sans MT"/>
                <a:cs typeface="Gill Sans MT"/>
                <a:sym typeface="Gill Sans MT"/>
              </a:defRPr>
            </a:lvl1pPr>
          </a:lstStyle>
          <a:p>
            <a:r>
              <a:t>Controlled Experimentation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5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35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3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36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355"/>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35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35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9" nodeType="clickEffect">
                                  <p:stCondLst>
                                    <p:cond delay="0"/>
                                  </p:stCondLst>
                                  <p:iterate>
                                    <p:tmAbs val="0"/>
                                  </p:iterate>
                                  <p:childTnLst>
                                    <p:set>
                                      <p:cBhvr>
                                        <p:cTn id="33" fill="hold"/>
                                        <p:tgtEl>
                                          <p:spTgt spid="35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0" nodeType="afterEffect">
                                  <p:stCondLst>
                                    <p:cond delay="0"/>
                                  </p:stCondLst>
                                  <p:iterate>
                                    <p:tmAbs val="0"/>
                                  </p:iterate>
                                  <p:childTnLst>
                                    <p:set>
                                      <p:cBhvr>
                                        <p:cTn id="36" fill="hold"/>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2" animBg="1" advAuto="0"/>
      <p:bldP spid="353" grpId="3" animBg="1" advAuto="0"/>
      <p:bldP spid="354" grpId="9" animBg="1" advAuto="0"/>
      <p:bldP spid="355" grpId="6" animBg="1" advAuto="0"/>
      <p:bldP spid="356" grpId="4" animBg="1" advAuto="0"/>
      <p:bldP spid="357" grpId="7" animBg="1" advAuto="0"/>
      <p:bldP spid="358" grpId="10" animBg="1" advAuto="0"/>
      <p:bldP spid="359" grpId="8" animBg="1" advAuto="0"/>
      <p:bldP spid="360" grpId="1" animBg="1" advAuto="0"/>
      <p:bldP spid="361" grpId="5"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 name="image34.png" descr="image34.png"/>
          <p:cNvPicPr>
            <a:picLocks noChangeAspect="1"/>
          </p:cNvPicPr>
          <p:nvPr/>
        </p:nvPicPr>
        <p:blipFill>
          <a:blip r:embed="rId2"/>
          <a:stretch>
            <a:fillRect/>
          </a:stretch>
        </p:blipFill>
        <p:spPr>
          <a:xfrm>
            <a:off x="8018163" y="7199103"/>
            <a:ext cx="1620763" cy="1620763"/>
          </a:xfrm>
          <a:prstGeom prst="rect">
            <a:avLst/>
          </a:prstGeom>
          <a:ln w="12700">
            <a:miter lim="400000"/>
          </a:ln>
        </p:spPr>
      </p:pic>
      <p:sp>
        <p:nvSpPr>
          <p:cNvPr id="1194" name="What is the population source?"/>
          <p:cNvSpPr txBox="1">
            <a:spLocks noGrp="1"/>
          </p:cNvSpPr>
          <p:nvPr>
            <p:ph type="title"/>
          </p:nvPr>
        </p:nvSpPr>
        <p:spPr>
          <a:prstGeom prst="rect">
            <a:avLst/>
          </a:prstGeom>
        </p:spPr>
        <p:txBody>
          <a:bodyPr/>
          <a:lstStyle/>
          <a:p>
            <a:r>
              <a:t>What is the population source?</a:t>
            </a:r>
          </a:p>
        </p:txBody>
      </p:sp>
      <p:pic>
        <p:nvPicPr>
          <p:cNvPr id="1195" name="image28.png" descr="image28.png"/>
          <p:cNvPicPr>
            <a:picLocks noChangeAspect="1"/>
          </p:cNvPicPr>
          <p:nvPr/>
        </p:nvPicPr>
        <p:blipFill>
          <a:blip r:embed="rId3"/>
          <a:stretch>
            <a:fillRect/>
          </a:stretch>
        </p:blipFill>
        <p:spPr>
          <a:xfrm>
            <a:off x="7664879" y="5403482"/>
            <a:ext cx="822670" cy="822670"/>
          </a:xfrm>
          <a:prstGeom prst="rect">
            <a:avLst/>
          </a:prstGeom>
          <a:ln w="12700">
            <a:miter lim="400000"/>
          </a:ln>
        </p:spPr>
      </p:pic>
      <p:pic>
        <p:nvPicPr>
          <p:cNvPr id="1196" name="image29.png" descr="image29.png"/>
          <p:cNvPicPr>
            <a:picLocks noChangeAspect="1"/>
          </p:cNvPicPr>
          <p:nvPr/>
        </p:nvPicPr>
        <p:blipFill>
          <a:blip r:embed="rId4"/>
          <a:stretch>
            <a:fillRect/>
          </a:stretch>
        </p:blipFill>
        <p:spPr>
          <a:xfrm>
            <a:off x="10896978" y="7917636"/>
            <a:ext cx="1024250" cy="1024250"/>
          </a:xfrm>
          <a:prstGeom prst="rect">
            <a:avLst/>
          </a:prstGeom>
          <a:ln w="12700">
            <a:miter lim="400000"/>
          </a:ln>
        </p:spPr>
      </p:pic>
      <p:pic>
        <p:nvPicPr>
          <p:cNvPr id="1197" name="image30.png" descr="image30.png"/>
          <p:cNvPicPr>
            <a:picLocks noChangeAspect="1"/>
          </p:cNvPicPr>
          <p:nvPr/>
        </p:nvPicPr>
        <p:blipFill>
          <a:blip r:embed="rId5"/>
          <a:stretch>
            <a:fillRect/>
          </a:stretch>
        </p:blipFill>
        <p:spPr>
          <a:xfrm>
            <a:off x="6105433" y="6357027"/>
            <a:ext cx="2383696" cy="711201"/>
          </a:xfrm>
          <a:prstGeom prst="rect">
            <a:avLst/>
          </a:prstGeom>
          <a:ln w="12700">
            <a:miter lim="400000"/>
          </a:ln>
        </p:spPr>
      </p:pic>
      <p:pic>
        <p:nvPicPr>
          <p:cNvPr id="1198" name="image31.png" descr="image31.png"/>
          <p:cNvPicPr>
            <a:picLocks noChangeAspect="1"/>
          </p:cNvPicPr>
          <p:nvPr/>
        </p:nvPicPr>
        <p:blipFill>
          <a:blip r:embed="rId6"/>
          <a:stretch>
            <a:fillRect/>
          </a:stretch>
        </p:blipFill>
        <p:spPr>
          <a:xfrm>
            <a:off x="8610830" y="5979699"/>
            <a:ext cx="3298783" cy="1371601"/>
          </a:xfrm>
          <a:prstGeom prst="rect">
            <a:avLst/>
          </a:prstGeom>
          <a:ln w="12700">
            <a:miter lim="400000"/>
          </a:ln>
        </p:spPr>
      </p:pic>
      <p:pic>
        <p:nvPicPr>
          <p:cNvPr id="1199" name="image32.png" descr="image32.png"/>
          <p:cNvPicPr>
            <a:picLocks noChangeAspect="1"/>
          </p:cNvPicPr>
          <p:nvPr/>
        </p:nvPicPr>
        <p:blipFill>
          <a:blip r:embed="rId7"/>
          <a:stretch>
            <a:fillRect/>
          </a:stretch>
        </p:blipFill>
        <p:spPr>
          <a:xfrm>
            <a:off x="936560" y="5405726"/>
            <a:ext cx="2091828" cy="1490189"/>
          </a:xfrm>
          <a:prstGeom prst="rect">
            <a:avLst/>
          </a:prstGeom>
          <a:ln w="12700">
            <a:miter lim="400000"/>
          </a:ln>
        </p:spPr>
      </p:pic>
      <p:pic>
        <p:nvPicPr>
          <p:cNvPr id="1200" name="image33.png" descr="image33.png"/>
          <p:cNvPicPr>
            <a:picLocks noChangeAspect="1"/>
          </p:cNvPicPr>
          <p:nvPr/>
        </p:nvPicPr>
        <p:blipFill>
          <a:blip r:embed="rId8"/>
          <a:stretch>
            <a:fillRect/>
          </a:stretch>
        </p:blipFill>
        <p:spPr>
          <a:xfrm>
            <a:off x="4566226" y="7132733"/>
            <a:ext cx="2974485" cy="1753501"/>
          </a:xfrm>
          <a:prstGeom prst="rect">
            <a:avLst/>
          </a:prstGeom>
          <a:ln w="12700">
            <a:miter lim="400000"/>
          </a:ln>
        </p:spPr>
      </p:pic>
      <p:pic>
        <p:nvPicPr>
          <p:cNvPr id="1201" name="image36.png" descr="image36.png"/>
          <p:cNvPicPr>
            <a:picLocks noChangeAspect="1"/>
          </p:cNvPicPr>
          <p:nvPr/>
        </p:nvPicPr>
        <p:blipFill>
          <a:blip r:embed="rId9"/>
          <a:stretch>
            <a:fillRect/>
          </a:stretch>
        </p:blipFill>
        <p:spPr>
          <a:xfrm>
            <a:off x="3401656" y="5755054"/>
            <a:ext cx="2091828" cy="1164066"/>
          </a:xfrm>
          <a:prstGeom prst="rect">
            <a:avLst/>
          </a:prstGeom>
          <a:ln w="12700">
            <a:miter lim="400000"/>
          </a:ln>
        </p:spPr>
      </p:pic>
      <p:pic>
        <p:nvPicPr>
          <p:cNvPr id="1202" name="image37.png" descr="image37.png"/>
          <p:cNvPicPr>
            <a:picLocks noChangeAspect="1"/>
          </p:cNvPicPr>
          <p:nvPr/>
        </p:nvPicPr>
        <p:blipFill>
          <a:blip r:embed="rId10"/>
          <a:stretch>
            <a:fillRect/>
          </a:stretch>
        </p:blipFill>
        <p:spPr>
          <a:xfrm>
            <a:off x="2335273" y="6968470"/>
            <a:ext cx="1753501" cy="1753500"/>
          </a:xfrm>
          <a:prstGeom prst="rect">
            <a:avLst/>
          </a:prstGeom>
          <a:ln w="12700">
            <a:miter lim="400000"/>
          </a:ln>
        </p:spPr>
      </p:pic>
      <p:sp>
        <p:nvSpPr>
          <p:cNvPr id="1203" name="Arrow"/>
          <p:cNvSpPr/>
          <p:nvPr/>
        </p:nvSpPr>
        <p:spPr>
          <a:xfrm rot="5400000">
            <a:off x="5867400" y="3547533"/>
            <a:ext cx="1270000" cy="1270001"/>
          </a:xfrm>
          <a:prstGeom prst="rightArrow">
            <a:avLst>
              <a:gd name="adj1" fmla="val 32000"/>
              <a:gd name="adj2" fmla="val 6400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grpSp>
        <p:nvGrpSpPr>
          <p:cNvPr id="1208" name="Group"/>
          <p:cNvGrpSpPr/>
          <p:nvPr/>
        </p:nvGrpSpPr>
        <p:grpSpPr>
          <a:xfrm>
            <a:off x="525469" y="2192322"/>
            <a:ext cx="12411515" cy="756739"/>
            <a:chOff x="-38099" y="-38100"/>
            <a:chExt cx="12411513" cy="756737"/>
          </a:xfrm>
        </p:grpSpPr>
        <p:sp>
          <p:nvSpPr>
            <p:cNvPr id="1204" name="Artificial"/>
            <p:cNvSpPr txBox="1"/>
            <p:nvPr/>
          </p:nvSpPr>
          <p:spPr>
            <a:xfrm>
              <a:off x="391902" y="21433"/>
              <a:ext cx="2545099" cy="6972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600">
                  <a:latin typeface="Nothing You Could Do"/>
                  <a:ea typeface="Nothing You Could Do"/>
                  <a:cs typeface="Nothing You Could Do"/>
                  <a:sym typeface="Nothing You Could Do"/>
                </a:defRPr>
              </a:lvl1pPr>
            </a:lstStyle>
            <a:p>
              <a:r>
                <a:t>Artificial</a:t>
              </a:r>
            </a:p>
          </p:txBody>
        </p:sp>
        <p:sp>
          <p:nvSpPr>
            <p:cNvPr id="1205" name="Reality"/>
            <p:cNvSpPr txBox="1"/>
            <p:nvPr/>
          </p:nvSpPr>
          <p:spPr>
            <a:xfrm>
              <a:off x="10280936" y="21433"/>
              <a:ext cx="1734904" cy="6972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600">
                  <a:latin typeface="Nothing You Could Do"/>
                  <a:ea typeface="Nothing You Could Do"/>
                  <a:cs typeface="Nothing You Could Do"/>
                  <a:sym typeface="Nothing You Could Do"/>
                </a:defRPr>
              </a:lvl1pPr>
            </a:lstStyle>
            <a:p>
              <a:r>
                <a:t>Reality</a:t>
              </a:r>
            </a:p>
          </p:txBody>
        </p:sp>
        <p:pic>
          <p:nvPicPr>
            <p:cNvPr id="1206" name="Line Line" descr="Line Line"/>
            <p:cNvPicPr>
              <a:picLocks/>
            </p:cNvPicPr>
            <p:nvPr/>
          </p:nvPicPr>
          <p:blipFill>
            <a:blip r:embed="rId11"/>
            <a:stretch>
              <a:fillRect/>
            </a:stretch>
          </p:blipFill>
          <p:spPr>
            <a:xfrm>
              <a:off x="-38100" y="-38100"/>
              <a:ext cx="12411515" cy="76200"/>
            </a:xfrm>
            <a:prstGeom prst="rect">
              <a:avLst/>
            </a:prstGeom>
            <a:effectLst/>
          </p:spPr>
        </p:pic>
      </p:grpSp>
      <p:sp>
        <p:nvSpPr>
          <p:cNvPr id="1209" name="An (imperfect) universe of possibilities"/>
          <p:cNvSpPr txBox="1"/>
          <p:nvPr/>
        </p:nvSpPr>
        <p:spPr>
          <a:xfrm>
            <a:off x="6965900" y="4475243"/>
            <a:ext cx="3407123"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i="1">
                <a:latin typeface="+mn-lt"/>
                <a:ea typeface="+mn-ea"/>
                <a:cs typeface="+mn-cs"/>
                <a:sym typeface="Gill Sans"/>
              </a:defRPr>
            </a:lvl1pPr>
          </a:lstStyle>
          <a:p>
            <a:r>
              <a:t>An (imperfect) universe of possibilities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a14="http://schemas.microsoft.com/office/drawing/2010/main" xmlns:m="http://schemas.openxmlformats.org/officeDocument/2006/math" xmlns="">
      <p:transition spd="fast">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 name="image34.png" descr="image34.png"/>
          <p:cNvPicPr>
            <a:picLocks noChangeAspect="1"/>
          </p:cNvPicPr>
          <p:nvPr/>
        </p:nvPicPr>
        <p:blipFill>
          <a:blip r:embed="rId2"/>
          <a:stretch>
            <a:fillRect/>
          </a:stretch>
        </p:blipFill>
        <p:spPr>
          <a:xfrm>
            <a:off x="7950430" y="3880169"/>
            <a:ext cx="1620763" cy="1620763"/>
          </a:xfrm>
          <a:prstGeom prst="rect">
            <a:avLst/>
          </a:prstGeom>
          <a:ln w="12700">
            <a:miter lim="400000"/>
          </a:ln>
        </p:spPr>
      </p:pic>
      <p:sp>
        <p:nvSpPr>
          <p:cNvPr id="1212" name="What are the units of analysis?"/>
          <p:cNvSpPr txBox="1">
            <a:spLocks noGrp="1"/>
          </p:cNvSpPr>
          <p:nvPr>
            <p:ph type="title"/>
          </p:nvPr>
        </p:nvSpPr>
        <p:spPr>
          <a:prstGeom prst="rect">
            <a:avLst/>
          </a:prstGeom>
        </p:spPr>
        <p:txBody>
          <a:bodyPr/>
          <a:lstStyle/>
          <a:p>
            <a:r>
              <a:t>What are the units of analysis?</a:t>
            </a:r>
          </a:p>
        </p:txBody>
      </p:sp>
      <p:pic>
        <p:nvPicPr>
          <p:cNvPr id="1213" name="image28.png" descr="image28.png"/>
          <p:cNvPicPr>
            <a:picLocks noChangeAspect="1"/>
          </p:cNvPicPr>
          <p:nvPr/>
        </p:nvPicPr>
        <p:blipFill>
          <a:blip r:embed="rId3"/>
          <a:stretch>
            <a:fillRect/>
          </a:stretch>
        </p:blipFill>
        <p:spPr>
          <a:xfrm>
            <a:off x="7597146" y="2084548"/>
            <a:ext cx="822670" cy="822671"/>
          </a:xfrm>
          <a:prstGeom prst="rect">
            <a:avLst/>
          </a:prstGeom>
          <a:ln w="12700">
            <a:miter lim="400000"/>
          </a:ln>
        </p:spPr>
      </p:pic>
      <p:pic>
        <p:nvPicPr>
          <p:cNvPr id="1214" name="image29.png" descr="image29.png"/>
          <p:cNvPicPr>
            <a:picLocks noChangeAspect="1"/>
          </p:cNvPicPr>
          <p:nvPr/>
        </p:nvPicPr>
        <p:blipFill>
          <a:blip r:embed="rId4"/>
          <a:stretch>
            <a:fillRect/>
          </a:stretch>
        </p:blipFill>
        <p:spPr>
          <a:xfrm>
            <a:off x="10829245" y="4598703"/>
            <a:ext cx="1024250" cy="1024250"/>
          </a:xfrm>
          <a:prstGeom prst="rect">
            <a:avLst/>
          </a:prstGeom>
          <a:ln w="12700">
            <a:miter lim="400000"/>
          </a:ln>
        </p:spPr>
      </p:pic>
      <p:pic>
        <p:nvPicPr>
          <p:cNvPr id="1215" name="image30.png" descr="image30.png"/>
          <p:cNvPicPr>
            <a:picLocks noChangeAspect="1"/>
          </p:cNvPicPr>
          <p:nvPr/>
        </p:nvPicPr>
        <p:blipFill>
          <a:blip r:embed="rId5"/>
          <a:stretch>
            <a:fillRect/>
          </a:stretch>
        </p:blipFill>
        <p:spPr>
          <a:xfrm>
            <a:off x="6037700" y="3038094"/>
            <a:ext cx="2383696" cy="711201"/>
          </a:xfrm>
          <a:prstGeom prst="rect">
            <a:avLst/>
          </a:prstGeom>
          <a:ln w="12700">
            <a:miter lim="400000"/>
          </a:ln>
        </p:spPr>
      </p:pic>
      <p:pic>
        <p:nvPicPr>
          <p:cNvPr id="1216" name="image31.png" descr="image31.png"/>
          <p:cNvPicPr>
            <a:picLocks noChangeAspect="1"/>
          </p:cNvPicPr>
          <p:nvPr/>
        </p:nvPicPr>
        <p:blipFill>
          <a:blip r:embed="rId6"/>
          <a:stretch>
            <a:fillRect/>
          </a:stretch>
        </p:blipFill>
        <p:spPr>
          <a:xfrm>
            <a:off x="8543097" y="2660766"/>
            <a:ext cx="3298783" cy="1371601"/>
          </a:xfrm>
          <a:prstGeom prst="rect">
            <a:avLst/>
          </a:prstGeom>
          <a:ln w="12700">
            <a:miter lim="400000"/>
          </a:ln>
        </p:spPr>
      </p:pic>
      <p:pic>
        <p:nvPicPr>
          <p:cNvPr id="1217" name="image32.png" descr="image32.png"/>
          <p:cNvPicPr>
            <a:picLocks noChangeAspect="1"/>
          </p:cNvPicPr>
          <p:nvPr/>
        </p:nvPicPr>
        <p:blipFill>
          <a:blip r:embed="rId7"/>
          <a:stretch>
            <a:fillRect/>
          </a:stretch>
        </p:blipFill>
        <p:spPr>
          <a:xfrm>
            <a:off x="868827" y="2086792"/>
            <a:ext cx="2091828" cy="1490189"/>
          </a:xfrm>
          <a:prstGeom prst="rect">
            <a:avLst/>
          </a:prstGeom>
          <a:ln w="12700">
            <a:miter lim="400000"/>
          </a:ln>
        </p:spPr>
      </p:pic>
      <p:pic>
        <p:nvPicPr>
          <p:cNvPr id="1218" name="image33.png" descr="image33.png"/>
          <p:cNvPicPr>
            <a:picLocks noChangeAspect="1"/>
          </p:cNvPicPr>
          <p:nvPr/>
        </p:nvPicPr>
        <p:blipFill>
          <a:blip r:embed="rId8"/>
          <a:stretch>
            <a:fillRect/>
          </a:stretch>
        </p:blipFill>
        <p:spPr>
          <a:xfrm>
            <a:off x="4498493" y="3813800"/>
            <a:ext cx="2974484" cy="1753501"/>
          </a:xfrm>
          <a:prstGeom prst="rect">
            <a:avLst/>
          </a:prstGeom>
          <a:ln w="12700">
            <a:miter lim="400000"/>
          </a:ln>
        </p:spPr>
      </p:pic>
      <p:pic>
        <p:nvPicPr>
          <p:cNvPr id="1219" name="image36.png" descr="image36.png"/>
          <p:cNvPicPr>
            <a:picLocks noChangeAspect="1"/>
          </p:cNvPicPr>
          <p:nvPr/>
        </p:nvPicPr>
        <p:blipFill>
          <a:blip r:embed="rId9"/>
          <a:stretch>
            <a:fillRect/>
          </a:stretch>
        </p:blipFill>
        <p:spPr>
          <a:xfrm>
            <a:off x="3333923" y="2436121"/>
            <a:ext cx="2091828" cy="1164066"/>
          </a:xfrm>
          <a:prstGeom prst="rect">
            <a:avLst/>
          </a:prstGeom>
          <a:ln w="12700">
            <a:miter lim="400000"/>
          </a:ln>
        </p:spPr>
      </p:pic>
      <p:pic>
        <p:nvPicPr>
          <p:cNvPr id="1220" name="image37.png" descr="image37.png"/>
          <p:cNvPicPr>
            <a:picLocks noChangeAspect="1"/>
          </p:cNvPicPr>
          <p:nvPr/>
        </p:nvPicPr>
        <p:blipFill>
          <a:blip r:embed="rId10"/>
          <a:stretch>
            <a:fillRect/>
          </a:stretch>
        </p:blipFill>
        <p:spPr>
          <a:xfrm>
            <a:off x="2267539" y="3649536"/>
            <a:ext cx="1753501" cy="1753501"/>
          </a:xfrm>
          <a:prstGeom prst="rect">
            <a:avLst/>
          </a:prstGeom>
          <a:ln w="12700">
            <a:miter lim="400000"/>
          </a:ln>
        </p:spPr>
      </p:pic>
      <p:sp>
        <p:nvSpPr>
          <p:cNvPr id="1221" name="Artefacts (e.g. specification documents, log files)…"/>
          <p:cNvSpPr txBox="1"/>
          <p:nvPr/>
        </p:nvSpPr>
        <p:spPr>
          <a:xfrm>
            <a:off x="2766433" y="7414273"/>
            <a:ext cx="7850869"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440690" indent="-400050">
              <a:buSzPct val="100000"/>
              <a:buChar char="•"/>
              <a:defRPr sz="2800">
                <a:latin typeface="+mn-lt"/>
                <a:ea typeface="+mn-ea"/>
                <a:cs typeface="+mn-cs"/>
                <a:sym typeface="Gill Sans"/>
              </a:defRPr>
            </a:pPr>
            <a:r>
              <a:t>Artefacts (e.g. specification documents, log files)</a:t>
            </a:r>
          </a:p>
          <a:p>
            <a:pPr marL="440690" indent="-400050">
              <a:buSzPct val="100000"/>
              <a:buChar char="•"/>
              <a:defRPr sz="2800">
                <a:latin typeface="+mn-lt"/>
                <a:ea typeface="+mn-ea"/>
                <a:cs typeface="+mn-cs"/>
                <a:sym typeface="Gill Sans"/>
              </a:defRPr>
            </a:pPr>
            <a:r>
              <a:t>People (e.g. Java developers, process engineers) or </a:t>
            </a:r>
          </a:p>
          <a:p>
            <a:pPr marL="440690" indent="-400050">
              <a:buSzPct val="100000"/>
              <a:buChar char="•"/>
              <a:defRPr sz="2800">
                <a:latin typeface="+mn-lt"/>
                <a:ea typeface="+mn-ea"/>
                <a:cs typeface="+mn-cs"/>
                <a:sym typeface="Gill Sans"/>
              </a:defRPr>
            </a:pPr>
            <a:r>
              <a:t>Groups of people (e.g. teams, companies)</a:t>
            </a:r>
          </a:p>
        </p:txBody>
      </p:sp>
      <p:sp>
        <p:nvSpPr>
          <p:cNvPr id="1222" name="Arrow"/>
          <p:cNvSpPr/>
          <p:nvPr/>
        </p:nvSpPr>
        <p:spPr>
          <a:xfrm rot="5400000">
            <a:off x="5854700" y="6273800"/>
            <a:ext cx="1270000" cy="1270000"/>
          </a:xfrm>
          <a:prstGeom prst="rightArrow">
            <a:avLst>
              <a:gd name="adj1" fmla="val 32000"/>
              <a:gd name="adj2" fmla="val 6400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1223" name="Double Arrow"/>
          <p:cNvSpPr/>
          <p:nvPr/>
        </p:nvSpPr>
        <p:spPr>
          <a:xfrm rot="16200000">
            <a:off x="5530135" y="5946728"/>
            <a:ext cx="1919130" cy="1270001"/>
          </a:xfrm>
          <a:prstGeom prst="leftRightArrow">
            <a:avLst>
              <a:gd name="adj1" fmla="val 41458"/>
              <a:gd name="adj2" fmla="val 63198"/>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a14="http://schemas.microsoft.com/office/drawing/2010/main" xmlns:m="http://schemas.openxmlformats.org/officeDocument/2006/math" xmlns="">
      <p:transition spd="fast">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Method and strategy selection:  Summary of important decision criteria"/>
          <p:cNvSpPr txBox="1">
            <a:spLocks noGrp="1"/>
          </p:cNvSpPr>
          <p:nvPr>
            <p:ph type="title"/>
          </p:nvPr>
        </p:nvSpPr>
        <p:spPr>
          <a:prstGeom prst="rect">
            <a:avLst/>
          </a:prstGeom>
        </p:spPr>
        <p:txBody>
          <a:bodyPr/>
          <a:lstStyle/>
          <a:p>
            <a:r>
              <a:t>Method and strategy selection: </a:t>
            </a:r>
            <a:br/>
            <a:r>
              <a:t>Summary of important decision criteria</a:t>
            </a:r>
          </a:p>
        </p:txBody>
      </p:sp>
      <p:sp>
        <p:nvSpPr>
          <p:cNvPr id="1226" name="What is the purpose of the study?…"/>
          <p:cNvSpPr txBox="1">
            <a:spLocks noGrp="1"/>
          </p:cNvSpPr>
          <p:nvPr>
            <p:ph type="body" idx="1"/>
          </p:nvPr>
        </p:nvSpPr>
        <p:spPr>
          <a:xfrm>
            <a:off x="723900" y="2209800"/>
            <a:ext cx="7774319" cy="7543800"/>
          </a:xfrm>
          <a:prstGeom prst="rect">
            <a:avLst/>
          </a:prstGeom>
        </p:spPr>
        <p:txBody>
          <a:bodyPr/>
          <a:lstStyle/>
          <a:p>
            <a:pPr marL="440690" indent="-400050">
              <a:defRPr sz="2600"/>
            </a:pPr>
            <a:r>
              <a:t>What is the </a:t>
            </a:r>
            <a:r>
              <a:rPr>
                <a:solidFill>
                  <a:schemeClr val="accent1"/>
                </a:solidFill>
              </a:rPr>
              <a:t>purpose of the study?</a:t>
            </a:r>
          </a:p>
          <a:p>
            <a:pPr lvl="1">
              <a:defRPr sz="2600"/>
            </a:pPr>
            <a:r>
              <a:t>Exploratory? Descriptive? Explanatory? Improving?</a:t>
            </a:r>
          </a:p>
          <a:p>
            <a:pPr marL="440690" indent="-400050">
              <a:defRPr sz="2600"/>
            </a:pPr>
            <a:r>
              <a:t>What is the </a:t>
            </a:r>
            <a:r>
              <a:rPr>
                <a:solidFill>
                  <a:schemeClr val="accent1"/>
                </a:solidFill>
              </a:rPr>
              <a:t>nature of the study?</a:t>
            </a:r>
          </a:p>
          <a:p>
            <a:pPr lvl="1">
              <a:defRPr sz="2600"/>
            </a:pPr>
            <a:r>
              <a:t>Inductive? Deductive?</a:t>
            </a:r>
          </a:p>
          <a:p>
            <a:pPr marL="440690" indent="-400050">
              <a:defRPr sz="2600"/>
            </a:pPr>
            <a:r>
              <a:t>What is the </a:t>
            </a:r>
            <a:r>
              <a:rPr>
                <a:solidFill>
                  <a:schemeClr val="accent1"/>
                </a:solidFill>
              </a:rPr>
              <a:t>relation to the existing body of knowledge?</a:t>
            </a:r>
          </a:p>
          <a:p>
            <a:pPr lvl="1">
              <a:defRPr sz="2600"/>
            </a:pPr>
            <a:r>
              <a:t>Building a new theory? Testing existing theory?</a:t>
            </a:r>
          </a:p>
          <a:p>
            <a:pPr marL="440690" indent="-400050">
              <a:defRPr sz="2600"/>
            </a:pPr>
            <a:r>
              <a:t>What is the </a:t>
            </a:r>
            <a:r>
              <a:rPr>
                <a:solidFill>
                  <a:schemeClr val="accent1"/>
                </a:solidFill>
              </a:rPr>
              <a:t>nature of the questions we ask?</a:t>
            </a:r>
          </a:p>
          <a:p>
            <a:pPr lvl="1">
              <a:defRPr sz="2600"/>
            </a:pPr>
            <a:r>
              <a:t>What-questions? Why-questions?</a:t>
            </a:r>
          </a:p>
          <a:p>
            <a:pPr marL="440690" indent="-400050">
              <a:defRPr sz="2600"/>
            </a:pPr>
            <a:r>
              <a:t>What is the </a:t>
            </a:r>
            <a:r>
              <a:rPr>
                <a:solidFill>
                  <a:schemeClr val="accent1"/>
                </a:solidFill>
              </a:rPr>
              <a:t>nature of the</a:t>
            </a:r>
            <a:r>
              <a:t> </a:t>
            </a:r>
            <a:r>
              <a:rPr>
                <a:solidFill>
                  <a:schemeClr val="accent1"/>
                </a:solidFill>
              </a:rPr>
              <a:t>environment</a:t>
            </a:r>
            <a:r>
              <a:t>?</a:t>
            </a:r>
          </a:p>
          <a:p>
            <a:pPr lvl="1">
              <a:defRPr sz="2600"/>
            </a:pPr>
            <a:r>
              <a:t>Controlled environments? Realistic environments?</a:t>
            </a:r>
          </a:p>
          <a:p>
            <a:pPr marL="440690" indent="-400050">
              <a:defRPr sz="2600"/>
            </a:pPr>
            <a:r>
              <a:t>What is the necessary </a:t>
            </a:r>
            <a:r>
              <a:rPr>
                <a:solidFill>
                  <a:schemeClr val="accent1"/>
                </a:solidFill>
              </a:rPr>
              <a:t>sample</a:t>
            </a:r>
            <a:r>
              <a:t>?</a:t>
            </a:r>
          </a:p>
          <a:p>
            <a:pPr lvl="1">
              <a:defRPr sz="2600"/>
            </a:pPr>
            <a:r>
              <a:t>Population source?</a:t>
            </a:r>
          </a:p>
          <a:p>
            <a:pPr lvl="1">
              <a:defRPr sz="2600"/>
            </a:pPr>
            <a:r>
              <a:t>Units of analysis?</a:t>
            </a:r>
          </a:p>
        </p:txBody>
      </p:sp>
      <p:pic>
        <p:nvPicPr>
          <p:cNvPr id="1227" name="Line Line" descr="Line Line"/>
          <p:cNvPicPr>
            <a:picLocks/>
          </p:cNvPicPr>
          <p:nvPr/>
        </p:nvPicPr>
        <p:blipFill>
          <a:blip r:embed="rId2"/>
          <a:stretch>
            <a:fillRect/>
          </a:stretch>
        </p:blipFill>
        <p:spPr>
          <a:xfrm rot="16200000">
            <a:off x="6536550" y="4224582"/>
            <a:ext cx="4046500" cy="76201"/>
          </a:xfrm>
          <a:prstGeom prst="rect">
            <a:avLst/>
          </a:prstGeom>
        </p:spPr>
      </p:pic>
      <p:pic>
        <p:nvPicPr>
          <p:cNvPr id="1229" name="Line Line" descr="Line Line"/>
          <p:cNvPicPr>
            <a:picLocks/>
          </p:cNvPicPr>
          <p:nvPr/>
        </p:nvPicPr>
        <p:blipFill>
          <a:blip r:embed="rId3"/>
          <a:stretch>
            <a:fillRect/>
          </a:stretch>
        </p:blipFill>
        <p:spPr>
          <a:xfrm rot="16200000">
            <a:off x="7536709" y="7069275"/>
            <a:ext cx="3078189" cy="76201"/>
          </a:xfrm>
          <a:prstGeom prst="rect">
            <a:avLst/>
          </a:prstGeom>
        </p:spPr>
      </p:pic>
      <p:sp>
        <p:nvSpPr>
          <p:cNvPr id="1231" name="Criteria for  selecting methods"/>
          <p:cNvSpPr txBox="1"/>
          <p:nvPr/>
        </p:nvSpPr>
        <p:spPr>
          <a:xfrm>
            <a:off x="8591500" y="2226733"/>
            <a:ext cx="2520182"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a:latin typeface="+mn-lt"/>
                <a:ea typeface="+mn-ea"/>
                <a:cs typeface="+mn-cs"/>
                <a:sym typeface="Gill Sans"/>
              </a:defRPr>
            </a:pPr>
            <a:r>
              <a:t>Criteria for </a:t>
            </a:r>
            <a:br/>
            <a:r>
              <a:t>selecting methods</a:t>
            </a:r>
          </a:p>
        </p:txBody>
      </p:sp>
      <p:sp>
        <p:nvSpPr>
          <p:cNvPr id="1232" name="Criteria for  environment selection (and sampling)"/>
          <p:cNvSpPr txBox="1"/>
          <p:nvPr/>
        </p:nvSpPr>
        <p:spPr>
          <a:xfrm>
            <a:off x="9265299" y="5568281"/>
            <a:ext cx="3089003" cy="124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a:latin typeface="+mn-lt"/>
                <a:ea typeface="+mn-ea"/>
                <a:cs typeface="+mn-cs"/>
                <a:sym typeface="Gill Sans"/>
              </a:defRPr>
            </a:pPr>
            <a:r>
              <a:t>Criteria for </a:t>
            </a:r>
            <a:br/>
            <a:r>
              <a:t>environment selection</a:t>
            </a:r>
            <a:br/>
            <a:r>
              <a:t>(and sampling)</a:t>
            </a:r>
          </a:p>
        </p:txBody>
      </p:sp>
      <p:pic>
        <p:nvPicPr>
          <p:cNvPr id="1233" name="Non-exclusive and non-sequential Non-exclusive and non-sequential" descr="Non-exclusive and non-sequential Non-exclusive and non-sequential"/>
          <p:cNvPicPr>
            <a:picLocks/>
          </p:cNvPicPr>
          <p:nvPr/>
        </p:nvPicPr>
        <p:blipFill>
          <a:blip r:embed="rId4"/>
          <a:stretch>
            <a:fillRect/>
          </a:stretch>
        </p:blipFill>
        <p:spPr>
          <a:xfrm rot="671728">
            <a:off x="8729233" y="3493032"/>
            <a:ext cx="4161135" cy="1672551"/>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Method and strategy selection:  Summary of important decision criteria"/>
          <p:cNvSpPr txBox="1">
            <a:spLocks noGrp="1"/>
          </p:cNvSpPr>
          <p:nvPr>
            <p:ph type="title"/>
          </p:nvPr>
        </p:nvSpPr>
        <p:spPr>
          <a:prstGeom prst="rect">
            <a:avLst/>
          </a:prstGeom>
        </p:spPr>
        <p:txBody>
          <a:bodyPr/>
          <a:lstStyle/>
          <a:p>
            <a:r>
              <a:t>Method and strategy selection: </a:t>
            </a:r>
            <a:br/>
            <a:r>
              <a:t>Summary of important decision criteria</a:t>
            </a:r>
          </a:p>
        </p:txBody>
      </p:sp>
      <p:pic>
        <p:nvPicPr>
          <p:cNvPr id="1236" name="Example! Example!" descr="Example! Example!"/>
          <p:cNvPicPr>
            <a:picLocks/>
          </p:cNvPicPr>
          <p:nvPr/>
        </p:nvPicPr>
        <p:blipFill>
          <a:blip r:embed="rId2"/>
          <a:stretch>
            <a:fillRect/>
          </a:stretch>
        </p:blipFill>
        <p:spPr>
          <a:xfrm rot="959544">
            <a:off x="8994342" y="448140"/>
            <a:ext cx="3974760" cy="1401639"/>
          </a:xfrm>
          <a:prstGeom prst="rect">
            <a:avLst/>
          </a:prstGeom>
          <a:effectLst>
            <a:outerShdw blurRad="63500" dist="25400" dir="5400000" rotWithShape="0">
              <a:srgbClr val="000000">
                <a:alpha val="50000"/>
              </a:srgbClr>
            </a:outerShdw>
          </a:effectLst>
        </p:spPr>
      </p:pic>
      <p:sp>
        <p:nvSpPr>
          <p:cNvPr id="1237" name="What is the purpose of the study?…"/>
          <p:cNvSpPr txBox="1">
            <a:spLocks noGrp="1"/>
          </p:cNvSpPr>
          <p:nvPr>
            <p:ph type="body" idx="1"/>
          </p:nvPr>
        </p:nvSpPr>
        <p:spPr>
          <a:xfrm>
            <a:off x="723900" y="2209800"/>
            <a:ext cx="7774319" cy="7543800"/>
          </a:xfrm>
          <a:prstGeom prst="rect">
            <a:avLst/>
          </a:prstGeom>
        </p:spPr>
        <p:txBody>
          <a:bodyPr/>
          <a:lstStyle/>
          <a:p>
            <a:pPr marL="440690" indent="-400050">
              <a:defRPr sz="2600"/>
            </a:pPr>
            <a:r>
              <a:t>What is the </a:t>
            </a:r>
            <a:r>
              <a:rPr>
                <a:solidFill>
                  <a:schemeClr val="accent1"/>
                </a:solidFill>
              </a:rPr>
              <a:t>purpose of the study?</a:t>
            </a:r>
          </a:p>
          <a:p>
            <a:pPr lvl="1">
              <a:defRPr sz="2600"/>
            </a:pPr>
            <a:r>
              <a:t>Improving</a:t>
            </a:r>
          </a:p>
          <a:p>
            <a:pPr marL="440690" indent="-400050">
              <a:defRPr sz="2600"/>
            </a:pPr>
            <a:r>
              <a:t>What is the </a:t>
            </a:r>
            <a:r>
              <a:rPr>
                <a:solidFill>
                  <a:schemeClr val="accent1"/>
                </a:solidFill>
              </a:rPr>
              <a:t>nature of the study?</a:t>
            </a:r>
          </a:p>
          <a:p>
            <a:pPr lvl="1">
              <a:defRPr sz="2600"/>
            </a:pPr>
            <a:r>
              <a:t>Deductive</a:t>
            </a:r>
          </a:p>
          <a:p>
            <a:pPr marL="440690" indent="-400050">
              <a:defRPr sz="2600"/>
            </a:pPr>
            <a:r>
              <a:t>What is the </a:t>
            </a:r>
            <a:r>
              <a:rPr>
                <a:solidFill>
                  <a:schemeClr val="accent1"/>
                </a:solidFill>
              </a:rPr>
              <a:t>relation to the existing body of knowledge?</a:t>
            </a:r>
          </a:p>
          <a:p>
            <a:pPr lvl="1">
              <a:defRPr sz="2600"/>
            </a:pPr>
            <a:r>
              <a:t>Testing existing (design) theory</a:t>
            </a:r>
          </a:p>
          <a:p>
            <a:pPr marL="440690" indent="-400050">
              <a:defRPr sz="2600"/>
            </a:pPr>
            <a:r>
              <a:t>What is the </a:t>
            </a:r>
            <a:r>
              <a:rPr>
                <a:solidFill>
                  <a:schemeClr val="accent1"/>
                </a:solidFill>
              </a:rPr>
              <a:t>nature of the questions we ask?</a:t>
            </a:r>
          </a:p>
          <a:p>
            <a:pPr lvl="1">
              <a:defRPr sz="2600"/>
            </a:pPr>
            <a:r>
              <a:t>Why-questions</a:t>
            </a:r>
          </a:p>
          <a:p>
            <a:pPr marL="440690" indent="-400050">
              <a:defRPr sz="2600"/>
            </a:pPr>
            <a:r>
              <a:t>What is the </a:t>
            </a:r>
            <a:r>
              <a:rPr>
                <a:solidFill>
                  <a:schemeClr val="accent1"/>
                </a:solidFill>
              </a:rPr>
              <a:t>nature of the</a:t>
            </a:r>
            <a:r>
              <a:t> </a:t>
            </a:r>
            <a:r>
              <a:rPr>
                <a:solidFill>
                  <a:schemeClr val="accent1"/>
                </a:solidFill>
              </a:rPr>
              <a:t>environment</a:t>
            </a:r>
            <a:r>
              <a:t>?</a:t>
            </a:r>
          </a:p>
          <a:p>
            <a:pPr lvl="1">
              <a:defRPr sz="2600"/>
            </a:pPr>
            <a:r>
              <a:t>Realistic environment</a:t>
            </a:r>
          </a:p>
          <a:p>
            <a:pPr marL="440690" indent="-400050">
              <a:defRPr sz="2600"/>
            </a:pPr>
            <a:r>
              <a:t>What is the necessary </a:t>
            </a:r>
            <a:r>
              <a:rPr>
                <a:solidFill>
                  <a:schemeClr val="accent1"/>
                </a:solidFill>
              </a:rPr>
              <a:t>sample</a:t>
            </a:r>
            <a:r>
              <a:t>?</a:t>
            </a:r>
          </a:p>
          <a:p>
            <a:pPr lvl="1">
              <a:defRPr sz="2600"/>
            </a:pPr>
            <a:r>
              <a:t>Group of process engineers in a custom software development team</a:t>
            </a:r>
          </a:p>
        </p:txBody>
      </p:sp>
      <p:pic>
        <p:nvPicPr>
          <p:cNvPr id="1238" name="Screen Shot 2017-01-14 at 09.21.06.png" descr="Screen Shot 2017-01-14 at 09.21.06.png"/>
          <p:cNvPicPr>
            <a:picLocks/>
          </p:cNvPicPr>
          <p:nvPr/>
        </p:nvPicPr>
        <p:blipFill>
          <a:blip r:embed="rId3"/>
          <a:stretch>
            <a:fillRect/>
          </a:stretch>
        </p:blipFill>
        <p:spPr>
          <a:xfrm>
            <a:off x="8354035" y="3829038"/>
            <a:ext cx="4525961" cy="5879154"/>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Is that all?"/>
          <p:cNvSpPr txBox="1"/>
          <p:nvPr/>
        </p:nvSpPr>
        <p:spPr>
          <a:xfrm>
            <a:off x="5067213" y="4514849"/>
            <a:ext cx="2870374"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4200" b="1">
                <a:latin typeface="+mn-lt"/>
                <a:ea typeface="+mn-ea"/>
                <a:cs typeface="+mn-cs"/>
                <a:sym typeface="Gill Sans"/>
              </a:defRPr>
            </a:lvl1pPr>
          </a:lstStyle>
          <a:p>
            <a:r>
              <a:t>Is that all?</a:t>
            </a:r>
          </a:p>
        </p:txBody>
      </p:sp>
      <p:sp>
        <p:nvSpPr>
          <p:cNvPr id="1241" name="No (of course not)."/>
          <p:cNvSpPr txBox="1"/>
          <p:nvPr/>
        </p:nvSpPr>
        <p:spPr>
          <a:xfrm>
            <a:off x="4320244" y="5835649"/>
            <a:ext cx="4364312"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atin typeface="+mn-lt"/>
                <a:ea typeface="+mn-ea"/>
                <a:cs typeface="+mn-cs"/>
                <a:sym typeface="Gill Sans"/>
              </a:defRPr>
            </a:lvl1pPr>
          </a:lstStyle>
          <a:p>
            <a:r>
              <a:t>No (of course not).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241"/>
                                        </p:tgtEl>
                                        <p:attrNameLst>
                                          <p:attrName>style.visibility</p:attrName>
                                        </p:attrNameLst>
                                      </p:cBhvr>
                                      <p:to>
                                        <p:strVal val="visible"/>
                                      </p:to>
                                    </p:set>
                                    <p:animEffect transition="in" filter="fade">
                                      <p:cBhvr>
                                        <p:cTn id="7" dur="199"/>
                                        <p:tgtEl>
                                          <p:spTgt spid="1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 grpId="1"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Scientific working is influenced by various criteria"/>
          <p:cNvSpPr txBox="1">
            <a:spLocks noGrp="1"/>
          </p:cNvSpPr>
          <p:nvPr>
            <p:ph type="title"/>
          </p:nvPr>
        </p:nvSpPr>
        <p:spPr>
          <a:prstGeom prst="rect">
            <a:avLst/>
          </a:prstGeom>
        </p:spPr>
        <p:txBody>
          <a:bodyPr/>
          <a:lstStyle/>
          <a:p>
            <a:r>
              <a:t>Scientific working is influenced by various criteria</a:t>
            </a:r>
          </a:p>
        </p:txBody>
      </p:sp>
      <p:sp>
        <p:nvSpPr>
          <p:cNvPr id="1244" name="Purpose of the methodology…"/>
          <p:cNvSpPr txBox="1">
            <a:spLocks noGrp="1"/>
          </p:cNvSpPr>
          <p:nvPr>
            <p:ph type="body" idx="1"/>
          </p:nvPr>
        </p:nvSpPr>
        <p:spPr>
          <a:prstGeom prst="rect">
            <a:avLst/>
          </a:prstGeom>
        </p:spPr>
        <p:txBody>
          <a:bodyPr/>
          <a:lstStyle/>
          <a:p>
            <a:pPr>
              <a:defRPr sz="2800"/>
            </a:pPr>
            <a:r>
              <a:t>Purpose of the methodology</a:t>
            </a:r>
          </a:p>
          <a:p>
            <a:pPr>
              <a:defRPr sz="2800"/>
            </a:pPr>
            <a:r>
              <a:t>Degree of realism and control</a:t>
            </a:r>
          </a:p>
          <a:p>
            <a:pPr>
              <a:defRPr sz="2800"/>
            </a:pPr>
            <a:r>
              <a:t>Scope of the study (and validity)</a:t>
            </a:r>
          </a:p>
          <a:p>
            <a:pPr>
              <a:defRPr sz="2800"/>
            </a:pPr>
            <a:r>
              <a:t>Theoretical impact</a:t>
            </a:r>
          </a:p>
          <a:p>
            <a:pPr>
              <a:defRPr sz="2800"/>
            </a:pPr>
            <a:r>
              <a:t>Practical impact</a:t>
            </a:r>
          </a:p>
          <a:p>
            <a:pPr>
              <a:defRPr sz="2800"/>
            </a:pPr>
            <a:r>
              <a:t>Usefulness of emerging theories to researchers and practitioners</a:t>
            </a:r>
          </a:p>
          <a:p>
            <a:pPr>
              <a:defRPr sz="2800"/>
            </a:pPr>
            <a:r>
              <a:t>Access to data</a:t>
            </a:r>
          </a:p>
          <a:p>
            <a:pPr>
              <a:defRPr sz="2800"/>
            </a:pPr>
            <a:r>
              <a:t>Risk of failure</a:t>
            </a:r>
          </a:p>
          <a:p>
            <a:pPr>
              <a:defRPr sz="2800"/>
            </a:pPr>
            <a:r>
              <a:t>Time and cost</a:t>
            </a:r>
          </a:p>
          <a:p>
            <a:pPr>
              <a:defRPr sz="2800"/>
            </a:pPr>
            <a:r>
              <a:t>…</a:t>
            </a:r>
          </a:p>
        </p:txBody>
      </p:sp>
      <p:pic>
        <p:nvPicPr>
          <p:cNvPr id="1245" name="Reminder Scientific working is also influenced by social and economic aspects (trade-offs) Reminder Scientific working is also influenced by social and economic aspects (trade-offs)" descr="Reminder Scientific working is also influenced by social and economic aspects (trade-offs) Reminder Scientific working is also influenced by social and economic aspects (trade-offs)"/>
          <p:cNvPicPr>
            <a:picLocks/>
          </p:cNvPicPr>
          <p:nvPr/>
        </p:nvPicPr>
        <p:blipFill>
          <a:blip r:embed="rId2"/>
          <a:stretch>
            <a:fillRect/>
          </a:stretch>
        </p:blipFill>
        <p:spPr>
          <a:xfrm rot="959544">
            <a:off x="7728743" y="2595059"/>
            <a:ext cx="4929664" cy="2341863"/>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How do we achieve scientific progress?"/>
          <p:cNvSpPr txBox="1"/>
          <p:nvPr/>
        </p:nvSpPr>
        <p:spPr>
          <a:xfrm>
            <a:off x="1230795" y="4514849"/>
            <a:ext cx="10543209"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4200" b="1">
                <a:latin typeface="+mn-lt"/>
                <a:ea typeface="+mn-ea"/>
                <a:cs typeface="+mn-cs"/>
                <a:sym typeface="Gill Sans"/>
              </a:defRPr>
            </a:lvl1pPr>
          </a:lstStyle>
          <a:p>
            <a:r>
              <a:t>How do we achieve scientific progress?</a:t>
            </a:r>
          </a:p>
        </p:txBody>
      </p:sp>
      <p:sp>
        <p:nvSpPr>
          <p:cNvPr id="1248" name="In an iterative and step-wise manner."/>
          <p:cNvSpPr txBox="1"/>
          <p:nvPr/>
        </p:nvSpPr>
        <p:spPr>
          <a:xfrm>
            <a:off x="2524577" y="5852583"/>
            <a:ext cx="8019195"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atin typeface="+mn-lt"/>
                <a:ea typeface="+mn-ea"/>
                <a:cs typeface="+mn-cs"/>
                <a:sym typeface="Gill Sans"/>
              </a:defRPr>
            </a:lvl1pPr>
          </a:lstStyle>
          <a:p>
            <a:r>
              <a:t>In an iterative and step-wise manner.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248"/>
                                        </p:tgtEl>
                                        <p:attrNameLst>
                                          <p:attrName>style.visibility</p:attrName>
                                        </p:attrNameLst>
                                      </p:cBhvr>
                                      <p:to>
                                        <p:strVal val="visible"/>
                                      </p:to>
                                    </p:set>
                                    <p:animEffect transition="in" filter="fade">
                                      <p:cBhvr>
                                        <p:cTn id="7" dur="199"/>
                                        <p:tgtEl>
                                          <p:spTgt spid="1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 grpId="1"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The scope of interest is elaborated  in multiple steps"/>
          <p:cNvSpPr txBox="1">
            <a:spLocks noGrp="1"/>
          </p:cNvSpPr>
          <p:nvPr>
            <p:ph type="title"/>
          </p:nvPr>
        </p:nvSpPr>
        <p:spPr>
          <a:prstGeom prst="rect">
            <a:avLst/>
          </a:prstGeom>
        </p:spPr>
        <p:txBody>
          <a:bodyPr/>
          <a:lstStyle/>
          <a:p>
            <a:r>
              <a:t>The scope of interest is elaborated </a:t>
            </a:r>
            <a:br/>
            <a:r>
              <a:t>in multiple steps</a:t>
            </a:r>
          </a:p>
        </p:txBody>
      </p:sp>
      <p:pic>
        <p:nvPicPr>
          <p:cNvPr id="1251" name="Screen Shot 2016-12-16 at 08.13.30.png" descr="Screen Shot 2016-12-16 at 08.13.30.png"/>
          <p:cNvPicPr>
            <a:picLocks noChangeAspect="1"/>
          </p:cNvPicPr>
          <p:nvPr/>
        </p:nvPicPr>
        <p:blipFill>
          <a:blip r:embed="rId2"/>
          <a:stretch>
            <a:fillRect/>
          </a:stretch>
        </p:blipFill>
        <p:spPr>
          <a:xfrm>
            <a:off x="653567" y="3385223"/>
            <a:ext cx="10933067" cy="4484952"/>
          </a:xfrm>
          <a:prstGeom prst="rect">
            <a:avLst/>
          </a:prstGeom>
          <a:ln w="12700"/>
        </p:spPr>
      </p:pic>
      <p:sp>
        <p:nvSpPr>
          <p:cNvPr id="1252" name="Source: Sjøberg, D., Dybå, T., Anda, B., Hannay, J. Building Theories in Software Engineering, 2010."/>
          <p:cNvSpPr txBox="1"/>
          <p:nvPr/>
        </p:nvSpPr>
        <p:spPr>
          <a:xfrm>
            <a:off x="432626" y="9199185"/>
            <a:ext cx="6011501"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Source: </a:t>
            </a:r>
            <a:r>
              <a:rPr b="0"/>
              <a:t>Sjøberg, D., Dybå, T., Anda, B., Hannay, J. Building Theories in Software Engineering, 2010.</a:t>
            </a:r>
          </a:p>
        </p:txBody>
      </p:sp>
      <p:pic>
        <p:nvPicPr>
          <p:cNvPr id="1253" name="Every study has a specific scope of validity! Every study has a specific scope of validity!" descr="Every study has a specific scope of validity! Every study has a specific scope of validity!"/>
          <p:cNvPicPr>
            <a:picLocks/>
          </p:cNvPicPr>
          <p:nvPr/>
        </p:nvPicPr>
        <p:blipFill>
          <a:blip r:embed="rId3"/>
          <a:stretch>
            <a:fillRect/>
          </a:stretch>
        </p:blipFill>
        <p:spPr>
          <a:xfrm rot="959544">
            <a:off x="8760278" y="1221099"/>
            <a:ext cx="4207924" cy="2576323"/>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 name="Simulation"/>
          <p:cNvSpPr/>
          <p:nvPr/>
        </p:nvSpPr>
        <p:spPr>
          <a:xfrm rot="21600000">
            <a:off x="835454" y="5606024"/>
            <a:ext cx="1886216" cy="2123878"/>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marL="57799" marR="57799" algn="r" defTabSz="1295400">
              <a:defRPr sz="1600" b="1">
                <a:uFill>
                  <a:solidFill>
                    <a:srgbClr val="000000"/>
                  </a:solidFill>
                </a:uFill>
                <a:latin typeface="+mn-lt"/>
                <a:ea typeface="+mn-ea"/>
                <a:cs typeface="+mn-cs"/>
                <a:sym typeface="Gill Sans"/>
              </a:defRPr>
            </a:lvl1pPr>
          </a:lstStyle>
          <a:p>
            <a:r>
              <a:t>Simulation</a:t>
            </a:r>
          </a:p>
        </p:txBody>
      </p:sp>
      <p:sp>
        <p:nvSpPr>
          <p:cNvPr id="1256" name="Field Study  Research"/>
          <p:cNvSpPr/>
          <p:nvPr/>
        </p:nvSpPr>
        <p:spPr>
          <a:xfrm rot="21600000">
            <a:off x="860854" y="3789248"/>
            <a:ext cx="4763361" cy="1831329"/>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7799" marR="57799" algn="r" defTabSz="1295400">
              <a:defRPr sz="1600" b="1">
                <a:uFill>
                  <a:solidFill>
                    <a:srgbClr val="000000"/>
                  </a:solidFill>
                </a:uFill>
                <a:latin typeface="+mn-lt"/>
                <a:ea typeface="+mn-ea"/>
                <a:cs typeface="+mn-cs"/>
                <a:sym typeface="Gill Sans"/>
              </a:defRPr>
            </a:pPr>
            <a:r>
              <a:t>Field Study </a:t>
            </a:r>
            <a:br/>
            <a:r>
              <a:t>Research</a:t>
            </a:r>
          </a:p>
        </p:txBody>
      </p:sp>
      <p:sp>
        <p:nvSpPr>
          <p:cNvPr id="1257" name="Case Study  Research"/>
          <p:cNvSpPr/>
          <p:nvPr/>
        </p:nvSpPr>
        <p:spPr>
          <a:xfrm rot="14139">
            <a:off x="820625" y="3787640"/>
            <a:ext cx="3242378" cy="1833397"/>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L="57799" marR="57799" algn="r" defTabSz="1295400">
              <a:defRPr sz="1600" b="1">
                <a:uFill>
                  <a:solidFill>
                    <a:srgbClr val="000000"/>
                  </a:solidFill>
                </a:uFill>
                <a:latin typeface="+mn-lt"/>
                <a:ea typeface="+mn-ea"/>
                <a:cs typeface="+mn-cs"/>
                <a:sym typeface="Gill Sans"/>
              </a:defRPr>
            </a:pPr>
            <a:r>
              <a:t>Case Study </a:t>
            </a:r>
            <a:br/>
            <a:r>
              <a:t>Research</a:t>
            </a:r>
          </a:p>
        </p:txBody>
      </p:sp>
      <p:sp>
        <p:nvSpPr>
          <p:cNvPr id="1258" name="Survey Research"/>
          <p:cNvSpPr/>
          <p:nvPr/>
        </p:nvSpPr>
        <p:spPr>
          <a:xfrm rot="16200000">
            <a:off x="1840863" y="3406155"/>
            <a:ext cx="1202003" cy="321983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1600" b="1">
                <a:uFill>
                  <a:solidFill>
                    <a:srgbClr val="000000"/>
                  </a:solidFill>
                </a:uFill>
                <a:latin typeface="+mn-lt"/>
                <a:ea typeface="+mn-ea"/>
                <a:cs typeface="+mn-cs"/>
                <a:sym typeface="Gill Sans"/>
              </a:defRPr>
            </a:lvl1pPr>
          </a:lstStyle>
          <a:p>
            <a:r>
              <a:t>Survey Research</a:t>
            </a:r>
          </a:p>
        </p:txBody>
      </p:sp>
      <p:sp>
        <p:nvSpPr>
          <p:cNvPr id="1259" name="Scope of validity"/>
          <p:cNvSpPr txBox="1">
            <a:spLocks noGrp="1"/>
          </p:cNvSpPr>
          <p:nvPr>
            <p:ph type="title"/>
          </p:nvPr>
        </p:nvSpPr>
        <p:spPr>
          <a:prstGeom prst="rect">
            <a:avLst/>
          </a:prstGeom>
        </p:spPr>
        <p:txBody>
          <a:bodyPr/>
          <a:lstStyle/>
          <a:p>
            <a:r>
              <a:t>Scope of validity</a:t>
            </a:r>
          </a:p>
        </p:txBody>
      </p:sp>
      <p:sp>
        <p:nvSpPr>
          <p:cNvPr id="1260" name="Line"/>
          <p:cNvSpPr/>
          <p:nvPr/>
        </p:nvSpPr>
        <p:spPr>
          <a:xfrm flipV="1">
            <a:off x="835024" y="2171857"/>
            <a:ext cx="2" cy="6900020"/>
          </a:xfrm>
          <a:prstGeom prst="line">
            <a:avLst/>
          </a:prstGeom>
          <a:ln w="50800">
            <a:solidFill>
              <a:srgbClr val="000000"/>
            </a:solidFill>
            <a:headEnd type="triangle"/>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1261" name="Line"/>
          <p:cNvSpPr/>
          <p:nvPr/>
        </p:nvSpPr>
        <p:spPr>
          <a:xfrm>
            <a:off x="822941" y="5621866"/>
            <a:ext cx="11557001" cy="1"/>
          </a:xfrm>
          <a:prstGeom prst="line">
            <a:avLst/>
          </a:prstGeom>
          <a:ln w="508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1262" name="Artificial environment"/>
          <p:cNvSpPr txBox="1"/>
          <p:nvPr/>
        </p:nvSpPr>
        <p:spPr>
          <a:xfrm>
            <a:off x="700567" y="9124950"/>
            <a:ext cx="269051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atin typeface="+mn-lt"/>
                <a:ea typeface="+mn-ea"/>
                <a:cs typeface="+mn-cs"/>
                <a:sym typeface="Gill Sans"/>
              </a:defRPr>
            </a:lvl1pPr>
          </a:lstStyle>
          <a:p>
            <a:r>
              <a:t>Artificial environment</a:t>
            </a:r>
          </a:p>
        </p:txBody>
      </p:sp>
      <p:sp>
        <p:nvSpPr>
          <p:cNvPr id="1263" name="Realistic environment"/>
          <p:cNvSpPr txBox="1"/>
          <p:nvPr/>
        </p:nvSpPr>
        <p:spPr>
          <a:xfrm>
            <a:off x="717589" y="1822528"/>
            <a:ext cx="265647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b="1">
                <a:latin typeface="+mn-lt"/>
                <a:ea typeface="+mn-ea"/>
                <a:cs typeface="+mn-cs"/>
                <a:sym typeface="Gill Sans"/>
              </a:defRPr>
            </a:lvl1pPr>
          </a:lstStyle>
          <a:p>
            <a:r>
              <a:t>Realistic environment</a:t>
            </a:r>
          </a:p>
        </p:txBody>
      </p:sp>
      <p:sp>
        <p:nvSpPr>
          <p:cNvPr id="1264" name="Scope of validity*"/>
          <p:cNvSpPr txBox="1"/>
          <p:nvPr/>
        </p:nvSpPr>
        <p:spPr>
          <a:xfrm>
            <a:off x="10032311" y="5627423"/>
            <a:ext cx="2347835"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b="1">
                <a:latin typeface="+mn-lt"/>
                <a:ea typeface="+mn-ea"/>
                <a:cs typeface="+mn-cs"/>
                <a:sym typeface="Gill Sans"/>
              </a:defRPr>
            </a:lvl1pPr>
          </a:lstStyle>
          <a:p>
            <a:r>
              <a:t>Scope of validity*</a:t>
            </a:r>
          </a:p>
        </p:txBody>
      </p:sp>
      <p:sp>
        <p:nvSpPr>
          <p:cNvPr id="1265" name="Controlled (lab) Experiment"/>
          <p:cNvSpPr/>
          <p:nvPr/>
        </p:nvSpPr>
        <p:spPr>
          <a:xfrm rot="21600000">
            <a:off x="860854" y="5631424"/>
            <a:ext cx="2848042" cy="1096898"/>
          </a:xfrm>
          <a:prstGeom prst="rect">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799" marR="57799" algn="r" defTabSz="1295400">
              <a:defRPr sz="1600" b="1">
                <a:uFill>
                  <a:solidFill>
                    <a:srgbClr val="000000"/>
                  </a:solidFill>
                </a:uFill>
                <a:latin typeface="+mn-lt"/>
                <a:ea typeface="+mn-ea"/>
                <a:cs typeface="+mn-cs"/>
                <a:sym typeface="Gill Sans"/>
              </a:defRPr>
            </a:lvl1pPr>
          </a:lstStyle>
          <a:p>
            <a:r>
              <a:t>Controlled (lab) Experiment</a:t>
            </a:r>
          </a:p>
        </p:txBody>
      </p:sp>
      <p:pic>
        <p:nvPicPr>
          <p:cNvPr id="1266" name="Line Line" descr="Line Line"/>
          <p:cNvPicPr>
            <a:picLocks/>
          </p:cNvPicPr>
          <p:nvPr/>
        </p:nvPicPr>
        <p:blipFill>
          <a:blip r:embed="rId2"/>
          <a:stretch>
            <a:fillRect/>
          </a:stretch>
        </p:blipFill>
        <p:spPr>
          <a:xfrm rot="20437980">
            <a:off x="532538" y="3894322"/>
            <a:ext cx="9335992" cy="352234"/>
          </a:xfrm>
          <a:prstGeom prst="rect">
            <a:avLst/>
          </a:prstGeom>
        </p:spPr>
      </p:pic>
      <p:pic>
        <p:nvPicPr>
          <p:cNvPr id="1268" name="Line Line" descr="Line Line"/>
          <p:cNvPicPr>
            <a:picLocks/>
          </p:cNvPicPr>
          <p:nvPr/>
        </p:nvPicPr>
        <p:blipFill>
          <a:blip r:embed="rId3"/>
          <a:stretch>
            <a:fillRect/>
          </a:stretch>
        </p:blipFill>
        <p:spPr>
          <a:xfrm rot="1106530">
            <a:off x="564931" y="6807979"/>
            <a:ext cx="8704330" cy="352234"/>
          </a:xfrm>
          <a:prstGeom prst="rect">
            <a:avLst/>
          </a:prstGeom>
        </p:spPr>
      </p:pic>
      <p:sp>
        <p:nvSpPr>
          <p:cNvPr id="1270" name="Replications"/>
          <p:cNvSpPr txBox="1"/>
          <p:nvPr/>
        </p:nvSpPr>
        <p:spPr>
          <a:xfrm rot="20393238">
            <a:off x="7160820" y="2746151"/>
            <a:ext cx="137646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600" b="1">
                <a:latin typeface="+mn-lt"/>
                <a:ea typeface="+mn-ea"/>
                <a:cs typeface="+mn-cs"/>
                <a:sym typeface="Gill Sans"/>
              </a:defRPr>
            </a:lvl1pPr>
          </a:lstStyle>
          <a:p>
            <a:r>
              <a:t>Replications</a:t>
            </a:r>
          </a:p>
        </p:txBody>
      </p:sp>
      <p:sp>
        <p:nvSpPr>
          <p:cNvPr id="1271" name="Replications"/>
          <p:cNvSpPr txBox="1"/>
          <p:nvPr/>
        </p:nvSpPr>
        <p:spPr>
          <a:xfrm rot="1055444">
            <a:off x="7162750" y="7542693"/>
            <a:ext cx="1376463"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600" b="1">
                <a:latin typeface="+mn-lt"/>
                <a:ea typeface="+mn-ea"/>
                <a:cs typeface="+mn-cs"/>
                <a:sym typeface="Gill Sans"/>
              </a:defRPr>
            </a:lvl1pPr>
          </a:lstStyle>
          <a:p>
            <a:r>
              <a:t>Replications</a:t>
            </a:r>
          </a:p>
        </p:txBody>
      </p:sp>
      <p:pic>
        <p:nvPicPr>
          <p:cNvPr id="1272" name="By the way… By the wayDegree of reality does not imply more “validity”." descr="By the way… By the wayDegree of reality does not imply more “validity”."/>
          <p:cNvPicPr>
            <a:picLocks/>
          </p:cNvPicPr>
          <p:nvPr/>
        </p:nvPicPr>
        <p:blipFill>
          <a:blip r:embed="rId4"/>
          <a:stretch>
            <a:fillRect/>
          </a:stretch>
        </p:blipFill>
        <p:spPr>
          <a:xfrm rot="959544">
            <a:off x="7950889" y="473827"/>
            <a:ext cx="4856158" cy="2829272"/>
          </a:xfrm>
          <a:prstGeom prst="rect">
            <a:avLst/>
          </a:prstGeom>
          <a:effectLst>
            <a:outerShdw blurRad="63500" dist="25400" dir="5400000" rotWithShape="0">
              <a:srgbClr val="000000">
                <a:alpha val="50000"/>
              </a:srgbClr>
            </a:outerShdw>
          </a:effectLst>
        </p:spPr>
      </p:pic>
      <p:sp>
        <p:nvSpPr>
          <p:cNvPr id="1273" name="* Extremely simplified view to orient discussions, please don’t sue me."/>
          <p:cNvSpPr txBox="1"/>
          <p:nvPr/>
        </p:nvSpPr>
        <p:spPr>
          <a:xfrm>
            <a:off x="7657616" y="9309100"/>
            <a:ext cx="5145832" cy="30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a:latin typeface="+mn-lt"/>
                <a:ea typeface="+mn-ea"/>
                <a:cs typeface="+mn-cs"/>
                <a:sym typeface="Gill Sans"/>
              </a:defRPr>
            </a:lvl1pPr>
          </a:lstStyle>
          <a:p>
            <a:r>
              <a:t>* Extremely simplified view to orient discussions, please don’t sue 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5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25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2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126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125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6" nodeType="clickEffect">
                                  <p:stCondLst>
                                    <p:cond delay="0"/>
                                  </p:stCondLst>
                                  <p:iterate>
                                    <p:tmAbs val="0"/>
                                  </p:iterate>
                                  <p:childTnLst>
                                    <p:set>
                                      <p:cBhvr>
                                        <p:cTn id="23" fill="hold"/>
                                        <p:tgtEl>
                                          <p:spTgt spid="127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126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1268"/>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9" nodeType="afterEffect">
                                  <p:stCondLst>
                                    <p:cond delay="0"/>
                                  </p:stCondLst>
                                  <p:iterate>
                                    <p:tmAbs val="0"/>
                                  </p:iterate>
                                  <p:childTnLst>
                                    <p:set>
                                      <p:cBhvr>
                                        <p:cTn id="32" fill="hold"/>
                                        <p:tgtEl>
                                          <p:spTgt spid="127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10" nodeType="clickEffect">
                                  <p:stCondLst>
                                    <p:cond delay="0"/>
                                  </p:stCondLst>
                                  <p:iterate>
                                    <p:tmAbs val="0"/>
                                  </p:iterate>
                                  <p:childTnLst>
                                    <p:set>
                                      <p:cBhvr>
                                        <p:cTn id="36" fill="hold"/>
                                        <p:tgtEl>
                                          <p:spTgt spid="1272"/>
                                        </p:tgtEl>
                                        <p:attrNameLst>
                                          <p:attrName>style.visibility</p:attrName>
                                        </p:attrNameLst>
                                      </p:cBhvr>
                                      <p:to>
                                        <p:strVal val="visible"/>
                                      </p:to>
                                    </p:set>
                                    <p:animEffect transition="in" filter="wipe(left)">
                                      <p:cBhvr>
                                        <p:cTn id="37" dur="300"/>
                                        <p:tgtEl>
                                          <p:spTgt spid="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5" grpId="5" animBg="1" advAuto="0"/>
      <p:bldP spid="1256" grpId="3" animBg="1" advAuto="0"/>
      <p:bldP spid="1257" grpId="2" animBg="1" advAuto="0"/>
      <p:bldP spid="1258" grpId="1" animBg="1" advAuto="0"/>
      <p:bldP spid="1265" grpId="4" animBg="1" advAuto="0"/>
      <p:bldP spid="1266" grpId="7" animBg="1" advAuto="0"/>
      <p:bldP spid="1268" grpId="8" animBg="1" advAuto="0"/>
      <p:bldP spid="1270" grpId="6" animBg="1" advAuto="0"/>
      <p:bldP spid="1271" grpId="9" animBg="1" advAuto="0"/>
      <p:bldP spid="1272" grpId="10"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5" name="Line Line" descr="Line Line"/>
          <p:cNvPicPr>
            <a:picLocks/>
          </p:cNvPicPr>
          <p:nvPr/>
        </p:nvPicPr>
        <p:blipFill>
          <a:blip r:embed="rId2"/>
          <a:stretch>
            <a:fillRect/>
          </a:stretch>
        </p:blipFill>
        <p:spPr>
          <a:xfrm rot="19533567">
            <a:off x="3452497" y="5738730"/>
            <a:ext cx="6291000" cy="352234"/>
          </a:xfrm>
          <a:prstGeom prst="rect">
            <a:avLst/>
          </a:prstGeom>
        </p:spPr>
      </p:pic>
      <p:sp>
        <p:nvSpPr>
          <p:cNvPr id="1277" name="Case studies and experiments complement each other in scaling up to practice"/>
          <p:cNvSpPr txBox="1">
            <a:spLocks noGrp="1"/>
          </p:cNvSpPr>
          <p:nvPr>
            <p:ph type="title"/>
          </p:nvPr>
        </p:nvSpPr>
        <p:spPr>
          <a:prstGeom prst="rect">
            <a:avLst/>
          </a:prstGeom>
        </p:spPr>
        <p:txBody>
          <a:bodyPr/>
          <a:lstStyle/>
          <a:p>
            <a:r>
              <a:t>Case studies and experiments complement each other in scaling up to practice</a:t>
            </a:r>
          </a:p>
        </p:txBody>
      </p:sp>
      <p:sp>
        <p:nvSpPr>
          <p:cNvPr id="1278" name="Line"/>
          <p:cNvSpPr/>
          <p:nvPr/>
        </p:nvSpPr>
        <p:spPr>
          <a:xfrm>
            <a:off x="4068233" y="7678693"/>
            <a:ext cx="5165981" cy="1"/>
          </a:xfrm>
          <a:prstGeom prst="line">
            <a:avLst/>
          </a:prstGeom>
          <a:ln w="381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1279" name="Line"/>
          <p:cNvSpPr/>
          <p:nvPr/>
        </p:nvSpPr>
        <p:spPr>
          <a:xfrm flipV="1">
            <a:off x="4068233" y="3822700"/>
            <a:ext cx="1" cy="3843294"/>
          </a:xfrm>
          <a:prstGeom prst="line">
            <a:avLst/>
          </a:prstGeom>
          <a:ln w="381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1280" name="Lab credibility"/>
          <p:cNvSpPr txBox="1"/>
          <p:nvPr/>
        </p:nvSpPr>
        <p:spPr>
          <a:xfrm>
            <a:off x="4580226" y="7287397"/>
            <a:ext cx="1835052"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Lab credibility</a:t>
            </a:r>
          </a:p>
        </p:txBody>
      </p:sp>
      <p:sp>
        <p:nvSpPr>
          <p:cNvPr id="1281" name="Street credibility"/>
          <p:cNvSpPr txBox="1"/>
          <p:nvPr/>
        </p:nvSpPr>
        <p:spPr>
          <a:xfrm>
            <a:off x="9170737" y="3718983"/>
            <a:ext cx="2152354"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Street credibility</a:t>
            </a:r>
          </a:p>
        </p:txBody>
      </p:sp>
      <p:sp>
        <p:nvSpPr>
          <p:cNvPr id="1282" name="Simple model"/>
          <p:cNvSpPr txBox="1"/>
          <p:nvPr/>
        </p:nvSpPr>
        <p:spPr>
          <a:xfrm>
            <a:off x="2115074" y="7287397"/>
            <a:ext cx="1777009"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Simple model</a:t>
            </a:r>
          </a:p>
        </p:txBody>
      </p:sp>
      <p:sp>
        <p:nvSpPr>
          <p:cNvPr id="1283" name="Realistic case"/>
          <p:cNvSpPr txBox="1"/>
          <p:nvPr/>
        </p:nvSpPr>
        <p:spPr>
          <a:xfrm>
            <a:off x="2153323" y="3956049"/>
            <a:ext cx="1738760"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Realistic case</a:t>
            </a:r>
          </a:p>
        </p:txBody>
      </p:sp>
      <p:sp>
        <p:nvSpPr>
          <p:cNvPr id="1284" name="Small sample"/>
          <p:cNvSpPr txBox="1"/>
          <p:nvPr/>
        </p:nvSpPr>
        <p:spPr>
          <a:xfrm>
            <a:off x="4009867" y="7617597"/>
            <a:ext cx="1684884"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Small sample</a:t>
            </a:r>
          </a:p>
        </p:txBody>
      </p:sp>
      <p:sp>
        <p:nvSpPr>
          <p:cNvPr id="1285" name="Large sample"/>
          <p:cNvSpPr txBox="1"/>
          <p:nvPr/>
        </p:nvSpPr>
        <p:spPr>
          <a:xfrm>
            <a:off x="7383834" y="7617597"/>
            <a:ext cx="172283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Large sample</a:t>
            </a:r>
          </a:p>
        </p:txBody>
      </p:sp>
      <p:sp>
        <p:nvSpPr>
          <p:cNvPr id="1286" name="Based on: Wieringa R. Empirical Research Methods for Technology Validation: Scaling Up to Practice, 2013."/>
          <p:cNvSpPr txBox="1"/>
          <p:nvPr/>
        </p:nvSpPr>
        <p:spPr>
          <a:xfrm>
            <a:off x="171400" y="9320311"/>
            <a:ext cx="6665417" cy="815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mn-lt"/>
                <a:ea typeface="+mn-ea"/>
                <a:cs typeface="+mn-cs"/>
                <a:sym typeface="Gill Sans"/>
              </a:defRPr>
            </a:pPr>
            <a:r>
              <a:rPr>
                <a:latin typeface="Gill Sans SemiBold"/>
                <a:ea typeface="Gill Sans SemiBold"/>
                <a:cs typeface="Gill Sans SemiBold"/>
                <a:sym typeface="Gill Sans SemiBold"/>
              </a:rPr>
              <a:t>Based on:</a:t>
            </a:r>
            <a:r>
              <a:t> Wieringa R. Empirical Research Methods for Technology Validation: Scaling Up to Practice, 2013.</a:t>
            </a:r>
          </a:p>
          <a:p>
            <a:pPr>
              <a:defRPr>
                <a:latin typeface="+mn-lt"/>
                <a:ea typeface="+mn-ea"/>
                <a:cs typeface="+mn-cs"/>
                <a:sym typeface="Gill Sans"/>
              </a:defRPr>
            </a:pPr>
            <a:br/>
            <a:endParaRPr/>
          </a:p>
        </p:txBody>
      </p:sp>
      <p:grpSp>
        <p:nvGrpSpPr>
          <p:cNvPr id="1293" name="Group"/>
          <p:cNvGrpSpPr/>
          <p:nvPr/>
        </p:nvGrpSpPr>
        <p:grpSpPr>
          <a:xfrm>
            <a:off x="351342" y="2381956"/>
            <a:ext cx="11373695" cy="7871178"/>
            <a:chOff x="-643466" y="-189644"/>
            <a:chExt cx="11373694" cy="7871176"/>
          </a:xfrm>
        </p:grpSpPr>
        <p:grpSp>
          <p:nvGrpSpPr>
            <p:cNvPr id="1289" name="Group"/>
            <p:cNvGrpSpPr/>
            <p:nvPr/>
          </p:nvGrpSpPr>
          <p:grpSpPr>
            <a:xfrm>
              <a:off x="-643467" y="-189645"/>
              <a:ext cx="2442294" cy="1502456"/>
              <a:chOff x="0" y="0"/>
              <a:chExt cx="2442292" cy="1502454"/>
            </a:xfrm>
          </p:grpSpPr>
          <p:sp>
            <p:nvSpPr>
              <p:cNvPr id="1287" name="Focus of  case studies"/>
              <p:cNvSpPr txBox="1"/>
              <p:nvPr/>
            </p:nvSpPr>
            <p:spPr>
              <a:xfrm>
                <a:off x="0" y="0"/>
                <a:ext cx="1572037" cy="8074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defRPr sz="2400">
                    <a:latin typeface="+mn-lt"/>
                    <a:ea typeface="+mn-ea"/>
                    <a:cs typeface="+mn-cs"/>
                    <a:sym typeface="Gill Sans"/>
                  </a:defRPr>
                </a:pPr>
                <a:r>
                  <a:t>Focus of </a:t>
                </a:r>
                <a:br/>
                <a:r>
                  <a:t>case studies</a:t>
                </a:r>
              </a:p>
            </p:txBody>
          </p:sp>
          <p:pic>
            <p:nvPicPr>
              <p:cNvPr id="1302" name="Connection Line" descr="Connection Line"/>
              <p:cNvPicPr>
                <a:picLocks/>
              </p:cNvPicPr>
              <p:nvPr/>
            </p:nvPicPr>
            <p:blipFill>
              <a:blip r:embed="rId3"/>
              <a:stretch>
                <a:fillRect/>
              </a:stretch>
            </p:blipFill>
            <p:spPr>
              <a:xfrm>
                <a:off x="1227029" y="228606"/>
                <a:ext cx="1215264" cy="1273849"/>
              </a:xfrm>
              <a:prstGeom prst="rect">
                <a:avLst/>
              </a:prstGeom>
              <a:effectLst/>
            </p:spPr>
          </p:pic>
        </p:grpSp>
        <p:grpSp>
          <p:nvGrpSpPr>
            <p:cNvPr id="1292" name="Group"/>
            <p:cNvGrpSpPr/>
            <p:nvPr/>
          </p:nvGrpSpPr>
          <p:grpSpPr>
            <a:xfrm>
              <a:off x="8521699" y="6411532"/>
              <a:ext cx="2208529" cy="1270001"/>
              <a:chOff x="438961" y="1007268"/>
              <a:chExt cx="2208528" cy="1270000"/>
            </a:xfrm>
          </p:grpSpPr>
          <p:sp>
            <p:nvSpPr>
              <p:cNvPr id="1290" name="(Focus of field studies  and replications)"/>
              <p:cNvSpPr/>
              <p:nvPr/>
            </p:nvSpPr>
            <p:spPr>
              <a:xfrm>
                <a:off x="438961" y="1007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400">
                    <a:latin typeface="+mn-lt"/>
                    <a:ea typeface="+mn-ea"/>
                    <a:cs typeface="+mn-cs"/>
                    <a:sym typeface="Gill Sans"/>
                  </a:defRPr>
                </a:pPr>
                <a:r>
                  <a:t>(Focus of field studies </a:t>
                </a:r>
                <a:br/>
                <a:r>
                  <a:t>and replications)</a:t>
                </a:r>
              </a:p>
            </p:txBody>
          </p:sp>
          <p:pic>
            <p:nvPicPr>
              <p:cNvPr id="1304" name="Connection Line" descr="Connection Line"/>
              <p:cNvPicPr>
                <a:picLocks/>
              </p:cNvPicPr>
              <p:nvPr/>
            </p:nvPicPr>
            <p:blipFill>
              <a:blip r:embed="rId4"/>
              <a:stretch>
                <a:fillRect/>
              </a:stretch>
            </p:blipFill>
            <p:spPr>
              <a:xfrm>
                <a:off x="932380" y="1532712"/>
                <a:ext cx="1715111" cy="736355"/>
              </a:xfrm>
              <a:prstGeom prst="rect">
                <a:avLst/>
              </a:prstGeom>
              <a:effectLst/>
            </p:spPr>
          </p:pic>
        </p:grpSp>
      </p:grpSp>
      <p:sp>
        <p:nvSpPr>
          <p:cNvPr id="1294" name="Scaling up to practice"/>
          <p:cNvSpPr txBox="1"/>
          <p:nvPr/>
        </p:nvSpPr>
        <p:spPr>
          <a:xfrm rot="19572999">
            <a:off x="5358400" y="5151219"/>
            <a:ext cx="3424387"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b="1">
                <a:latin typeface="+mn-lt"/>
                <a:ea typeface="+mn-ea"/>
                <a:cs typeface="+mn-cs"/>
                <a:sym typeface="Gill Sans"/>
              </a:defRPr>
            </a:lvl1pPr>
          </a:lstStyle>
          <a:p>
            <a:r>
              <a:t>Scaling up to practice</a:t>
            </a:r>
          </a:p>
        </p:txBody>
      </p:sp>
      <p:grpSp>
        <p:nvGrpSpPr>
          <p:cNvPr id="1297" name="Group"/>
          <p:cNvGrpSpPr/>
          <p:nvPr/>
        </p:nvGrpSpPr>
        <p:grpSpPr>
          <a:xfrm>
            <a:off x="327295" y="5817335"/>
            <a:ext cx="3016925" cy="1580267"/>
            <a:chOff x="0" y="96133"/>
            <a:chExt cx="3016924" cy="1580266"/>
          </a:xfrm>
        </p:grpSpPr>
        <p:sp>
          <p:nvSpPr>
            <p:cNvPr id="1295" name="Focus of  (lab) experiments"/>
            <p:cNvSpPr/>
            <p:nvPr/>
          </p:nvSpPr>
          <p:spPr>
            <a:xfrm>
              <a:off x="0" y="406399"/>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400">
                  <a:latin typeface="+mn-lt"/>
                  <a:ea typeface="+mn-ea"/>
                  <a:cs typeface="+mn-cs"/>
                  <a:sym typeface="Gill Sans"/>
                </a:defRPr>
              </a:pPr>
              <a:r>
                <a:t>Focus of </a:t>
              </a:r>
              <a:br/>
              <a:r>
                <a:t>(lab) experiments</a:t>
              </a:r>
            </a:p>
          </p:txBody>
        </p:sp>
        <p:pic>
          <p:nvPicPr>
            <p:cNvPr id="1306" name="Connection Line" descr="Connection Line"/>
            <p:cNvPicPr>
              <a:picLocks/>
            </p:cNvPicPr>
            <p:nvPr/>
          </p:nvPicPr>
          <p:blipFill>
            <a:blip r:embed="rId5"/>
            <a:stretch>
              <a:fillRect/>
            </a:stretch>
          </p:blipFill>
          <p:spPr>
            <a:xfrm>
              <a:off x="1934718" y="96133"/>
              <a:ext cx="1082207" cy="1190817"/>
            </a:xfrm>
            <a:prstGeom prst="rect">
              <a:avLst/>
            </a:prstGeom>
            <a:effectLst/>
          </p:spPr>
        </p:pic>
      </p:grpSp>
      <p:pic>
        <p:nvPicPr>
          <p:cNvPr id="1298" name="Excursion Excursion" descr="Excursion Excursion"/>
          <p:cNvPicPr>
            <a:picLocks/>
          </p:cNvPicPr>
          <p:nvPr/>
        </p:nvPicPr>
        <p:blipFill>
          <a:blip r:embed="rId6"/>
          <a:stretch>
            <a:fillRect/>
          </a:stretch>
        </p:blipFill>
        <p:spPr>
          <a:xfrm rot="542137">
            <a:off x="8976767" y="994300"/>
            <a:ext cx="3768419" cy="1507997"/>
          </a:xfrm>
          <a:prstGeom prst="rect">
            <a:avLst/>
          </a:prstGeom>
          <a:effectLst>
            <a:outerShdw blurRad="63500" dist="25400" dir="5400000" rotWithShape="0">
              <a:srgbClr val="000000">
                <a:alpha val="50000"/>
              </a:srgbClr>
            </a:outerShdw>
          </a:effectLst>
        </p:spPr>
      </p:pic>
      <p:sp>
        <p:nvSpPr>
          <p:cNvPr id="1299" name="Similarity to  population units"/>
          <p:cNvSpPr txBox="1"/>
          <p:nvPr/>
        </p:nvSpPr>
        <p:spPr>
          <a:xfrm>
            <a:off x="3897918" y="3195257"/>
            <a:ext cx="1603996"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1800">
                <a:latin typeface="+mn-lt"/>
                <a:ea typeface="+mn-ea"/>
                <a:cs typeface="+mn-cs"/>
                <a:sym typeface="Gill Sans"/>
              </a:defRPr>
            </a:pPr>
            <a:r>
              <a:t>Similarity to </a:t>
            </a:r>
            <a:br/>
            <a:r>
              <a:t>population units</a:t>
            </a:r>
          </a:p>
        </p:txBody>
      </p:sp>
      <p:sp>
        <p:nvSpPr>
          <p:cNvPr id="1300" name="Sample size"/>
          <p:cNvSpPr txBox="1"/>
          <p:nvPr/>
        </p:nvSpPr>
        <p:spPr>
          <a:xfrm>
            <a:off x="9268563" y="7494543"/>
            <a:ext cx="1173139"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atin typeface="+mn-lt"/>
                <a:ea typeface="+mn-ea"/>
                <a:cs typeface="+mn-cs"/>
                <a:sym typeface="Gill Sans"/>
              </a:defRPr>
            </a:lvl1pPr>
          </a:lstStyle>
          <a:p>
            <a:r>
              <a:t>Sample size</a:t>
            </a:r>
          </a:p>
        </p:txBody>
      </p:sp>
      <p:pic>
        <p:nvPicPr>
          <p:cNvPr id="1301" name="Experiments and case studies complement each other. Experiments allow us to rigorously study phenomena and causal dependencies in isolated contexts (which is impossible with case studies). This can be a first step, but also in response to case study rese" descr="Experiments and case studies complement each other. Experiments allow us to rigorously study phenomena and causal dependencies in isolated contexts (which is impossible with case studies). This can be a first step, but also in response to case study research. Experiments and case studies complement each other. Experiments allow us to rigorously study phenomena and causal dependencies in isolated contexts (which is impossible with case studies). This can be a first step, but also in response to case study research."/>
          <p:cNvPicPr>
            <a:picLocks/>
          </p:cNvPicPr>
          <p:nvPr/>
        </p:nvPicPr>
        <p:blipFill>
          <a:blip r:embed="rId7"/>
          <a:stretch>
            <a:fillRect/>
          </a:stretch>
        </p:blipFill>
        <p:spPr>
          <a:xfrm rot="21600000">
            <a:off x="829050" y="6917004"/>
            <a:ext cx="5392459" cy="2605921"/>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293"/>
                                        </p:tgtEl>
                                        <p:attrNameLst>
                                          <p:attrName>style.visibility</p:attrName>
                                        </p:attrNameLst>
                                      </p:cBhvr>
                                      <p:to>
                                        <p:strVal val="visible"/>
                                      </p:to>
                                    </p:set>
                                    <p:animEffect transition="in" filter="fade">
                                      <p:cBhvr>
                                        <p:cTn id="7" dur="300"/>
                                        <p:tgtEl>
                                          <p:spTgt spid="1293"/>
                                        </p:tgtEl>
                                      </p:cBhvr>
                                    </p:animEffect>
                                  </p:childTnLst>
                                </p:cTn>
                              </p:par>
                            </p:childTnLst>
                          </p:cTn>
                        </p:par>
                        <p:par>
                          <p:cTn id="8" fill="hold">
                            <p:stCondLst>
                              <p:cond delay="300"/>
                            </p:stCondLst>
                            <p:childTnLst>
                              <p:par>
                                <p:cTn id="9" presetID="10" presetClass="entr" fill="hold" grpId="2" nodeType="afterEffect">
                                  <p:stCondLst>
                                    <p:cond delay="0"/>
                                  </p:stCondLst>
                                  <p:iterate>
                                    <p:tmAbs val="0"/>
                                  </p:iterate>
                                  <p:childTnLst>
                                    <p:set>
                                      <p:cBhvr>
                                        <p:cTn id="10" fill="hold"/>
                                        <p:tgtEl>
                                          <p:spTgt spid="1297"/>
                                        </p:tgtEl>
                                        <p:attrNameLst>
                                          <p:attrName>style.visibility</p:attrName>
                                        </p:attrNameLst>
                                      </p:cBhvr>
                                      <p:to>
                                        <p:strVal val="visible"/>
                                      </p:to>
                                    </p:set>
                                    <p:animEffect transition="in" filter="fade">
                                      <p:cBhvr>
                                        <p:cTn id="11" dur="300"/>
                                        <p:tgtEl>
                                          <p:spTgt spid="129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301"/>
                                        </p:tgtEl>
                                        <p:attrNameLst>
                                          <p:attrName>style.visibility</p:attrName>
                                        </p:attrNameLst>
                                      </p:cBhvr>
                                      <p:to>
                                        <p:strVal val="visible"/>
                                      </p:to>
                                    </p:set>
                                    <p:animEffect transition="in" filter="wipe(left)">
                                      <p:cBhvr>
                                        <p:cTn id="16" dur="300"/>
                                        <p:tgtEl>
                                          <p:spTgt spid="1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3" grpId="1" animBg="1" advAuto="0"/>
      <p:bldP spid="1297" grpId="2" animBg="1" advAuto="0"/>
      <p:bldP spid="1301"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etting: Philosophy of science"/>
          <p:cNvSpPr txBox="1">
            <a:spLocks noGrp="1"/>
          </p:cNvSpPr>
          <p:nvPr>
            <p:ph type="title"/>
          </p:nvPr>
        </p:nvSpPr>
        <p:spPr>
          <a:prstGeom prst="rect">
            <a:avLst/>
          </a:prstGeom>
        </p:spPr>
        <p:txBody>
          <a:bodyPr/>
          <a:lstStyle/>
          <a:p>
            <a:r>
              <a:t>Setting: Philosophy of science</a:t>
            </a:r>
          </a:p>
        </p:txBody>
      </p:sp>
      <p:sp>
        <p:nvSpPr>
          <p:cNvPr id="364" name="Group"/>
          <p:cNvSpPr/>
          <p:nvPr/>
        </p:nvSpPr>
        <p:spPr>
          <a:xfrm>
            <a:off x="1792618" y="2788816"/>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65" name="Rounded Rectangle"/>
          <p:cNvSpPr/>
          <p:nvPr/>
        </p:nvSpPr>
        <p:spPr>
          <a:xfrm>
            <a:off x="1792618" y="4261232"/>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66" name="Principle ways of working"/>
          <p:cNvSpPr txBox="1"/>
          <p:nvPr/>
        </p:nvSpPr>
        <p:spPr>
          <a:xfrm>
            <a:off x="1834800" y="4469760"/>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Principle ways of working</a:t>
            </a:r>
          </a:p>
        </p:txBody>
      </p:sp>
      <p:sp>
        <p:nvSpPr>
          <p:cNvPr id="367" name="Rounded Rectangle"/>
          <p:cNvSpPr/>
          <p:nvPr/>
        </p:nvSpPr>
        <p:spPr>
          <a:xfrm>
            <a:off x="1792618" y="5752698"/>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68" name="Methods and strategies"/>
          <p:cNvSpPr txBox="1"/>
          <p:nvPr/>
        </p:nvSpPr>
        <p:spPr>
          <a:xfrm>
            <a:off x="1834800" y="5961226"/>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Methods and strategies</a:t>
            </a:r>
          </a:p>
        </p:txBody>
      </p:sp>
      <p:sp>
        <p:nvSpPr>
          <p:cNvPr id="369" name="Rounded Rectangle"/>
          <p:cNvSpPr/>
          <p:nvPr/>
        </p:nvSpPr>
        <p:spPr>
          <a:xfrm>
            <a:off x="1792618" y="7297187"/>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70" name="Fundamental theories"/>
          <p:cNvSpPr txBox="1"/>
          <p:nvPr/>
        </p:nvSpPr>
        <p:spPr>
          <a:xfrm>
            <a:off x="1834800" y="7531115"/>
            <a:ext cx="4236117"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914400">
              <a:defRPr sz="2400">
                <a:solidFill>
                  <a:srgbClr val="FFFFFF"/>
                </a:solidFill>
                <a:latin typeface="Gill Sans MT"/>
                <a:ea typeface="Gill Sans MT"/>
                <a:cs typeface="Gill Sans MT"/>
                <a:sym typeface="Gill Sans MT"/>
              </a:defRPr>
            </a:lvl1pPr>
          </a:lstStyle>
          <a:p>
            <a:r>
              <a:t>Fundamental theories</a:t>
            </a:r>
          </a:p>
        </p:txBody>
      </p:sp>
      <p:sp>
        <p:nvSpPr>
          <p:cNvPr id="371" name="Philosophy of science"/>
          <p:cNvSpPr txBox="1"/>
          <p:nvPr/>
        </p:nvSpPr>
        <p:spPr>
          <a:xfrm>
            <a:off x="2391130" y="2992264"/>
            <a:ext cx="3123457"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914400">
              <a:defRPr sz="2400" b="1">
                <a:solidFill>
                  <a:srgbClr val="FFFFFF"/>
                </a:solidFill>
                <a:latin typeface="Gill Sans MT"/>
                <a:ea typeface="Gill Sans MT"/>
                <a:cs typeface="Gill Sans MT"/>
                <a:sym typeface="Gill Sans MT"/>
              </a:defRPr>
            </a:lvl1pPr>
          </a:lstStyle>
          <a:p>
            <a:r>
              <a:t>Philosophy of science</a:t>
            </a:r>
          </a:p>
        </p:txBody>
      </p:sp>
      <p:sp>
        <p:nvSpPr>
          <p:cNvPr id="372" name="Branch of philosophy concerned with…"/>
          <p:cNvSpPr txBox="1">
            <a:spLocks noGrp="1"/>
          </p:cNvSpPr>
          <p:nvPr>
            <p:ph type="body" idx="1"/>
          </p:nvPr>
        </p:nvSpPr>
        <p:spPr>
          <a:xfrm>
            <a:off x="6217840" y="2768600"/>
            <a:ext cx="6766389" cy="7543800"/>
          </a:xfrm>
          <a:prstGeom prst="rect">
            <a:avLst/>
          </a:prstGeom>
        </p:spPr>
        <p:txBody>
          <a:bodyPr/>
          <a:lstStyle/>
          <a:p>
            <a:pPr marL="0" indent="0">
              <a:buSzTx/>
              <a:buNone/>
              <a:defRPr sz="2600" b="1"/>
            </a:pPr>
            <a:r>
              <a:t>Branch of philosophy </a:t>
            </a:r>
            <a:r>
              <a:rPr b="0"/>
              <a:t>concerned with</a:t>
            </a:r>
          </a:p>
          <a:p>
            <a:pPr>
              <a:spcBef>
                <a:spcPts val="400"/>
              </a:spcBef>
              <a:defRPr sz="2600"/>
            </a:pPr>
            <a:r>
              <a:t>foundations,</a:t>
            </a:r>
          </a:p>
          <a:p>
            <a:pPr>
              <a:spcBef>
                <a:spcPts val="400"/>
              </a:spcBef>
              <a:defRPr sz="2600"/>
            </a:pPr>
            <a:r>
              <a:t>methods, and</a:t>
            </a:r>
          </a:p>
          <a:p>
            <a:pPr>
              <a:spcBef>
                <a:spcPts val="400"/>
              </a:spcBef>
              <a:defRPr sz="2600"/>
            </a:pPr>
            <a:r>
              <a:t>implications </a:t>
            </a:r>
          </a:p>
          <a:p>
            <a:pPr marL="0" indent="0">
              <a:buSzTx/>
              <a:buNone/>
              <a:defRPr sz="2600"/>
            </a:pPr>
            <a:r>
              <a:t>    of/in science(s). </a:t>
            </a:r>
          </a:p>
          <a:p>
            <a:pPr marL="0" indent="0">
              <a:buSzTx/>
              <a:buNone/>
              <a:defRPr sz="2600"/>
            </a:pPr>
            <a:r>
              <a:t>Central questions: </a:t>
            </a:r>
          </a:p>
          <a:p>
            <a:pPr>
              <a:spcBef>
                <a:spcPts val="400"/>
              </a:spcBef>
              <a:defRPr sz="2600"/>
            </a:pPr>
            <a:r>
              <a:t>What qualifies as scientific working?</a:t>
            </a:r>
          </a:p>
          <a:p>
            <a:pPr>
              <a:spcBef>
                <a:spcPts val="400"/>
              </a:spcBef>
              <a:defRPr sz="2600"/>
            </a:pPr>
            <a:r>
              <a:t>When are scientific theories reliable?</a:t>
            </a:r>
          </a:p>
          <a:p>
            <a:pPr>
              <a:spcBef>
                <a:spcPts val="400"/>
              </a:spcBef>
              <a:defRPr sz="2600"/>
            </a:pPr>
            <a:r>
              <a:t>What is the purpose of science?</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3" name="Group"/>
          <p:cNvGrpSpPr/>
          <p:nvPr/>
        </p:nvGrpSpPr>
        <p:grpSpPr>
          <a:xfrm>
            <a:off x="5976985" y="7420722"/>
            <a:ext cx="4428331" cy="2164516"/>
            <a:chOff x="0" y="0"/>
            <a:chExt cx="4428330" cy="2164515"/>
          </a:xfrm>
        </p:grpSpPr>
        <p:sp>
          <p:nvSpPr>
            <p:cNvPr id="1309" name="Line"/>
            <p:cNvSpPr/>
            <p:nvPr/>
          </p:nvSpPr>
          <p:spPr>
            <a:xfrm>
              <a:off x="42604" y="-1"/>
              <a:ext cx="822727" cy="822727"/>
            </a:xfrm>
            <a:prstGeom prst="line">
              <a:avLst/>
            </a:prstGeom>
            <a:noFill/>
            <a:ln w="38100" cap="flat">
              <a:solidFill>
                <a:srgbClr val="000000"/>
              </a:solidFill>
              <a:prstDash val="solid"/>
              <a:miter lim="400000"/>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310" name="Large-scale evaluation"/>
            <p:cNvSpPr/>
            <p:nvPr/>
          </p:nvSpPr>
          <p:spPr>
            <a:xfrm>
              <a:off x="445425" y="814368"/>
              <a:ext cx="3982906" cy="1017817"/>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Large-scale evaluation</a:t>
              </a:r>
            </a:p>
          </p:txBody>
        </p:sp>
        <p:sp>
          <p:nvSpPr>
            <p:cNvPr id="1311" name="5"/>
            <p:cNvSpPr/>
            <p:nvPr/>
          </p:nvSpPr>
          <p:spPr>
            <a:xfrm>
              <a:off x="244439" y="582002"/>
              <a:ext cx="561952" cy="561953"/>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5</a:t>
              </a:r>
            </a:p>
          </p:txBody>
        </p:sp>
        <p:sp>
          <p:nvSpPr>
            <p:cNvPr id="1312" name="e.g. Field Study"/>
            <p:cNvSpPr txBox="1"/>
            <p:nvPr/>
          </p:nvSpPr>
          <p:spPr>
            <a:xfrm>
              <a:off x="-1" y="1796215"/>
              <a:ext cx="1533431"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t>e.g. Field Study</a:t>
              </a:r>
            </a:p>
          </p:txBody>
        </p:sp>
      </p:grpSp>
      <p:pic>
        <p:nvPicPr>
          <p:cNvPr id="1314" name="Screen Shot 2016-12-18 at 10.31.18.png" descr="Screen Shot 2016-12-18 at 10.31.18.png"/>
          <p:cNvPicPr>
            <a:picLocks noChangeAspect="1"/>
          </p:cNvPicPr>
          <p:nvPr/>
        </p:nvPicPr>
        <p:blipFill>
          <a:blip r:embed="rId2"/>
          <a:stretch>
            <a:fillRect/>
          </a:stretch>
        </p:blipFill>
        <p:spPr>
          <a:xfrm>
            <a:off x="7443948" y="1300749"/>
            <a:ext cx="5470656" cy="3965628"/>
          </a:xfrm>
          <a:prstGeom prst="rect">
            <a:avLst/>
          </a:prstGeom>
          <a:ln w="12700"/>
        </p:spPr>
      </p:pic>
      <p:sp>
        <p:nvSpPr>
          <p:cNvPr id="1315" name="Scaling up in a multi-study approach"/>
          <p:cNvSpPr txBox="1">
            <a:spLocks noGrp="1"/>
          </p:cNvSpPr>
          <p:nvPr>
            <p:ph type="title"/>
          </p:nvPr>
        </p:nvSpPr>
        <p:spPr>
          <a:prstGeom prst="rect">
            <a:avLst/>
          </a:prstGeom>
        </p:spPr>
        <p:txBody>
          <a:bodyPr/>
          <a:lstStyle/>
          <a:p>
            <a:r>
              <a:t>Scaling up in a multi-study approach</a:t>
            </a:r>
          </a:p>
        </p:txBody>
      </p:sp>
      <p:sp>
        <p:nvSpPr>
          <p:cNvPr id="1316" name="1"/>
          <p:cNvSpPr/>
          <p:nvPr/>
        </p:nvSpPr>
        <p:spPr>
          <a:xfrm>
            <a:off x="8382000" y="3411006"/>
            <a:ext cx="561952" cy="561953"/>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1</a:t>
            </a:r>
          </a:p>
        </p:txBody>
      </p:sp>
      <p:sp>
        <p:nvSpPr>
          <p:cNvPr id="1317" name="2"/>
          <p:cNvSpPr/>
          <p:nvPr/>
        </p:nvSpPr>
        <p:spPr>
          <a:xfrm>
            <a:off x="8983133" y="1683047"/>
            <a:ext cx="561952" cy="561952"/>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2</a:t>
            </a:r>
          </a:p>
        </p:txBody>
      </p:sp>
      <p:sp>
        <p:nvSpPr>
          <p:cNvPr id="1318" name="3"/>
          <p:cNvSpPr/>
          <p:nvPr/>
        </p:nvSpPr>
        <p:spPr>
          <a:xfrm>
            <a:off x="10927444" y="3373945"/>
            <a:ext cx="561953" cy="561952"/>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3</a:t>
            </a:r>
          </a:p>
        </p:txBody>
      </p:sp>
      <p:sp>
        <p:nvSpPr>
          <p:cNvPr id="1319" name="4"/>
          <p:cNvSpPr/>
          <p:nvPr/>
        </p:nvSpPr>
        <p:spPr>
          <a:xfrm>
            <a:off x="11497758" y="3372906"/>
            <a:ext cx="561953" cy="561953"/>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4</a:t>
            </a:r>
          </a:p>
        </p:txBody>
      </p:sp>
      <p:sp>
        <p:nvSpPr>
          <p:cNvPr id="1320" name="5"/>
          <p:cNvSpPr/>
          <p:nvPr/>
        </p:nvSpPr>
        <p:spPr>
          <a:xfrm>
            <a:off x="12079065" y="3366180"/>
            <a:ext cx="561953" cy="561953"/>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5</a:t>
            </a:r>
          </a:p>
        </p:txBody>
      </p:sp>
      <p:grpSp>
        <p:nvGrpSpPr>
          <p:cNvPr id="1326" name="Group"/>
          <p:cNvGrpSpPr/>
          <p:nvPr/>
        </p:nvGrpSpPr>
        <p:grpSpPr>
          <a:xfrm>
            <a:off x="1817348" y="4064205"/>
            <a:ext cx="4422368" cy="2118630"/>
            <a:chOff x="0" y="0"/>
            <a:chExt cx="4422367" cy="2118628"/>
          </a:xfrm>
        </p:grpSpPr>
        <p:sp>
          <p:nvSpPr>
            <p:cNvPr id="1321" name="Line"/>
            <p:cNvSpPr/>
            <p:nvPr/>
          </p:nvSpPr>
          <p:spPr>
            <a:xfrm>
              <a:off x="1534655" y="-1"/>
              <a:ext cx="723482" cy="735521"/>
            </a:xfrm>
            <a:prstGeom prst="line">
              <a:avLst/>
            </a:prstGeom>
            <a:noFill/>
            <a:ln w="38100" cap="flat">
              <a:solidFill>
                <a:srgbClr val="000000"/>
              </a:solidFill>
              <a:prstDash val="solid"/>
              <a:miter lim="400000"/>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grpSp>
          <p:nvGrpSpPr>
            <p:cNvPr id="1325" name="Group"/>
            <p:cNvGrpSpPr/>
            <p:nvPr/>
          </p:nvGrpSpPr>
          <p:grpSpPr>
            <a:xfrm>
              <a:off x="-1" y="367430"/>
              <a:ext cx="4422369" cy="1751199"/>
              <a:chOff x="0" y="0"/>
              <a:chExt cx="4422367" cy="1751198"/>
            </a:xfrm>
          </p:grpSpPr>
          <p:sp>
            <p:nvSpPr>
              <p:cNvPr id="1322" name="Validation of new technology in artificial setting"/>
              <p:cNvSpPr/>
              <p:nvPr/>
            </p:nvSpPr>
            <p:spPr>
              <a:xfrm>
                <a:off x="439461" y="325723"/>
                <a:ext cx="3982907" cy="1017816"/>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Validation of new technology in artificial setting</a:t>
                </a:r>
              </a:p>
            </p:txBody>
          </p:sp>
          <p:sp>
            <p:nvSpPr>
              <p:cNvPr id="1323" name="3"/>
              <p:cNvSpPr/>
              <p:nvPr/>
            </p:nvSpPr>
            <p:spPr>
              <a:xfrm>
                <a:off x="279362" y="0"/>
                <a:ext cx="561953" cy="561952"/>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3</a:t>
                </a:r>
              </a:p>
            </p:txBody>
          </p:sp>
          <p:sp>
            <p:nvSpPr>
              <p:cNvPr id="1324" name="e.g. Controlled Experiment"/>
              <p:cNvSpPr txBox="1"/>
              <p:nvPr/>
            </p:nvSpPr>
            <p:spPr>
              <a:xfrm>
                <a:off x="0" y="1382898"/>
                <a:ext cx="267297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t>e.g. Controlled Experiment</a:t>
                </a:r>
              </a:p>
            </p:txBody>
          </p:sp>
        </p:grpSp>
      </p:grpSp>
      <p:grpSp>
        <p:nvGrpSpPr>
          <p:cNvPr id="1331" name="Group"/>
          <p:cNvGrpSpPr/>
          <p:nvPr/>
        </p:nvGrpSpPr>
        <p:grpSpPr>
          <a:xfrm>
            <a:off x="3579950" y="5759414"/>
            <a:ext cx="4412366" cy="2130438"/>
            <a:chOff x="0" y="0"/>
            <a:chExt cx="4412365" cy="2130437"/>
          </a:xfrm>
        </p:grpSpPr>
        <p:sp>
          <p:nvSpPr>
            <p:cNvPr id="1327" name="Line"/>
            <p:cNvSpPr/>
            <p:nvPr/>
          </p:nvSpPr>
          <p:spPr>
            <a:xfrm>
              <a:off x="805572" y="-1"/>
              <a:ext cx="815831" cy="782361"/>
            </a:xfrm>
            <a:prstGeom prst="line">
              <a:avLst/>
            </a:prstGeom>
            <a:noFill/>
            <a:ln w="38100" cap="flat">
              <a:solidFill>
                <a:srgbClr val="000000"/>
              </a:solidFill>
              <a:prstDash val="solid"/>
              <a:miter lim="400000"/>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328" name="Evaluation of new technology in realistic setting"/>
            <p:cNvSpPr/>
            <p:nvPr/>
          </p:nvSpPr>
          <p:spPr>
            <a:xfrm>
              <a:off x="429459" y="740008"/>
              <a:ext cx="3982907" cy="1017817"/>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Evaluation of new technology in realistic setting</a:t>
              </a:r>
            </a:p>
          </p:txBody>
        </p:sp>
        <p:sp>
          <p:nvSpPr>
            <p:cNvPr id="1329" name="4"/>
            <p:cNvSpPr/>
            <p:nvPr/>
          </p:nvSpPr>
          <p:spPr>
            <a:xfrm>
              <a:off x="190917" y="462779"/>
              <a:ext cx="561953" cy="561952"/>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4</a:t>
              </a:r>
            </a:p>
          </p:txBody>
        </p:sp>
        <p:sp>
          <p:nvSpPr>
            <p:cNvPr id="1330" name="e.g. Case Study"/>
            <p:cNvSpPr txBox="1"/>
            <p:nvPr/>
          </p:nvSpPr>
          <p:spPr>
            <a:xfrm>
              <a:off x="-1" y="1762137"/>
              <a:ext cx="1556760"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t>e.g. Case Study</a:t>
              </a:r>
            </a:p>
          </p:txBody>
        </p:sp>
      </p:grpSp>
      <p:grpSp>
        <p:nvGrpSpPr>
          <p:cNvPr id="1334" name="Group"/>
          <p:cNvGrpSpPr/>
          <p:nvPr/>
        </p:nvGrpSpPr>
        <p:grpSpPr>
          <a:xfrm>
            <a:off x="4363559" y="3150771"/>
            <a:ext cx="2804277" cy="2809625"/>
            <a:chOff x="0" y="0"/>
            <a:chExt cx="2804276" cy="2809624"/>
          </a:xfrm>
        </p:grpSpPr>
        <p:sp>
          <p:nvSpPr>
            <p:cNvPr id="1332" name="Line"/>
            <p:cNvSpPr/>
            <p:nvPr/>
          </p:nvSpPr>
          <p:spPr>
            <a:xfrm rot="2737903">
              <a:off x="323924" y="498091"/>
              <a:ext cx="2156428" cy="1813443"/>
            </a:xfrm>
            <a:custGeom>
              <a:avLst/>
              <a:gdLst/>
              <a:ahLst/>
              <a:cxnLst>
                <a:cxn ang="0">
                  <a:pos x="wd2" y="hd2"/>
                </a:cxn>
                <a:cxn ang="5400000">
                  <a:pos x="wd2" y="hd2"/>
                </a:cxn>
                <a:cxn ang="10800000">
                  <a:pos x="wd2" y="hd2"/>
                </a:cxn>
                <a:cxn ang="16200000">
                  <a:pos x="wd2" y="hd2"/>
                </a:cxn>
              </a:cxnLst>
              <a:rect l="0" t="0" r="r" b="b"/>
              <a:pathLst>
                <a:path w="21600" h="21600" extrusionOk="0">
                  <a:moveTo>
                    <a:pt x="19162" y="12498"/>
                  </a:moveTo>
                  <a:lnTo>
                    <a:pt x="21600" y="9549"/>
                  </a:lnTo>
                  <a:lnTo>
                    <a:pt x="13446" y="0"/>
                  </a:lnTo>
                  <a:lnTo>
                    <a:pt x="0" y="16517"/>
                  </a:lnTo>
                  <a:lnTo>
                    <a:pt x="4428" y="21600"/>
                  </a:lnTo>
                </a:path>
              </a:pathLst>
            </a:custGeom>
            <a:noFill/>
            <a:ln w="38100" cap="flat">
              <a:solidFill>
                <a:srgbClr val="000000"/>
              </a:solidFill>
              <a:prstDash val="solid"/>
              <a:miter lim="400000"/>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333" name="Replication"/>
            <p:cNvSpPr txBox="1"/>
            <p:nvPr/>
          </p:nvSpPr>
          <p:spPr>
            <a:xfrm>
              <a:off x="1095057" y="628908"/>
              <a:ext cx="1198568"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t>Replication</a:t>
              </a:r>
            </a:p>
          </p:txBody>
        </p:sp>
      </p:grpSp>
      <p:grpSp>
        <p:nvGrpSpPr>
          <p:cNvPr id="1337" name="Group"/>
          <p:cNvGrpSpPr/>
          <p:nvPr/>
        </p:nvGrpSpPr>
        <p:grpSpPr>
          <a:xfrm>
            <a:off x="6099225" y="4972341"/>
            <a:ext cx="2804278" cy="2809626"/>
            <a:chOff x="0" y="0"/>
            <a:chExt cx="2804276" cy="2809624"/>
          </a:xfrm>
        </p:grpSpPr>
        <p:sp>
          <p:nvSpPr>
            <p:cNvPr id="1335" name="Line"/>
            <p:cNvSpPr/>
            <p:nvPr/>
          </p:nvSpPr>
          <p:spPr>
            <a:xfrm rot="2737903">
              <a:off x="323924" y="498091"/>
              <a:ext cx="2156428" cy="1813443"/>
            </a:xfrm>
            <a:custGeom>
              <a:avLst/>
              <a:gdLst/>
              <a:ahLst/>
              <a:cxnLst>
                <a:cxn ang="0">
                  <a:pos x="wd2" y="hd2"/>
                </a:cxn>
                <a:cxn ang="5400000">
                  <a:pos x="wd2" y="hd2"/>
                </a:cxn>
                <a:cxn ang="10800000">
                  <a:pos x="wd2" y="hd2"/>
                </a:cxn>
                <a:cxn ang="16200000">
                  <a:pos x="wd2" y="hd2"/>
                </a:cxn>
              </a:cxnLst>
              <a:rect l="0" t="0" r="r" b="b"/>
              <a:pathLst>
                <a:path w="21600" h="21600" extrusionOk="0">
                  <a:moveTo>
                    <a:pt x="19162" y="12498"/>
                  </a:moveTo>
                  <a:lnTo>
                    <a:pt x="21600" y="9549"/>
                  </a:lnTo>
                  <a:lnTo>
                    <a:pt x="13446" y="0"/>
                  </a:lnTo>
                  <a:lnTo>
                    <a:pt x="0" y="16517"/>
                  </a:lnTo>
                  <a:lnTo>
                    <a:pt x="4428" y="21600"/>
                  </a:lnTo>
                </a:path>
              </a:pathLst>
            </a:custGeom>
            <a:noFill/>
            <a:ln w="38100" cap="flat">
              <a:solidFill>
                <a:srgbClr val="000000"/>
              </a:solidFill>
              <a:prstDash val="solid"/>
              <a:miter lim="400000"/>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336" name="Replication"/>
            <p:cNvSpPr txBox="1"/>
            <p:nvPr/>
          </p:nvSpPr>
          <p:spPr>
            <a:xfrm>
              <a:off x="1067654" y="640659"/>
              <a:ext cx="1198567" cy="368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t>Replication</a:t>
              </a:r>
            </a:p>
          </p:txBody>
        </p:sp>
      </p:grpSp>
      <p:grpSp>
        <p:nvGrpSpPr>
          <p:cNvPr id="1341" name="Group"/>
          <p:cNvGrpSpPr/>
          <p:nvPr/>
        </p:nvGrpSpPr>
        <p:grpSpPr>
          <a:xfrm>
            <a:off x="964264" y="2484357"/>
            <a:ext cx="4181023" cy="1716534"/>
            <a:chOff x="0" y="0"/>
            <a:chExt cx="4181021" cy="1716533"/>
          </a:xfrm>
        </p:grpSpPr>
        <p:sp>
          <p:nvSpPr>
            <p:cNvPr id="1338" name="Proposal new / adaptation existing technology"/>
            <p:cNvSpPr/>
            <p:nvPr/>
          </p:nvSpPr>
          <p:spPr>
            <a:xfrm>
              <a:off x="198116" y="698717"/>
              <a:ext cx="3982906" cy="1017817"/>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Proposal new / adaptation existing technology</a:t>
              </a:r>
            </a:p>
          </p:txBody>
        </p:sp>
        <p:sp>
          <p:nvSpPr>
            <p:cNvPr id="1339" name="Line"/>
            <p:cNvSpPr/>
            <p:nvPr/>
          </p:nvSpPr>
          <p:spPr>
            <a:xfrm>
              <a:off x="1058472" y="-1"/>
              <a:ext cx="723482" cy="735521"/>
            </a:xfrm>
            <a:prstGeom prst="line">
              <a:avLst/>
            </a:prstGeom>
            <a:noFill/>
            <a:ln w="38100" cap="flat">
              <a:solidFill>
                <a:srgbClr val="000000"/>
              </a:solidFill>
              <a:prstDash val="solid"/>
              <a:miter lim="400000"/>
              <a:tailEnd type="triangle" w="med" len="med"/>
            </a:ln>
            <a:effectLst/>
          </p:spPr>
          <p:txBody>
            <a:bodyPr wrap="square" lIns="0" tIns="0" rIns="0" bIns="0" numCol="1" anchor="t">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1340" name="2"/>
            <p:cNvSpPr/>
            <p:nvPr/>
          </p:nvSpPr>
          <p:spPr>
            <a:xfrm>
              <a:off x="0" y="518203"/>
              <a:ext cx="561952" cy="561953"/>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2</a:t>
              </a:r>
            </a:p>
          </p:txBody>
        </p:sp>
      </p:grpSp>
      <p:grpSp>
        <p:nvGrpSpPr>
          <p:cNvPr id="1345" name="Group"/>
          <p:cNvGrpSpPr/>
          <p:nvPr/>
        </p:nvGrpSpPr>
        <p:grpSpPr>
          <a:xfrm>
            <a:off x="448733" y="1683047"/>
            <a:ext cx="4873111" cy="2295943"/>
            <a:chOff x="0" y="0"/>
            <a:chExt cx="4873110" cy="2295942"/>
          </a:xfrm>
        </p:grpSpPr>
        <p:sp>
          <p:nvSpPr>
            <p:cNvPr id="1342" name="Problem analysis"/>
            <p:cNvSpPr/>
            <p:nvPr/>
          </p:nvSpPr>
          <p:spPr>
            <a:xfrm>
              <a:off x="246599" y="248121"/>
              <a:ext cx="3622743" cy="598641"/>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Problem analysis</a:t>
              </a:r>
            </a:p>
          </p:txBody>
        </p:sp>
        <p:sp>
          <p:nvSpPr>
            <p:cNvPr id="1343" name="1"/>
            <p:cNvSpPr/>
            <p:nvPr/>
          </p:nvSpPr>
          <p:spPr>
            <a:xfrm>
              <a:off x="0" y="0"/>
              <a:ext cx="561952" cy="561952"/>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t>1</a:t>
              </a:r>
            </a:p>
          </p:txBody>
        </p:sp>
        <p:sp>
          <p:nvSpPr>
            <p:cNvPr id="1344" name="e.g. Systematic Mapping Study"/>
            <p:cNvSpPr/>
            <p:nvPr/>
          </p:nvSpPr>
          <p:spPr>
            <a:xfrm>
              <a:off x="3603110" y="102594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t>e.g. Systematic Mapping Study</a:t>
              </a:r>
            </a:p>
          </p:txBody>
        </p:sp>
      </p:grpSp>
      <p:sp>
        <p:nvSpPr>
          <p:cNvPr id="1346" name="e.g. RE Improvement  Approach"/>
          <p:cNvSpPr txBox="1"/>
          <p:nvPr/>
        </p:nvSpPr>
        <p:spPr>
          <a:xfrm>
            <a:off x="121714" y="4102599"/>
            <a:ext cx="2118772" cy="635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57799" marR="57799" algn="ctr" defTabSz="1295400">
              <a:defRPr sz="1800">
                <a:uFill>
                  <a:solidFill>
                    <a:srgbClr val="000000"/>
                  </a:solidFill>
                </a:uFill>
                <a:latin typeface="+mn-lt"/>
                <a:ea typeface="+mn-ea"/>
                <a:cs typeface="+mn-cs"/>
                <a:sym typeface="Gill Sans"/>
              </a:defRPr>
            </a:pPr>
            <a:r>
              <a:t>e.g. RE Improvement </a:t>
            </a:r>
            <a:br/>
            <a:r>
              <a:t>Approach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3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134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131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134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6" nodeType="clickEffect">
                                  <p:stCondLst>
                                    <p:cond delay="0"/>
                                  </p:stCondLst>
                                  <p:iterate>
                                    <p:tmAbs val="0"/>
                                  </p:iterate>
                                  <p:childTnLst>
                                    <p:set>
                                      <p:cBhvr>
                                        <p:cTn id="23" fill="hold"/>
                                        <p:tgtEl>
                                          <p:spTgt spid="1326"/>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133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13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9" nodeType="clickEffect">
                                  <p:stCondLst>
                                    <p:cond delay="0"/>
                                  </p:stCondLst>
                                  <p:iterate>
                                    <p:tmAbs val="0"/>
                                  </p:iterate>
                                  <p:childTnLst>
                                    <p:set>
                                      <p:cBhvr>
                                        <p:cTn id="33" fill="hold"/>
                                        <p:tgtEl>
                                          <p:spTgt spid="133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0" nodeType="afterEffect">
                                  <p:stCondLst>
                                    <p:cond delay="0"/>
                                  </p:stCondLst>
                                  <p:iterate>
                                    <p:tmAbs val="0"/>
                                  </p:iterate>
                                  <p:childTnLst>
                                    <p:set>
                                      <p:cBhvr>
                                        <p:cTn id="36" fill="hold"/>
                                        <p:tgtEl>
                                          <p:spTgt spid="133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1" nodeType="afterEffect">
                                  <p:stCondLst>
                                    <p:cond delay="0"/>
                                  </p:stCondLst>
                                  <p:iterate>
                                    <p:tmAbs val="0"/>
                                  </p:iterate>
                                  <p:childTnLst>
                                    <p:set>
                                      <p:cBhvr>
                                        <p:cTn id="39" fill="hold"/>
                                        <p:tgtEl>
                                          <p:spTgt spid="13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2" nodeType="clickEffect">
                                  <p:stCondLst>
                                    <p:cond delay="0"/>
                                  </p:stCondLst>
                                  <p:iterate>
                                    <p:tmAbs val="0"/>
                                  </p:iterate>
                                  <p:childTnLst>
                                    <p:set>
                                      <p:cBhvr>
                                        <p:cTn id="43" fill="hold"/>
                                        <p:tgtEl>
                                          <p:spTgt spid="131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13" nodeType="afterEffect">
                                  <p:stCondLst>
                                    <p:cond delay="0"/>
                                  </p:stCondLst>
                                  <p:iterate>
                                    <p:tmAbs val="0"/>
                                  </p:iterate>
                                  <p:childTnLst>
                                    <p:set>
                                      <p:cBhvr>
                                        <p:cTn id="46" fill="hold"/>
                                        <p:tgtEl>
                                          <p:spTgt spid="1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3" grpId="12" animBg="1" advAuto="0"/>
      <p:bldP spid="1316" grpId="2" animBg="1" advAuto="0"/>
      <p:bldP spid="1317" grpId="4" animBg="1" advAuto="0"/>
      <p:bldP spid="1318" grpId="8" animBg="1" advAuto="0"/>
      <p:bldP spid="1319" grpId="11" animBg="1" advAuto="0"/>
      <p:bldP spid="1320" grpId="13" animBg="1" advAuto="0"/>
      <p:bldP spid="1326" grpId="6" animBg="1" advAuto="0"/>
      <p:bldP spid="1331" grpId="9" animBg="1" advAuto="0"/>
      <p:bldP spid="1334" grpId="7" animBg="1" advAuto="0"/>
      <p:bldP spid="1337" grpId="10" animBg="1" advAuto="0"/>
      <p:bldP spid="1341" grpId="3" animBg="1" advAuto="0"/>
      <p:bldP spid="1345" grpId="1" animBg="1" advAuto="0"/>
      <p:bldP spid="1346" grpId="5"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8" name="Outline"/>
          <p:cNvSpPr txBox="1">
            <a:spLocks noGrp="1"/>
          </p:cNvSpPr>
          <p:nvPr>
            <p:ph type="title"/>
          </p:nvPr>
        </p:nvSpPr>
        <p:spPr>
          <a:prstGeom prst="rect">
            <a:avLst/>
          </a:prstGeom>
        </p:spPr>
        <p:txBody>
          <a:bodyPr/>
          <a:lstStyle>
            <a:lvl1pPr>
              <a:defRPr sz="3800"/>
            </a:lvl1pPr>
          </a:lstStyle>
          <a:p>
            <a:r>
              <a:t>Outline</a:t>
            </a:r>
          </a:p>
        </p:txBody>
      </p:sp>
      <p:sp>
        <p:nvSpPr>
          <p:cNvPr id="1349" name="Science (in a Nutshell)…"/>
          <p:cNvSpPr txBox="1"/>
          <p:nvPr/>
        </p:nvSpPr>
        <p:spPr>
          <a:xfrm>
            <a:off x="753729" y="2561166"/>
            <a:ext cx="11576121" cy="378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22729" indent="-322729">
              <a:buSzPct val="100000"/>
              <a:buChar char="•"/>
              <a:defRPr sz="3200">
                <a:solidFill>
                  <a:srgbClr val="A6AAA9"/>
                </a:solidFill>
                <a:latin typeface="+mn-lt"/>
                <a:ea typeface="+mn-ea"/>
                <a:cs typeface="+mn-cs"/>
                <a:sym typeface="Gill Sans"/>
              </a:defRPr>
            </a:pPr>
            <a:r>
              <a:t>Science (in a Nutshell)</a:t>
            </a:r>
          </a:p>
          <a:p>
            <a:pPr marL="322729" indent="-322729">
              <a:buSzPct val="100000"/>
              <a:buChar char="•"/>
              <a:defRPr sz="3200">
                <a:solidFill>
                  <a:srgbClr val="A6AAA9"/>
                </a:solidFill>
                <a:latin typeface="+mn-lt"/>
                <a:ea typeface="+mn-ea"/>
                <a:cs typeface="+mn-cs"/>
                <a:sym typeface="Gill Sans"/>
              </a:defRPr>
            </a:pPr>
            <a:r>
              <a:t>Philosophy of Science - a Historical Perspective</a:t>
            </a:r>
          </a:p>
          <a:p>
            <a:pPr marL="322729" indent="-322729">
              <a:buSzPct val="100000"/>
              <a:buChar char="•"/>
              <a:defRPr sz="3200">
                <a:solidFill>
                  <a:srgbClr val="A6AAA9"/>
                </a:solidFill>
                <a:latin typeface="+mn-lt"/>
                <a:ea typeface="+mn-ea"/>
                <a:cs typeface="+mn-cs"/>
                <a:sym typeface="Gill Sans"/>
              </a:defRPr>
            </a:pPr>
            <a:r>
              <a:t>Key Take Aways</a:t>
            </a:r>
          </a:p>
          <a:p>
            <a:pPr marL="322729" indent="-322729">
              <a:buSzPct val="100000"/>
              <a:buChar char="•"/>
              <a:defRPr sz="3200">
                <a:solidFill>
                  <a:srgbClr val="A6AAA9"/>
                </a:solidFill>
                <a:latin typeface="+mn-lt"/>
                <a:ea typeface="+mn-ea"/>
                <a:cs typeface="+mn-cs"/>
                <a:sym typeface="Gill Sans"/>
              </a:defRPr>
            </a:pPr>
            <a:r>
              <a:t>From Philosophy of Science to Empirical Software Engineering</a:t>
            </a:r>
          </a:p>
          <a:p>
            <a:pPr marL="322729" indent="-322729">
              <a:buSzPct val="100000"/>
              <a:buChar char="•"/>
              <a:defRPr sz="3200">
                <a:solidFill>
                  <a:srgbClr val="A6AAA9"/>
                </a:solidFill>
                <a:latin typeface="+mn-lt"/>
                <a:ea typeface="+mn-ea"/>
                <a:cs typeface="+mn-cs"/>
                <a:sym typeface="Gill Sans"/>
              </a:defRPr>
            </a:pPr>
            <a:r>
              <a:t>Empirical Software Engineering Processes</a:t>
            </a:r>
          </a:p>
          <a:p>
            <a:pPr marL="322729" indent="-322729">
              <a:buSzPct val="100000"/>
              <a:buChar char="•"/>
              <a:defRPr sz="3200" b="1">
                <a:latin typeface="+mn-lt"/>
                <a:ea typeface="+mn-ea"/>
                <a:cs typeface="+mn-cs"/>
                <a:sym typeface="Gill Sans"/>
              </a:defRPr>
            </a:pPr>
            <a:r>
              <a:t>Current Challenges in Empirical Software Engineering </a:t>
            </a:r>
          </a:p>
          <a:p>
            <a:pPr marL="322729" indent="-322729">
              <a:buSzPct val="100000"/>
              <a:buChar char="•"/>
              <a:defRPr sz="3200">
                <a:latin typeface="+mn-lt"/>
                <a:ea typeface="+mn-ea"/>
                <a:cs typeface="+mn-cs"/>
                <a:sym typeface="Gill Sans"/>
              </a:defRPr>
            </a:pPr>
            <a:endParaRPr/>
          </a:p>
        </p:txBody>
      </p:sp>
      <p:pic>
        <p:nvPicPr>
          <p:cNvPr id="1350" name="Bookmark Ribbon Filled-50.png" descr="Bookmark Ribbon Filled-50.png"/>
          <p:cNvPicPr>
            <a:picLocks noChangeAspect="1"/>
          </p:cNvPicPr>
          <p:nvPr/>
        </p:nvPicPr>
        <p:blipFill>
          <a:blip r:embed="rId2"/>
          <a:stretch>
            <a:fillRect/>
          </a:stretch>
        </p:blipFill>
        <p:spPr>
          <a:xfrm>
            <a:off x="11867951" y="-60061"/>
            <a:ext cx="635001" cy="635001"/>
          </a:xfrm>
          <a:prstGeom prst="rect">
            <a:avLst/>
          </a:prstGeom>
          <a:ln w="12700"/>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2" name="Image" descr="Image"/>
          <p:cNvPicPr>
            <a:picLocks noChangeAspect="1"/>
          </p:cNvPicPr>
          <p:nvPr/>
        </p:nvPicPr>
        <p:blipFill>
          <a:blip r:embed="rId2"/>
          <a:stretch>
            <a:fillRect/>
          </a:stretch>
        </p:blipFill>
        <p:spPr>
          <a:xfrm>
            <a:off x="-70247" y="-27980"/>
            <a:ext cx="13145294" cy="9858971"/>
          </a:xfrm>
          <a:prstGeom prst="rect">
            <a:avLst/>
          </a:prstGeom>
          <a:ln w="12700"/>
        </p:spPr>
      </p:pic>
      <p:sp>
        <p:nvSpPr>
          <p:cNvPr id="1353" name="Background: ISERN (Community)"/>
          <p:cNvSpPr txBox="1">
            <a:spLocks noGrp="1"/>
          </p:cNvSpPr>
          <p:nvPr>
            <p:ph type="title"/>
          </p:nvPr>
        </p:nvSpPr>
        <p:spPr>
          <a:prstGeom prst="rect">
            <a:avLst/>
          </a:prstGeom>
          <a:solidFill>
            <a:srgbClr val="FFFFFF">
              <a:alpha val="75137"/>
            </a:srgbClr>
          </a:solidFill>
        </p:spPr>
        <p:txBody>
          <a:bodyPr/>
          <a:lstStyle/>
          <a:p>
            <a:r>
              <a:t>Background: ISERN (Community)</a:t>
            </a:r>
          </a:p>
        </p:txBody>
      </p:sp>
      <p:sp>
        <p:nvSpPr>
          <p:cNvPr id="1354" name="Foto taken at ISERN meeting 2016 in Ciudad Real, Spain"/>
          <p:cNvSpPr txBox="1"/>
          <p:nvPr/>
        </p:nvSpPr>
        <p:spPr>
          <a:xfrm>
            <a:off x="361900" y="9308765"/>
            <a:ext cx="3642569" cy="280070"/>
          </a:xfrm>
          <a:prstGeom prst="rect">
            <a:avLst/>
          </a:prstGeom>
          <a:solidFill>
            <a:srgbClr val="FFFFFF">
              <a:alpha val="7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mn-lt"/>
                <a:ea typeface="+mn-ea"/>
                <a:cs typeface="+mn-cs"/>
                <a:sym typeface="Gill Sans"/>
              </a:defRPr>
            </a:pPr>
            <a:r>
              <a:rPr b="1"/>
              <a:t>Foto</a:t>
            </a:r>
            <a:r>
              <a:t> taken at ISERN meeting 2016 in Ciudad Real, Spain</a:t>
            </a:r>
          </a:p>
        </p:txBody>
      </p:sp>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8" name="Image"/>
          <p:cNvGrpSpPr/>
          <p:nvPr/>
        </p:nvGrpSpPr>
        <p:grpSpPr>
          <a:xfrm rot="545909">
            <a:off x="9094856" y="5946546"/>
            <a:ext cx="3823880" cy="3021655"/>
            <a:chOff x="0" y="0"/>
            <a:chExt cx="3823878" cy="3021653"/>
          </a:xfrm>
        </p:grpSpPr>
        <p:pic>
          <p:nvPicPr>
            <p:cNvPr id="1357" name="Image" descr="Image"/>
            <p:cNvPicPr>
              <a:picLocks noChangeAspect="1"/>
            </p:cNvPicPr>
            <p:nvPr/>
          </p:nvPicPr>
          <p:blipFill>
            <a:blip r:embed="rId2"/>
            <a:stretch>
              <a:fillRect/>
            </a:stretch>
          </p:blipFill>
          <p:spPr>
            <a:xfrm>
              <a:off x="126999" y="88900"/>
              <a:ext cx="3569880" cy="2691454"/>
            </a:xfrm>
            <a:prstGeom prst="rect">
              <a:avLst/>
            </a:prstGeom>
            <a:ln>
              <a:noFill/>
            </a:ln>
            <a:effectLst/>
          </p:spPr>
        </p:pic>
        <p:pic>
          <p:nvPicPr>
            <p:cNvPr id="1356" name="Image" descr="Image"/>
            <p:cNvPicPr>
              <a:picLocks/>
            </p:cNvPicPr>
            <p:nvPr/>
          </p:nvPicPr>
          <p:blipFill>
            <a:blip r:embed="rId3"/>
            <a:stretch>
              <a:fillRect/>
            </a:stretch>
          </p:blipFill>
          <p:spPr>
            <a:xfrm>
              <a:off x="-1" y="-1"/>
              <a:ext cx="3823880" cy="3021655"/>
            </a:xfrm>
            <a:prstGeom prst="rect">
              <a:avLst/>
            </a:prstGeom>
            <a:effectLst/>
          </p:spPr>
        </p:pic>
      </p:grpSp>
      <p:sp>
        <p:nvSpPr>
          <p:cNvPr id="1359" name="Background (cont.)"/>
          <p:cNvSpPr txBox="1">
            <a:spLocks noGrp="1"/>
          </p:cNvSpPr>
          <p:nvPr>
            <p:ph type="title"/>
          </p:nvPr>
        </p:nvSpPr>
        <p:spPr>
          <a:prstGeom prst="rect">
            <a:avLst/>
          </a:prstGeom>
        </p:spPr>
        <p:txBody>
          <a:bodyPr/>
          <a:lstStyle/>
          <a:p>
            <a:r>
              <a:t>Background (cont.)</a:t>
            </a:r>
          </a:p>
        </p:txBody>
      </p:sp>
      <p:sp>
        <p:nvSpPr>
          <p:cNvPr id="1360" name="Goal…"/>
          <p:cNvSpPr txBox="1">
            <a:spLocks noGrp="1"/>
          </p:cNvSpPr>
          <p:nvPr>
            <p:ph type="body" idx="1"/>
          </p:nvPr>
        </p:nvSpPr>
        <p:spPr>
          <a:xfrm>
            <a:off x="723900" y="2209800"/>
            <a:ext cx="11762449" cy="7543800"/>
          </a:xfrm>
          <a:prstGeom prst="rect">
            <a:avLst/>
          </a:prstGeom>
        </p:spPr>
        <p:txBody>
          <a:bodyPr/>
          <a:lstStyle/>
          <a:p>
            <a:pPr marL="0" indent="0">
              <a:buSzTx/>
              <a:buNone/>
              <a:defRPr sz="2800" b="1"/>
            </a:pPr>
            <a:r>
              <a:t>Goal</a:t>
            </a:r>
          </a:p>
          <a:p>
            <a:pPr marL="0" indent="0">
              <a:buSzTx/>
              <a:buNone/>
              <a:defRPr sz="2800"/>
            </a:pPr>
            <a:r>
              <a:t>Agree, within the community, on top problems in empirical software engineering</a:t>
            </a:r>
          </a:p>
          <a:p>
            <a:pPr marL="0" indent="0">
              <a:buSzTx/>
              <a:buNone/>
              <a:defRPr sz="2800" b="1"/>
            </a:pPr>
            <a:r>
              <a:t>Reason</a:t>
            </a:r>
          </a:p>
          <a:p>
            <a:pPr marL="282388" indent="-282388">
              <a:defRPr sz="2800"/>
            </a:pPr>
            <a:r>
              <a:t>Boost a common understanding of what we think is important</a:t>
            </a:r>
          </a:p>
          <a:p>
            <a:pPr marL="282388" indent="-282388">
              <a:defRPr sz="2800"/>
            </a:pPr>
            <a:r>
              <a:t>Identify opportunities to make relevant contribution</a:t>
            </a:r>
          </a:p>
          <a:p>
            <a:pPr marL="282388" indent="-282388">
              <a:defRPr sz="2800"/>
            </a:pPr>
            <a:r>
              <a:t>Focus resources and foster collaboration (on problem solving)</a:t>
            </a:r>
          </a:p>
        </p:txBody>
      </p:sp>
      <p:grpSp>
        <p:nvGrpSpPr>
          <p:cNvPr id="1363" name="Image"/>
          <p:cNvGrpSpPr/>
          <p:nvPr/>
        </p:nvGrpSpPr>
        <p:grpSpPr>
          <a:xfrm rot="21189227">
            <a:off x="547109" y="5619020"/>
            <a:ext cx="4859475" cy="3391087"/>
            <a:chOff x="0" y="0"/>
            <a:chExt cx="4859474" cy="3391086"/>
          </a:xfrm>
        </p:grpSpPr>
        <p:pic>
          <p:nvPicPr>
            <p:cNvPr id="1362" name="Image" descr="Image"/>
            <p:cNvPicPr>
              <a:picLocks noChangeAspect="1"/>
            </p:cNvPicPr>
            <p:nvPr/>
          </p:nvPicPr>
          <p:blipFill>
            <a:blip r:embed="rId4"/>
            <a:stretch>
              <a:fillRect/>
            </a:stretch>
          </p:blipFill>
          <p:spPr>
            <a:xfrm>
              <a:off x="127000" y="88900"/>
              <a:ext cx="4605475" cy="3060887"/>
            </a:xfrm>
            <a:prstGeom prst="rect">
              <a:avLst/>
            </a:prstGeom>
            <a:ln>
              <a:noFill/>
            </a:ln>
            <a:effectLst/>
          </p:spPr>
        </p:pic>
        <p:pic>
          <p:nvPicPr>
            <p:cNvPr id="1361" name="Image" descr="Image"/>
            <p:cNvPicPr>
              <a:picLocks/>
            </p:cNvPicPr>
            <p:nvPr/>
          </p:nvPicPr>
          <p:blipFill>
            <a:blip r:embed="rId5"/>
            <a:stretch>
              <a:fillRect/>
            </a:stretch>
          </p:blipFill>
          <p:spPr>
            <a:xfrm>
              <a:off x="-1" y="-1"/>
              <a:ext cx="4859476" cy="3391088"/>
            </a:xfrm>
            <a:prstGeom prst="rect">
              <a:avLst/>
            </a:prstGeom>
            <a:effectLst/>
          </p:spPr>
        </p:pic>
      </p:grpSp>
      <p:grpSp>
        <p:nvGrpSpPr>
          <p:cNvPr id="1366" name="Image"/>
          <p:cNvGrpSpPr/>
          <p:nvPr/>
        </p:nvGrpSpPr>
        <p:grpSpPr>
          <a:xfrm rot="735905">
            <a:off x="3165189" y="5792960"/>
            <a:ext cx="4338528" cy="3043207"/>
            <a:chOff x="0" y="0"/>
            <a:chExt cx="4338526" cy="3043206"/>
          </a:xfrm>
        </p:grpSpPr>
        <p:pic>
          <p:nvPicPr>
            <p:cNvPr id="1365" name="Image" descr="Image"/>
            <p:cNvPicPr>
              <a:picLocks noChangeAspect="1"/>
            </p:cNvPicPr>
            <p:nvPr/>
          </p:nvPicPr>
          <p:blipFill>
            <a:blip r:embed="rId6"/>
            <a:stretch>
              <a:fillRect/>
            </a:stretch>
          </p:blipFill>
          <p:spPr>
            <a:xfrm>
              <a:off x="127000" y="88899"/>
              <a:ext cx="4084527" cy="2713008"/>
            </a:xfrm>
            <a:prstGeom prst="rect">
              <a:avLst/>
            </a:prstGeom>
            <a:ln>
              <a:noFill/>
            </a:ln>
            <a:effectLst/>
          </p:spPr>
        </p:pic>
        <p:pic>
          <p:nvPicPr>
            <p:cNvPr id="1364" name="Image" descr="Image"/>
            <p:cNvPicPr>
              <a:picLocks/>
            </p:cNvPicPr>
            <p:nvPr/>
          </p:nvPicPr>
          <p:blipFill>
            <a:blip r:embed="rId7"/>
            <a:stretch>
              <a:fillRect/>
            </a:stretch>
          </p:blipFill>
          <p:spPr>
            <a:xfrm>
              <a:off x="0" y="0"/>
              <a:ext cx="4338527" cy="3043207"/>
            </a:xfrm>
            <a:prstGeom prst="rect">
              <a:avLst/>
            </a:prstGeom>
            <a:effectLst/>
          </p:spPr>
        </p:pic>
      </p:grpSp>
      <p:grpSp>
        <p:nvGrpSpPr>
          <p:cNvPr id="1369" name="Image"/>
          <p:cNvGrpSpPr/>
          <p:nvPr/>
        </p:nvGrpSpPr>
        <p:grpSpPr>
          <a:xfrm rot="20484641">
            <a:off x="5708921" y="5834224"/>
            <a:ext cx="4277136" cy="3246299"/>
            <a:chOff x="0" y="0"/>
            <a:chExt cx="4277135" cy="3246298"/>
          </a:xfrm>
        </p:grpSpPr>
        <p:pic>
          <p:nvPicPr>
            <p:cNvPr id="1368" name="Image" descr="Image"/>
            <p:cNvPicPr>
              <a:picLocks noChangeAspect="1"/>
            </p:cNvPicPr>
            <p:nvPr/>
          </p:nvPicPr>
          <p:blipFill>
            <a:blip r:embed="rId8"/>
            <a:stretch>
              <a:fillRect/>
            </a:stretch>
          </p:blipFill>
          <p:spPr>
            <a:xfrm>
              <a:off x="126999" y="88900"/>
              <a:ext cx="4023137" cy="2916099"/>
            </a:xfrm>
            <a:prstGeom prst="rect">
              <a:avLst/>
            </a:prstGeom>
            <a:ln>
              <a:noFill/>
            </a:ln>
            <a:effectLst/>
          </p:spPr>
        </p:pic>
        <p:pic>
          <p:nvPicPr>
            <p:cNvPr id="1367" name="Image" descr="Image"/>
            <p:cNvPicPr>
              <a:picLocks/>
            </p:cNvPicPr>
            <p:nvPr/>
          </p:nvPicPr>
          <p:blipFill>
            <a:blip r:embed="rId9"/>
            <a:stretch>
              <a:fillRect/>
            </a:stretch>
          </p:blipFill>
          <p:spPr>
            <a:xfrm>
              <a:off x="-1" y="0"/>
              <a:ext cx="4277137" cy="3246299"/>
            </a:xfrm>
            <a:prstGeom prst="rect">
              <a:avLst/>
            </a:prstGeom>
            <a:effectLst/>
          </p:spPr>
        </p:pic>
      </p:grpSp>
      <p:sp>
        <p:nvSpPr>
          <p:cNvPr id="1370" name="Disclaimer: Study carried out by Andreas Jedlitschka (IESE) and Natalia Juristo (UPM)"/>
          <p:cNvSpPr txBox="1"/>
          <p:nvPr/>
        </p:nvSpPr>
        <p:spPr>
          <a:xfrm>
            <a:off x="361900" y="9308765"/>
            <a:ext cx="5522789" cy="280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mn-lt"/>
                <a:ea typeface="+mn-ea"/>
                <a:cs typeface="+mn-cs"/>
                <a:sym typeface="Gill Sans"/>
              </a:defRPr>
            </a:pPr>
            <a:r>
              <a:rPr b="1"/>
              <a:t>Disclaimer:</a:t>
            </a:r>
            <a:r>
              <a:t> Study carried out by Andreas Jedlitschka (IESE) and Natalia Juristo (UPM)</a:t>
            </a: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 name="Top challenges as experienced by ISERN members (excerpt)"/>
          <p:cNvSpPr txBox="1">
            <a:spLocks noGrp="1"/>
          </p:cNvSpPr>
          <p:nvPr>
            <p:ph type="title"/>
          </p:nvPr>
        </p:nvSpPr>
        <p:spPr>
          <a:prstGeom prst="rect">
            <a:avLst/>
          </a:prstGeom>
        </p:spPr>
        <p:txBody>
          <a:bodyPr/>
          <a:lstStyle/>
          <a:p>
            <a:r>
              <a:t>Top challenges as experienced by ISERN members (excerpt)</a:t>
            </a:r>
          </a:p>
        </p:txBody>
      </p:sp>
      <p:sp>
        <p:nvSpPr>
          <p:cNvPr id="1373" name="Collaboration with industry / reaching out…"/>
          <p:cNvSpPr txBox="1">
            <a:spLocks noGrp="1"/>
          </p:cNvSpPr>
          <p:nvPr>
            <p:ph type="body" idx="1"/>
          </p:nvPr>
        </p:nvSpPr>
        <p:spPr>
          <a:prstGeom prst="rect">
            <a:avLst/>
          </a:prstGeom>
        </p:spPr>
        <p:txBody>
          <a:bodyPr/>
          <a:lstStyle/>
          <a:p>
            <a:pPr>
              <a:defRPr sz="2800"/>
            </a:pPr>
            <a:r>
              <a:t>Collaboration with industry / reaching out</a:t>
            </a:r>
          </a:p>
          <a:p>
            <a:pPr>
              <a:defRPr sz="2800"/>
            </a:pPr>
            <a:r>
              <a:t>Contextualisation</a:t>
            </a:r>
          </a:p>
          <a:p>
            <a:pPr>
              <a:defRPr sz="2800"/>
            </a:pPr>
            <a:r>
              <a:t>Data collection (incl. automation) and data quality assurance</a:t>
            </a:r>
          </a:p>
          <a:p>
            <a:pPr>
              <a:defRPr sz="2800"/>
            </a:pPr>
            <a:r>
              <a:t>Generalisation of results and theory building</a:t>
            </a:r>
          </a:p>
          <a:p>
            <a:pPr>
              <a:defRPr sz="2800"/>
            </a:pPr>
            <a:r>
              <a:t>Families of studies and replications</a:t>
            </a:r>
          </a:p>
          <a:p>
            <a:pPr>
              <a:defRPr sz="2800"/>
            </a:pPr>
            <a:r>
              <a:t>(Unified) terminology</a:t>
            </a:r>
          </a:p>
          <a:p>
            <a:pPr>
              <a:defRPr sz="2800"/>
            </a:pPr>
            <a:r>
              <a:t>Sampling</a:t>
            </a:r>
          </a:p>
          <a:p>
            <a:pPr>
              <a:defRPr sz="2800"/>
            </a:pPr>
            <a:r>
              <a:t>Quality (assurance) of empirical studies</a:t>
            </a:r>
          </a:p>
          <a:p>
            <a:pPr>
              <a:defRPr sz="2800"/>
            </a:pPr>
            <a:r>
              <a:t>Synthesis and aggregation of results</a:t>
            </a:r>
          </a:p>
          <a:p>
            <a:pPr>
              <a:defRPr sz="2800"/>
            </a:pPr>
            <a:r>
              <a:t>(Standardised) reporting</a:t>
            </a:r>
          </a:p>
        </p:txBody>
      </p:sp>
      <p:pic>
        <p:nvPicPr>
          <p:cNvPr id="1374" name="In total…… In total…… they revealed approx. 150 detailed problems we face in our community (details on demand)" descr="In total…… In total…… they revealed approx. 150 detailed problems we face in our community (details on demand)"/>
          <p:cNvPicPr>
            <a:picLocks/>
          </p:cNvPicPr>
          <p:nvPr/>
        </p:nvPicPr>
        <p:blipFill>
          <a:blip r:embed="rId2"/>
          <a:stretch>
            <a:fillRect/>
          </a:stretch>
        </p:blipFill>
        <p:spPr>
          <a:xfrm rot="959544">
            <a:off x="8231376" y="1405524"/>
            <a:ext cx="4856158" cy="2392055"/>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6" name="Sampling: size (doesn’t) matter"/>
          <p:cNvSpPr txBox="1">
            <a:spLocks noGrp="1"/>
          </p:cNvSpPr>
          <p:nvPr>
            <p:ph type="title"/>
          </p:nvPr>
        </p:nvSpPr>
        <p:spPr>
          <a:prstGeom prst="rect">
            <a:avLst/>
          </a:prstGeom>
        </p:spPr>
        <p:txBody>
          <a:bodyPr/>
          <a:lstStyle/>
          <a:p>
            <a:r>
              <a:t>Sampling: size (doesn’t) matter</a:t>
            </a:r>
          </a:p>
        </p:txBody>
      </p:sp>
      <p:grpSp>
        <p:nvGrpSpPr>
          <p:cNvPr id="1381" name="Group"/>
          <p:cNvGrpSpPr/>
          <p:nvPr/>
        </p:nvGrpSpPr>
        <p:grpSpPr>
          <a:xfrm>
            <a:off x="1615594" y="1922994"/>
            <a:ext cx="9862512" cy="4672220"/>
            <a:chOff x="12700" y="12700"/>
            <a:chExt cx="9862511" cy="4672219"/>
          </a:xfrm>
        </p:grpSpPr>
        <p:pic>
          <p:nvPicPr>
            <p:cNvPr id="1377" name="Bildschirmfoto 2012-10-21 um 11.41.05.png" descr="Bildschirmfoto 2012-10-21 um 11.41.05.png"/>
            <p:cNvPicPr>
              <a:picLocks/>
            </p:cNvPicPr>
            <p:nvPr/>
          </p:nvPicPr>
          <p:blipFill>
            <a:blip r:embed="rId2">
              <a:alphaModFix amt="21000"/>
            </a:blip>
            <a:stretch>
              <a:fillRect/>
            </a:stretch>
          </p:blipFill>
          <p:spPr>
            <a:xfrm>
              <a:off x="12700" y="12700"/>
              <a:ext cx="9862512" cy="4672220"/>
            </a:xfrm>
            <a:prstGeom prst="rect">
              <a:avLst/>
            </a:prstGeom>
            <a:effectLst/>
          </p:spPr>
        </p:pic>
        <p:grpSp>
          <p:nvGrpSpPr>
            <p:cNvPr id="1380" name="Bildschirmfoto 2012-10-21 um 11.41.05.png"/>
            <p:cNvGrpSpPr/>
            <p:nvPr/>
          </p:nvGrpSpPr>
          <p:grpSpPr>
            <a:xfrm>
              <a:off x="5099793" y="3470197"/>
              <a:ext cx="2294967" cy="567983"/>
              <a:chOff x="0" y="0"/>
              <a:chExt cx="2294966" cy="567982"/>
            </a:xfrm>
          </p:grpSpPr>
          <p:pic>
            <p:nvPicPr>
              <p:cNvPr id="1379" name="Bildschirmfoto 2012-10-21 um 11.41.05.png" descr="Bildschirmfoto 2012-10-21 um 11.41.05.png"/>
              <p:cNvPicPr>
                <a:picLocks noChangeAspect="1"/>
              </p:cNvPicPr>
              <p:nvPr/>
            </p:nvPicPr>
            <p:blipFill>
              <a:blip r:embed="rId3"/>
              <a:srcRect l="52466" t="78354" r="24760" b="10388"/>
              <a:stretch>
                <a:fillRect/>
              </a:stretch>
            </p:blipFill>
            <p:spPr>
              <a:xfrm>
                <a:off x="31750" y="31749"/>
                <a:ext cx="2231467" cy="50448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3"/>
                      <a:pt x="2881" y="3014"/>
                    </a:cubicBezTo>
                    <a:cubicBezTo>
                      <a:pt x="-961" y="7035"/>
                      <a:pt x="-961" y="13558"/>
                      <a:pt x="2881" y="17579"/>
                    </a:cubicBezTo>
                    <a:cubicBezTo>
                      <a:pt x="6723" y="21600"/>
                      <a:pt x="12955" y="21600"/>
                      <a:pt x="16797" y="17579"/>
                    </a:cubicBezTo>
                    <a:cubicBezTo>
                      <a:pt x="20639" y="13558"/>
                      <a:pt x="20639" y="7035"/>
                      <a:pt x="16797" y="3014"/>
                    </a:cubicBezTo>
                    <a:cubicBezTo>
                      <a:pt x="14876" y="1003"/>
                      <a:pt x="12357" y="0"/>
                      <a:pt x="9839" y="0"/>
                    </a:cubicBezTo>
                    <a:close/>
                  </a:path>
                </a:pathLst>
              </a:custGeom>
              <a:ln>
                <a:noFill/>
              </a:ln>
              <a:effectLst/>
            </p:spPr>
          </p:pic>
          <p:pic>
            <p:nvPicPr>
              <p:cNvPr id="1378" name="Bildschirmfoto 2012-10-21 um 11.41.05.png" descr="Bildschirmfoto 2012-10-21 um 11.41.05.png"/>
              <p:cNvPicPr>
                <a:picLocks/>
              </p:cNvPicPr>
              <p:nvPr/>
            </p:nvPicPr>
            <p:blipFill>
              <a:blip r:embed="rId4"/>
              <a:stretch>
                <a:fillRect/>
              </a:stretch>
            </p:blipFill>
            <p:spPr>
              <a:xfrm>
                <a:off x="0" y="-1"/>
                <a:ext cx="2294967" cy="567984"/>
              </a:xfrm>
              <a:prstGeom prst="rect">
                <a:avLst/>
              </a:prstGeom>
              <a:effectLst/>
            </p:spPr>
          </p:pic>
        </p:grpSp>
      </p:grpSp>
      <p:sp>
        <p:nvSpPr>
          <p:cNvPr id="1382" name="Too often……"/>
          <p:cNvSpPr txBox="1"/>
          <p:nvPr/>
        </p:nvSpPr>
        <p:spPr>
          <a:xfrm>
            <a:off x="723900" y="6403578"/>
            <a:ext cx="11936149" cy="47851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57799" defTabSz="1295400">
              <a:spcBef>
                <a:spcPts val="1000"/>
              </a:spcBef>
              <a:defRPr sz="2800" b="1">
                <a:uFill>
                  <a:solidFill>
                    <a:srgbClr val="000000"/>
                  </a:solidFill>
                </a:uFill>
                <a:latin typeface="+mn-lt"/>
                <a:ea typeface="+mn-ea"/>
                <a:cs typeface="+mn-cs"/>
                <a:sym typeface="Gill Sans"/>
              </a:defRPr>
            </a:pPr>
            <a:r>
              <a:t>Too often…</a:t>
            </a:r>
          </a:p>
          <a:p>
            <a:pPr marL="440690" marR="57799" indent="-400050" defTabSz="1295400">
              <a:spcBef>
                <a:spcPts val="1000"/>
              </a:spcBef>
              <a:buSzPct val="100000"/>
              <a:buChar char="•"/>
              <a:defRPr sz="2800">
                <a:uFill>
                  <a:solidFill>
                    <a:srgbClr val="000000"/>
                  </a:solidFill>
                </a:uFill>
                <a:latin typeface="+mn-lt"/>
                <a:ea typeface="+mn-ea"/>
                <a:cs typeface="+mn-cs"/>
                <a:sym typeface="Gill Sans"/>
              </a:defRPr>
            </a:pPr>
            <a:r>
              <a:t>Sample size seems to be everything </a:t>
            </a:r>
          </a:p>
          <a:p>
            <a:pPr marR="57799" defTabSz="1295400">
              <a:spcBef>
                <a:spcPts val="1000"/>
              </a:spcBef>
              <a:defRPr sz="2800" b="1">
                <a:uFill>
                  <a:solidFill>
                    <a:srgbClr val="000000"/>
                  </a:solidFill>
                </a:uFill>
                <a:latin typeface="+mn-lt"/>
                <a:ea typeface="+mn-ea"/>
                <a:cs typeface="+mn-cs"/>
                <a:sym typeface="Gill Sans"/>
              </a:defRPr>
            </a:pPr>
            <a:r>
              <a:t>Whereas…</a:t>
            </a:r>
          </a:p>
          <a:p>
            <a:pPr marL="342900" marR="57799" indent="-342900" defTabSz="1295400">
              <a:spcBef>
                <a:spcPts val="1000"/>
              </a:spcBef>
              <a:buSzPct val="100000"/>
              <a:buChar char="•"/>
              <a:defRPr sz="2800">
                <a:uFill>
                  <a:solidFill>
                    <a:srgbClr val="000000"/>
                  </a:solidFill>
                </a:uFill>
                <a:latin typeface="+mn-lt"/>
                <a:ea typeface="+mn-ea"/>
                <a:cs typeface="+mn-cs"/>
                <a:sym typeface="Gill Sans"/>
              </a:defRPr>
            </a:pPr>
            <a:r>
              <a:t>Appropriateness of sample size depends on research methods employed, and</a:t>
            </a:r>
          </a:p>
          <a:p>
            <a:pPr marL="342900" marR="57799" indent="-342900" defTabSz="1295400">
              <a:spcBef>
                <a:spcPts val="1000"/>
              </a:spcBef>
              <a:buSzPct val="100000"/>
              <a:buChar char="•"/>
              <a:defRPr sz="2800">
                <a:uFill>
                  <a:solidFill>
                    <a:srgbClr val="000000"/>
                  </a:solidFill>
                </a:uFill>
                <a:latin typeface="+mn-lt"/>
                <a:ea typeface="+mn-ea"/>
                <a:cs typeface="+mn-cs"/>
                <a:sym typeface="Gill Sans"/>
              </a:defRPr>
            </a:pPr>
            <a:r>
              <a:t>the actual population and units of analysis.</a:t>
            </a:r>
          </a:p>
        </p:txBody>
      </p:sp>
      <p:pic>
        <p:nvPicPr>
          <p:cNvPr id="1383" name="Example! Example!" descr="Example! Example!"/>
          <p:cNvPicPr>
            <a:picLocks/>
          </p:cNvPicPr>
          <p:nvPr/>
        </p:nvPicPr>
        <p:blipFill>
          <a:blip r:embed="rId5"/>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sp>
        <p:nvSpPr>
          <p:cNvPr id="1384" name="Source: Don’t ask…"/>
          <p:cNvSpPr txBox="1"/>
          <p:nvPr/>
        </p:nvSpPr>
        <p:spPr>
          <a:xfrm>
            <a:off x="314373" y="9302831"/>
            <a:ext cx="1388677" cy="272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latin typeface="Gill Sans SemiBold"/>
                <a:ea typeface="Gill Sans SemiBold"/>
                <a:cs typeface="Gill Sans SemiBold"/>
                <a:sym typeface="Gill Sans SemiBold"/>
              </a:defRPr>
            </a:pPr>
            <a:r>
              <a:t>Source: </a:t>
            </a:r>
            <a:r>
              <a:rPr>
                <a:latin typeface="+mn-lt"/>
                <a:ea typeface="+mn-ea"/>
                <a:cs typeface="+mn-cs"/>
                <a:sym typeface="Gill Sans"/>
              </a:rPr>
              <a:t>Don’t ask…</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 name="Too often……"/>
          <p:cNvSpPr txBox="1"/>
          <p:nvPr/>
        </p:nvSpPr>
        <p:spPr>
          <a:xfrm>
            <a:off x="723900" y="2209800"/>
            <a:ext cx="9341314" cy="7543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57799" defTabSz="1295400">
              <a:spcBef>
                <a:spcPts val="1000"/>
              </a:spcBef>
              <a:defRPr sz="2800" b="1">
                <a:uFill>
                  <a:solidFill>
                    <a:srgbClr val="FFFFFF"/>
                  </a:solidFill>
                </a:uFill>
                <a:latin typeface="+mn-lt"/>
                <a:ea typeface="+mn-ea"/>
                <a:cs typeface="+mn-cs"/>
                <a:sym typeface="Gill Sans"/>
              </a:defRPr>
            </a:pPr>
            <a:r>
              <a:t>Too often… </a:t>
            </a:r>
          </a:p>
          <a:p>
            <a:pPr marL="383540" marR="57799" indent="-342900" defTabSz="1295400">
              <a:spcBef>
                <a:spcPts val="1000"/>
              </a:spcBef>
              <a:buSzPct val="100000"/>
              <a:buChar char="•"/>
              <a:defRPr sz="2800">
                <a:uFill>
                  <a:solidFill>
                    <a:srgbClr val="FFFFFF"/>
                  </a:solidFill>
                </a:uFill>
                <a:latin typeface="+mn-lt"/>
                <a:ea typeface="+mn-ea"/>
                <a:cs typeface="+mn-cs"/>
                <a:sym typeface="Gill Sans"/>
              </a:defRPr>
            </a:pPr>
            <a:r>
              <a:t>Researchers do not contextualise</a:t>
            </a:r>
            <a:br/>
            <a:r>
              <a:t>properly (or report on it) because </a:t>
            </a:r>
          </a:p>
          <a:p>
            <a:pPr marL="942339" marR="57799" lvl="1" indent="-444499" defTabSz="1295400">
              <a:spcBef>
                <a:spcPts val="1000"/>
              </a:spcBef>
              <a:buSzPct val="100000"/>
              <a:buChar char="–"/>
              <a:defRPr sz="2800">
                <a:uFill>
                  <a:solidFill>
                    <a:srgbClr val="FFFFFF"/>
                  </a:solidFill>
                </a:uFill>
                <a:latin typeface="+mn-lt"/>
                <a:ea typeface="+mn-ea"/>
                <a:cs typeface="+mn-cs"/>
                <a:sym typeface="Gill Sans"/>
              </a:defRPr>
            </a:pPr>
            <a:r>
              <a:t>it is difficult, or because </a:t>
            </a:r>
          </a:p>
          <a:p>
            <a:pPr marL="942339" marR="57799" lvl="1" indent="-444499" defTabSz="1295400">
              <a:spcBef>
                <a:spcPts val="1000"/>
              </a:spcBef>
              <a:buSzPct val="100000"/>
              <a:buChar char="–"/>
              <a:defRPr sz="2800">
                <a:uFill>
                  <a:solidFill>
                    <a:srgbClr val="FFFFFF"/>
                  </a:solidFill>
                </a:uFill>
                <a:latin typeface="+mn-lt"/>
                <a:ea typeface="+mn-ea"/>
                <a:cs typeface="+mn-cs"/>
                <a:sym typeface="Gill Sans"/>
              </a:defRPr>
            </a:pPr>
            <a:r>
              <a:t>they are unaware of it.</a:t>
            </a:r>
          </a:p>
          <a:p>
            <a:pPr marR="57799" lvl="1" indent="0" defTabSz="1295400">
              <a:spcBef>
                <a:spcPts val="1000"/>
              </a:spcBef>
              <a:defRPr sz="2800" b="1">
                <a:uFill>
                  <a:solidFill>
                    <a:srgbClr val="FFFFFF"/>
                  </a:solidFill>
                </a:uFill>
                <a:latin typeface="+mn-lt"/>
                <a:ea typeface="+mn-ea"/>
                <a:cs typeface="+mn-cs"/>
                <a:sym typeface="Gill Sans"/>
              </a:defRPr>
            </a:pPr>
            <a:r>
              <a:t>Whereas…</a:t>
            </a:r>
          </a:p>
          <a:p>
            <a:pPr marL="383540" marR="57799" indent="-342900" defTabSz="1295400">
              <a:spcBef>
                <a:spcPts val="400"/>
              </a:spcBef>
              <a:buSzPct val="100000"/>
              <a:buChar char="•"/>
              <a:defRPr sz="2800">
                <a:uFill>
                  <a:solidFill>
                    <a:srgbClr val="000000"/>
                  </a:solidFill>
                </a:uFill>
                <a:latin typeface="+mn-lt"/>
                <a:ea typeface="+mn-ea"/>
                <a:cs typeface="+mn-cs"/>
                <a:sym typeface="Gill Sans"/>
              </a:defRPr>
            </a:pPr>
            <a:r>
              <a:t>The context determines </a:t>
            </a:r>
            <a:br/>
            <a:r>
              <a:t>the scope of validity</a:t>
            </a:r>
          </a:p>
          <a:p>
            <a:pPr marL="383540" marR="57799" indent="-342900" defTabSz="1295400">
              <a:spcBef>
                <a:spcPts val="400"/>
              </a:spcBef>
              <a:buSzPct val="100000"/>
              <a:buChar char="➡"/>
              <a:defRPr sz="2800">
                <a:uFill>
                  <a:solidFill>
                    <a:srgbClr val="000000"/>
                  </a:solidFill>
                </a:uFill>
                <a:latin typeface="+mn-lt"/>
                <a:ea typeface="+mn-ea"/>
                <a:cs typeface="+mn-cs"/>
                <a:sym typeface="Gill Sans"/>
              </a:defRPr>
            </a:pPr>
            <a:endParaRPr/>
          </a:p>
          <a:p>
            <a:pPr marL="383540" marR="57799" indent="-342900" defTabSz="1295400">
              <a:spcBef>
                <a:spcPts val="400"/>
              </a:spcBef>
              <a:buSzPct val="100000"/>
              <a:buChar char="➡"/>
              <a:defRPr sz="2800">
                <a:uFill>
                  <a:solidFill>
                    <a:srgbClr val="000000"/>
                  </a:solidFill>
                </a:uFill>
                <a:latin typeface="+mn-lt"/>
                <a:ea typeface="+mn-ea"/>
                <a:cs typeface="+mn-cs"/>
                <a:sym typeface="Gill Sans"/>
              </a:defRPr>
            </a:pPr>
            <a:r>
              <a:t>We have valuable taxonomies with context factors (e.g. in the field of SW process modelling), but they are often unknown or neglected</a:t>
            </a:r>
          </a:p>
        </p:txBody>
      </p:sp>
      <p:sp>
        <p:nvSpPr>
          <p:cNvPr id="1387" name="Contextualisation"/>
          <p:cNvSpPr txBox="1">
            <a:spLocks noGrp="1"/>
          </p:cNvSpPr>
          <p:nvPr>
            <p:ph type="title"/>
          </p:nvPr>
        </p:nvSpPr>
        <p:spPr>
          <a:prstGeom prst="rect">
            <a:avLst/>
          </a:prstGeom>
        </p:spPr>
        <p:txBody>
          <a:bodyPr/>
          <a:lstStyle/>
          <a:p>
            <a:r>
              <a:t>Contextualisation</a:t>
            </a:r>
          </a:p>
        </p:txBody>
      </p:sp>
      <p:pic>
        <p:nvPicPr>
          <p:cNvPr id="1388" name="Example! Example!" descr="Example! Example!"/>
          <p:cNvPicPr>
            <a:picLocks/>
          </p:cNvPicPr>
          <p:nvPr/>
        </p:nvPicPr>
        <p:blipFill>
          <a:blip r:embed="rId2"/>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sp>
        <p:nvSpPr>
          <p:cNvPr id="1389" name="Variables actually reported"/>
          <p:cNvSpPr txBox="1"/>
          <p:nvPr/>
        </p:nvSpPr>
        <p:spPr>
          <a:xfrm>
            <a:off x="9805207" y="2470808"/>
            <a:ext cx="1945129"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2100">
                <a:latin typeface="+mn-lt"/>
                <a:ea typeface="+mn-ea"/>
                <a:cs typeface="+mn-cs"/>
                <a:sym typeface="Gill Sans"/>
              </a:defRPr>
            </a:pPr>
            <a:r>
              <a:t>Variables actually</a:t>
            </a:r>
            <a:br/>
            <a:r>
              <a:t>reported</a:t>
            </a:r>
          </a:p>
        </p:txBody>
      </p:sp>
      <p:sp>
        <p:nvSpPr>
          <p:cNvPr id="1390" name="Oval"/>
          <p:cNvSpPr/>
          <p:nvPr/>
        </p:nvSpPr>
        <p:spPr>
          <a:xfrm>
            <a:off x="7967647" y="3455505"/>
            <a:ext cx="2284745" cy="2247835"/>
          </a:xfrm>
          <a:prstGeom prst="ellipse">
            <a:avLst/>
          </a:prstGeom>
          <a:solidFill>
            <a:schemeClr val="accent2">
              <a:hueOff val="-2473792"/>
              <a:satOff val="-50209"/>
              <a:lumOff val="23543"/>
              <a:alpha val="38628"/>
            </a:schemeClr>
          </a:solidFill>
          <a:ln w="12700">
            <a:solidFill>
              <a:srgbClr val="000000">
                <a:alpha val="38628"/>
              </a:srgbClr>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1391" name="Oval"/>
          <p:cNvSpPr/>
          <p:nvPr/>
        </p:nvSpPr>
        <p:spPr>
          <a:xfrm>
            <a:off x="8856647" y="3455505"/>
            <a:ext cx="2284745" cy="2247835"/>
          </a:xfrm>
          <a:prstGeom prst="ellipse">
            <a:avLst/>
          </a:prstGeom>
          <a:solidFill>
            <a:schemeClr val="accent1">
              <a:satOff val="-3355"/>
              <a:lumOff val="26614"/>
              <a:alpha val="38628"/>
            </a:schemeClr>
          </a:solidFill>
          <a:ln w="12700">
            <a:solidFill>
              <a:srgbClr val="000000">
                <a:alpha val="38628"/>
              </a:srgbClr>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1392" name="Variables you  should report"/>
          <p:cNvSpPr txBox="1"/>
          <p:nvPr/>
        </p:nvSpPr>
        <p:spPr>
          <a:xfrm>
            <a:off x="11183626" y="4223757"/>
            <a:ext cx="1613447" cy="711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2100">
                <a:latin typeface="+mn-lt"/>
                <a:ea typeface="+mn-ea"/>
                <a:cs typeface="+mn-cs"/>
                <a:sym typeface="Gill Sans"/>
              </a:defRPr>
            </a:pPr>
            <a:r>
              <a:t>Variables you </a:t>
            </a:r>
            <a:br/>
            <a:r>
              <a:rPr i="1"/>
              <a:t>should </a:t>
            </a:r>
            <a:r>
              <a:t>report</a:t>
            </a:r>
          </a:p>
        </p:txBody>
      </p:sp>
      <p:sp>
        <p:nvSpPr>
          <p:cNvPr id="1393" name="Variables you can report"/>
          <p:cNvSpPr txBox="1"/>
          <p:nvPr/>
        </p:nvSpPr>
        <p:spPr>
          <a:xfrm>
            <a:off x="6359145" y="4223757"/>
            <a:ext cx="1539349" cy="711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2100">
                <a:latin typeface="+mn-lt"/>
                <a:ea typeface="+mn-ea"/>
                <a:cs typeface="+mn-cs"/>
                <a:sym typeface="Gill Sans"/>
              </a:defRPr>
            </a:pPr>
            <a:r>
              <a:t>Variables you</a:t>
            </a:r>
            <a:br/>
            <a:r>
              <a:rPr i="1"/>
              <a:t>can</a:t>
            </a:r>
            <a:r>
              <a:t> report</a:t>
            </a:r>
          </a:p>
        </p:txBody>
      </p:sp>
      <p:sp>
        <p:nvSpPr>
          <p:cNvPr id="1394" name="Oval"/>
          <p:cNvSpPr/>
          <p:nvPr/>
        </p:nvSpPr>
        <p:spPr>
          <a:xfrm>
            <a:off x="9271192" y="2512247"/>
            <a:ext cx="352273" cy="346582"/>
          </a:xfrm>
          <a:prstGeom prst="ellipse">
            <a:avLst/>
          </a:prstGeom>
          <a:solidFill>
            <a:schemeClr val="accent5">
              <a:hueOff val="-444211"/>
              <a:satOff val="-14915"/>
              <a:lumOff val="22857"/>
              <a:alpha val="38628"/>
            </a:schemeClr>
          </a:solidFill>
          <a:ln w="12700">
            <a:solidFill>
              <a:srgbClr val="000000">
                <a:alpha val="38628"/>
              </a:srgbClr>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 name="Relation to existing evidence"/>
          <p:cNvSpPr txBox="1">
            <a:spLocks noGrp="1"/>
          </p:cNvSpPr>
          <p:nvPr>
            <p:ph type="title"/>
          </p:nvPr>
        </p:nvSpPr>
        <p:spPr>
          <a:prstGeom prst="rect">
            <a:avLst/>
          </a:prstGeom>
        </p:spPr>
        <p:txBody>
          <a:bodyPr/>
          <a:lstStyle/>
          <a:p>
            <a:r>
              <a:t>Relation to existing evidence</a:t>
            </a:r>
          </a:p>
        </p:txBody>
      </p:sp>
      <p:sp>
        <p:nvSpPr>
          <p:cNvPr id="1397" name="Too often……"/>
          <p:cNvSpPr txBox="1"/>
          <p:nvPr/>
        </p:nvSpPr>
        <p:spPr>
          <a:xfrm>
            <a:off x="877857" y="6770193"/>
            <a:ext cx="11249086" cy="2153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57799" defTabSz="1295400">
              <a:spcBef>
                <a:spcPts val="1000"/>
              </a:spcBef>
              <a:defRPr sz="2800" b="1">
                <a:uFill>
                  <a:solidFill>
                    <a:srgbClr val="FFFFFF"/>
                  </a:solidFill>
                </a:uFill>
                <a:latin typeface="+mn-lt"/>
                <a:ea typeface="+mn-ea"/>
                <a:cs typeface="+mn-cs"/>
                <a:sym typeface="Gill Sans"/>
              </a:defRPr>
            </a:pPr>
            <a:r>
              <a:t>Too often…</a:t>
            </a:r>
          </a:p>
          <a:p>
            <a:pPr marL="383540" marR="57799" indent="-342900" defTabSz="1295400">
              <a:spcBef>
                <a:spcPts val="1000"/>
              </a:spcBef>
              <a:buSzPct val="100000"/>
              <a:buChar char="•"/>
              <a:defRPr sz="2800">
                <a:uFill>
                  <a:solidFill>
                    <a:srgbClr val="FFFFFF"/>
                  </a:solidFill>
                </a:uFill>
                <a:latin typeface="+mn-lt"/>
                <a:ea typeface="+mn-ea"/>
                <a:cs typeface="+mn-cs"/>
                <a:sym typeface="Gill Sans"/>
              </a:defRPr>
            </a:pPr>
            <a:r>
              <a:t>Researchers do often not report on the relation to existing evidence </a:t>
            </a:r>
          </a:p>
          <a:p>
            <a:pPr marR="57799" defTabSz="1295400">
              <a:spcBef>
                <a:spcPts val="1000"/>
              </a:spcBef>
              <a:defRPr sz="2800" b="1">
                <a:uFill>
                  <a:solidFill>
                    <a:srgbClr val="FFFFFF"/>
                  </a:solidFill>
                </a:uFill>
                <a:latin typeface="+mn-lt"/>
                <a:ea typeface="+mn-ea"/>
                <a:cs typeface="+mn-cs"/>
                <a:sym typeface="Gill Sans"/>
              </a:defRPr>
            </a:pPr>
            <a:r>
              <a:t>Whereas…</a:t>
            </a:r>
          </a:p>
          <a:p>
            <a:pPr marL="383540" marR="57799" indent="-342900" defTabSz="1295400">
              <a:spcBef>
                <a:spcPts val="1000"/>
              </a:spcBef>
              <a:buSzPct val="100000"/>
              <a:buChar char="•"/>
              <a:defRPr sz="2800">
                <a:uFill>
                  <a:solidFill>
                    <a:srgbClr val="FFFFFF"/>
                  </a:solidFill>
                </a:uFill>
                <a:latin typeface="+mn-lt"/>
                <a:ea typeface="+mn-ea"/>
                <a:cs typeface="+mn-cs"/>
                <a:sym typeface="Gill Sans"/>
              </a:defRPr>
            </a:pPr>
            <a:r>
              <a:t>Scientific progress depends on exactly this</a:t>
            </a:r>
          </a:p>
        </p:txBody>
      </p:sp>
      <p:pic>
        <p:nvPicPr>
          <p:cNvPr id="1398" name="Example! Example!" descr="Example! Example!"/>
          <p:cNvPicPr>
            <a:picLocks/>
          </p:cNvPicPr>
          <p:nvPr/>
        </p:nvPicPr>
        <p:blipFill>
          <a:blip r:embed="rId2"/>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pic>
        <p:nvPicPr>
          <p:cNvPr id="1399" name="Trooth.jpg" descr="Trooth.jpg"/>
          <p:cNvPicPr>
            <a:picLocks noChangeAspect="1"/>
          </p:cNvPicPr>
          <p:nvPr/>
        </p:nvPicPr>
        <p:blipFill>
          <a:blip r:embed="rId3"/>
          <a:stretch>
            <a:fillRect/>
          </a:stretch>
        </p:blipFill>
        <p:spPr>
          <a:xfrm>
            <a:off x="2498573" y="2141540"/>
            <a:ext cx="7214984" cy="3823942"/>
          </a:xfrm>
          <a:prstGeom prst="rect">
            <a:avLst/>
          </a:prstGeom>
          <a:ln w="12700"/>
        </p:spPr>
      </p:pic>
      <p:sp>
        <p:nvSpPr>
          <p:cNvPr id="1400" name="Image source: Huff, D. How to lie with statistics, 1954."/>
          <p:cNvSpPr txBox="1"/>
          <p:nvPr/>
        </p:nvSpPr>
        <p:spPr>
          <a:xfrm>
            <a:off x="314373" y="9302831"/>
            <a:ext cx="3497050" cy="272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latin typeface="Gill Sans SemiBold"/>
                <a:ea typeface="Gill Sans SemiBold"/>
                <a:cs typeface="Gill Sans SemiBold"/>
                <a:sym typeface="Gill Sans SemiBold"/>
              </a:defRPr>
            </a:pPr>
            <a:r>
              <a:t>Image source: </a:t>
            </a:r>
            <a:r>
              <a:rPr>
                <a:latin typeface="Gill Sans MT"/>
                <a:ea typeface="Gill Sans MT"/>
                <a:cs typeface="Gill Sans MT"/>
                <a:sym typeface="Gill Sans MT"/>
              </a:rPr>
              <a:t>Huff, D. How to lie with statistics, 1954.</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 name="picture-3.png" descr="picture-3.png"/>
          <p:cNvPicPr>
            <a:picLocks noChangeAspect="1"/>
          </p:cNvPicPr>
          <p:nvPr/>
        </p:nvPicPr>
        <p:blipFill>
          <a:blip r:embed="rId2"/>
          <a:stretch>
            <a:fillRect/>
          </a:stretch>
        </p:blipFill>
        <p:spPr>
          <a:xfrm>
            <a:off x="1507892" y="1666200"/>
            <a:ext cx="9196346" cy="5175066"/>
          </a:xfrm>
          <a:prstGeom prst="rect">
            <a:avLst/>
          </a:prstGeom>
          <a:ln w="12700"/>
        </p:spPr>
      </p:pic>
      <p:sp>
        <p:nvSpPr>
          <p:cNvPr id="1403" name="Conclusion drawing"/>
          <p:cNvSpPr txBox="1">
            <a:spLocks noGrp="1"/>
          </p:cNvSpPr>
          <p:nvPr>
            <p:ph type="title"/>
          </p:nvPr>
        </p:nvSpPr>
        <p:spPr>
          <a:prstGeom prst="rect">
            <a:avLst/>
          </a:prstGeom>
        </p:spPr>
        <p:txBody>
          <a:bodyPr/>
          <a:lstStyle/>
          <a:p>
            <a:r>
              <a:t>Conclusion drawing</a:t>
            </a:r>
          </a:p>
        </p:txBody>
      </p:sp>
      <p:sp>
        <p:nvSpPr>
          <p:cNvPr id="1404" name="Too often……"/>
          <p:cNvSpPr txBox="1"/>
          <p:nvPr/>
        </p:nvSpPr>
        <p:spPr>
          <a:xfrm>
            <a:off x="877857" y="6651660"/>
            <a:ext cx="10896020" cy="2559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57799" defTabSz="1295400">
              <a:spcBef>
                <a:spcPts val="1000"/>
              </a:spcBef>
              <a:defRPr sz="2800" b="1">
                <a:uFill>
                  <a:solidFill>
                    <a:srgbClr val="FFFFFF"/>
                  </a:solidFill>
                </a:uFill>
                <a:latin typeface="+mn-lt"/>
                <a:ea typeface="+mn-ea"/>
                <a:cs typeface="+mn-cs"/>
                <a:sym typeface="Gill Sans"/>
              </a:defRPr>
            </a:pPr>
            <a:r>
              <a:t>Too often…</a:t>
            </a:r>
          </a:p>
          <a:p>
            <a:pPr marL="383540" marR="57799" indent="-342900" defTabSz="1295400">
              <a:spcBef>
                <a:spcPts val="1000"/>
              </a:spcBef>
              <a:buSzPct val="100000"/>
              <a:buChar char="•"/>
              <a:defRPr sz="2800">
                <a:uFill>
                  <a:solidFill>
                    <a:srgbClr val="FFFFFF"/>
                  </a:solidFill>
                </a:uFill>
                <a:latin typeface="+mn-lt"/>
                <a:ea typeface="+mn-ea"/>
                <a:cs typeface="+mn-cs"/>
                <a:sym typeface="Gill Sans"/>
              </a:defRPr>
            </a:pPr>
            <a:r>
              <a:t>People mistake knowledge with statistical significance while over-interpreting their results</a:t>
            </a:r>
          </a:p>
          <a:p>
            <a:pPr marR="57799" defTabSz="1295400">
              <a:spcBef>
                <a:spcPts val="1000"/>
              </a:spcBef>
              <a:defRPr sz="2800" b="1">
                <a:uFill>
                  <a:solidFill>
                    <a:srgbClr val="FFFFFF"/>
                  </a:solidFill>
                </a:uFill>
                <a:latin typeface="+mn-lt"/>
                <a:ea typeface="+mn-ea"/>
                <a:cs typeface="+mn-cs"/>
                <a:sym typeface="Gill Sans"/>
              </a:defRPr>
            </a:pPr>
            <a:r>
              <a:t>Whereas…</a:t>
            </a:r>
          </a:p>
          <a:p>
            <a:pPr marL="383540" marR="57799" indent="-342900" defTabSz="1295400">
              <a:spcBef>
                <a:spcPts val="1000"/>
              </a:spcBef>
              <a:buSzPct val="100000"/>
              <a:buChar char="•"/>
              <a:defRPr sz="2800">
                <a:uFill>
                  <a:solidFill>
                    <a:srgbClr val="FFFFFF"/>
                  </a:solidFill>
                </a:uFill>
                <a:latin typeface="+mn-lt"/>
                <a:ea typeface="+mn-ea"/>
                <a:cs typeface="+mn-cs"/>
                <a:sym typeface="Gill Sans"/>
              </a:defRPr>
            </a:pPr>
            <a:r>
              <a:t>Progress is a step-wise procedure (while every step has its own value)</a:t>
            </a:r>
          </a:p>
        </p:txBody>
      </p:sp>
      <p:pic>
        <p:nvPicPr>
          <p:cNvPr id="1405" name="Example! Example!" descr="Example! Example!"/>
          <p:cNvPicPr>
            <a:picLocks/>
          </p:cNvPicPr>
          <p:nvPr/>
        </p:nvPicPr>
        <p:blipFill>
          <a:blip r:embed="rId3"/>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sp>
        <p:nvSpPr>
          <p:cNvPr id="1406" name="Image source: xkcd"/>
          <p:cNvSpPr txBox="1"/>
          <p:nvPr/>
        </p:nvSpPr>
        <p:spPr>
          <a:xfrm>
            <a:off x="314373" y="9302831"/>
            <a:ext cx="1360548" cy="272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latin typeface="Gill Sans SemiBold"/>
                <a:ea typeface="Gill Sans SemiBold"/>
                <a:cs typeface="Gill Sans SemiBold"/>
                <a:sym typeface="Gill Sans SemiBold"/>
              </a:defRPr>
            </a:pPr>
            <a:r>
              <a:t>Image source: </a:t>
            </a:r>
            <a:r>
              <a:rPr>
                <a:latin typeface="+mn-lt"/>
                <a:ea typeface="+mn-ea"/>
                <a:cs typeface="+mn-cs"/>
                <a:sym typeface="Gill Sans"/>
              </a:rPr>
              <a:t>xkcd</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Image source: [Shameful paper that shall not be named]"/>
          <p:cNvSpPr txBox="1"/>
          <p:nvPr/>
        </p:nvSpPr>
        <p:spPr>
          <a:xfrm>
            <a:off x="314373" y="9302831"/>
            <a:ext cx="3600114" cy="272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latin typeface="Gill Sans SemiBold"/>
                <a:ea typeface="Gill Sans SemiBold"/>
                <a:cs typeface="Gill Sans SemiBold"/>
                <a:sym typeface="Gill Sans SemiBold"/>
              </a:defRPr>
            </a:pPr>
            <a:r>
              <a:t>Image source: </a:t>
            </a:r>
            <a:r>
              <a:rPr>
                <a:latin typeface="+mn-lt"/>
                <a:ea typeface="+mn-ea"/>
                <a:cs typeface="+mn-cs"/>
                <a:sym typeface="Gill Sans"/>
              </a:rPr>
              <a:t>[Shameful paper that shall not be named]</a:t>
            </a:r>
          </a:p>
        </p:txBody>
      </p:sp>
      <p:pic>
        <p:nvPicPr>
          <p:cNvPr id="1409" name="The Sun Truth 2.png" descr="The Sun Truth 2.png"/>
          <p:cNvPicPr>
            <a:picLocks/>
          </p:cNvPicPr>
          <p:nvPr/>
        </p:nvPicPr>
        <p:blipFill>
          <a:blip r:embed="rId2"/>
          <a:stretch>
            <a:fillRect/>
          </a:stretch>
        </p:blipFill>
        <p:spPr>
          <a:xfrm>
            <a:off x="7584082" y="2467768"/>
            <a:ext cx="5299473" cy="4445332"/>
          </a:xfrm>
          <a:prstGeom prst="rect">
            <a:avLst/>
          </a:prstGeom>
          <a:effectLst>
            <a:outerShdw blurRad="38100" dist="25400" dir="5400000" rotWithShape="0">
              <a:srgbClr val="000000">
                <a:alpha val="50000"/>
              </a:srgbClr>
            </a:outerShdw>
          </a:effectLst>
        </p:spPr>
      </p:pic>
      <p:sp>
        <p:nvSpPr>
          <p:cNvPr id="1410" name="Accurate reporting of results"/>
          <p:cNvSpPr txBox="1">
            <a:spLocks noGrp="1"/>
          </p:cNvSpPr>
          <p:nvPr>
            <p:ph type="title"/>
          </p:nvPr>
        </p:nvSpPr>
        <p:spPr>
          <a:prstGeom prst="rect">
            <a:avLst/>
          </a:prstGeom>
        </p:spPr>
        <p:txBody>
          <a:bodyPr/>
          <a:lstStyle/>
          <a:p>
            <a:r>
              <a:t>Accurate reporting of results</a:t>
            </a:r>
          </a:p>
        </p:txBody>
      </p:sp>
      <p:pic>
        <p:nvPicPr>
          <p:cNvPr id="1411" name="Line Line" descr="Line Line"/>
          <p:cNvPicPr>
            <a:picLocks/>
          </p:cNvPicPr>
          <p:nvPr/>
        </p:nvPicPr>
        <p:blipFill>
          <a:blip r:embed="rId3"/>
          <a:stretch>
            <a:fillRect/>
          </a:stretch>
        </p:blipFill>
        <p:spPr>
          <a:xfrm rot="13057220">
            <a:off x="7811856" y="4518983"/>
            <a:ext cx="4782047" cy="76201"/>
          </a:xfrm>
          <a:prstGeom prst="rect">
            <a:avLst/>
          </a:prstGeom>
        </p:spPr>
      </p:pic>
      <p:pic>
        <p:nvPicPr>
          <p:cNvPr id="1413" name="Line Line" descr="Line Line"/>
          <p:cNvPicPr>
            <a:picLocks/>
          </p:cNvPicPr>
          <p:nvPr/>
        </p:nvPicPr>
        <p:blipFill>
          <a:blip r:embed="rId4"/>
          <a:stretch>
            <a:fillRect/>
          </a:stretch>
        </p:blipFill>
        <p:spPr>
          <a:xfrm rot="8342702">
            <a:off x="8128041" y="4518983"/>
            <a:ext cx="4591069" cy="76201"/>
          </a:xfrm>
          <a:prstGeom prst="rect">
            <a:avLst/>
          </a:prstGeom>
        </p:spPr>
      </p:pic>
      <p:pic>
        <p:nvPicPr>
          <p:cNvPr id="1415" name="Example! Example!" descr="Example! Example!"/>
          <p:cNvPicPr>
            <a:picLocks/>
          </p:cNvPicPr>
          <p:nvPr/>
        </p:nvPicPr>
        <p:blipFill>
          <a:blip r:embed="rId5"/>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sp>
        <p:nvSpPr>
          <p:cNvPr id="1416" name="Too often……"/>
          <p:cNvSpPr txBox="1"/>
          <p:nvPr/>
        </p:nvSpPr>
        <p:spPr>
          <a:xfrm>
            <a:off x="723900" y="2209800"/>
            <a:ext cx="5583503" cy="7543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57799" defTabSz="1295400">
              <a:spcBef>
                <a:spcPts val="1000"/>
              </a:spcBef>
              <a:defRPr sz="2800" b="1">
                <a:uFill>
                  <a:solidFill>
                    <a:srgbClr val="FFFFFF"/>
                  </a:solidFill>
                </a:uFill>
                <a:latin typeface="+mn-lt"/>
                <a:ea typeface="+mn-ea"/>
                <a:cs typeface="+mn-cs"/>
                <a:sym typeface="Gill Sans"/>
              </a:defRPr>
            </a:pPr>
            <a:r>
              <a:t>Too often… </a:t>
            </a:r>
          </a:p>
          <a:p>
            <a:pPr marL="383540" marR="57799" indent="-342900" defTabSz="1295400">
              <a:spcBef>
                <a:spcPts val="1000"/>
              </a:spcBef>
              <a:buSzPct val="100000"/>
              <a:buChar char="•"/>
              <a:defRPr sz="2800">
                <a:uFill>
                  <a:solidFill>
                    <a:srgbClr val="FFFFFF"/>
                  </a:solidFill>
                </a:uFill>
                <a:latin typeface="+mn-lt"/>
                <a:ea typeface="+mn-ea"/>
                <a:cs typeface="+mn-cs"/>
                <a:sym typeface="Gill Sans"/>
              </a:defRPr>
            </a:pPr>
            <a:r>
              <a:t>Results are not properly reported / disseminated to practice and / or academia </a:t>
            </a:r>
          </a:p>
          <a:p>
            <a:pPr marL="942339" marR="57799" lvl="1" indent="-444499" defTabSz="1295400">
              <a:spcBef>
                <a:spcPts val="1000"/>
              </a:spcBef>
              <a:buSzPct val="100000"/>
              <a:buChar char="–"/>
              <a:defRPr sz="2800">
                <a:uFill>
                  <a:solidFill>
                    <a:srgbClr val="FFFFFF"/>
                  </a:solidFill>
                </a:uFill>
                <a:latin typeface="+mn-lt"/>
                <a:ea typeface="+mn-ea"/>
                <a:cs typeface="+mn-cs"/>
                <a:sym typeface="Gill Sans"/>
              </a:defRPr>
            </a:pPr>
            <a:r>
              <a:t>lack of details </a:t>
            </a:r>
          </a:p>
          <a:p>
            <a:pPr marL="942339" marR="57799" lvl="1" indent="-444499" defTabSz="1295400">
              <a:spcBef>
                <a:spcPts val="1000"/>
              </a:spcBef>
              <a:buSzPct val="100000"/>
              <a:buChar char="–"/>
              <a:defRPr sz="2800">
                <a:uFill>
                  <a:solidFill>
                    <a:srgbClr val="FFFFFF"/>
                  </a:solidFill>
                </a:uFill>
                <a:latin typeface="+mn-lt"/>
                <a:ea typeface="+mn-ea"/>
                <a:cs typeface="+mn-cs"/>
                <a:sym typeface="Gill Sans"/>
              </a:defRPr>
            </a:pPr>
            <a:r>
              <a:t>lack of structure</a:t>
            </a:r>
          </a:p>
          <a:p>
            <a:pPr marR="57799" lvl="1" indent="0" defTabSz="1295400">
              <a:spcBef>
                <a:spcPts val="1000"/>
              </a:spcBef>
              <a:defRPr sz="2800" b="1">
                <a:uFill>
                  <a:solidFill>
                    <a:srgbClr val="FFFFFF"/>
                  </a:solidFill>
                </a:uFill>
                <a:latin typeface="+mn-lt"/>
                <a:ea typeface="+mn-ea"/>
                <a:cs typeface="+mn-cs"/>
                <a:sym typeface="Gill Sans"/>
              </a:defRPr>
            </a:pPr>
            <a:r>
              <a:t>Whereas…</a:t>
            </a:r>
          </a:p>
          <a:p>
            <a:pPr marL="383540" marR="57799" indent="-342900" defTabSz="1295400">
              <a:spcBef>
                <a:spcPts val="400"/>
              </a:spcBef>
              <a:buSzPct val="100000"/>
              <a:buChar char="•"/>
              <a:defRPr sz="2800">
                <a:uFill>
                  <a:solidFill>
                    <a:srgbClr val="000000"/>
                  </a:solidFill>
                </a:uFill>
                <a:latin typeface="+mn-lt"/>
                <a:ea typeface="+mn-ea"/>
                <a:cs typeface="+mn-cs"/>
                <a:sym typeface="Gill Sans"/>
              </a:defRPr>
            </a:pPr>
            <a:r>
              <a:t>Proper reporting is the foundation for reliability and reproducibility </a:t>
            </a:r>
          </a:p>
          <a:p>
            <a:pPr marL="383540" marR="57799" indent="-342900" defTabSz="1295400">
              <a:spcBef>
                <a:spcPts val="400"/>
              </a:spcBef>
              <a:buSzPct val="100000"/>
              <a:buChar char="•"/>
              <a:defRPr sz="2800">
                <a:uFill>
                  <a:solidFill>
                    <a:srgbClr val="000000"/>
                  </a:solidFill>
                </a:uFill>
                <a:latin typeface="+mn-lt"/>
                <a:ea typeface="+mn-ea"/>
                <a:cs typeface="+mn-cs"/>
                <a:sym typeface="Gill Sans"/>
              </a:defRPr>
            </a:pPr>
            <a:endParaRPr/>
          </a:p>
          <a:p>
            <a:pPr marL="383540" marR="57799" indent="-342900" defTabSz="1295400">
              <a:spcBef>
                <a:spcPts val="400"/>
              </a:spcBef>
              <a:buSzPct val="100000"/>
              <a:buChar char="➡"/>
              <a:defRPr sz="2800">
                <a:uFill>
                  <a:solidFill>
                    <a:srgbClr val="000000"/>
                  </a:solidFill>
                </a:uFill>
                <a:latin typeface="+mn-lt"/>
                <a:ea typeface="+mn-ea"/>
                <a:cs typeface="+mn-cs"/>
                <a:sym typeface="Gill Sans"/>
              </a:defRPr>
            </a:pPr>
            <a:r>
              <a:t>We have standards for reporting study results, but they are often unknown or simply neglected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etting: Empirical Software Engineering"/>
          <p:cNvSpPr txBox="1">
            <a:spLocks noGrp="1"/>
          </p:cNvSpPr>
          <p:nvPr>
            <p:ph type="title"/>
          </p:nvPr>
        </p:nvSpPr>
        <p:spPr>
          <a:prstGeom prst="rect">
            <a:avLst/>
          </a:prstGeom>
        </p:spPr>
        <p:txBody>
          <a:bodyPr/>
          <a:lstStyle/>
          <a:p>
            <a:r>
              <a:t>Setting: Empirical Software Engineering</a:t>
            </a:r>
          </a:p>
        </p:txBody>
      </p:sp>
      <p:sp>
        <p:nvSpPr>
          <p:cNvPr id="375" name="Group"/>
          <p:cNvSpPr/>
          <p:nvPr/>
        </p:nvSpPr>
        <p:spPr>
          <a:xfrm>
            <a:off x="1792618" y="2788816"/>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76" name="Rounded Rectangle"/>
          <p:cNvSpPr/>
          <p:nvPr/>
        </p:nvSpPr>
        <p:spPr>
          <a:xfrm>
            <a:off x="1792618" y="4261232"/>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77" name="Principle ways of working"/>
          <p:cNvSpPr txBox="1"/>
          <p:nvPr/>
        </p:nvSpPr>
        <p:spPr>
          <a:xfrm>
            <a:off x="1834800" y="4469760"/>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Principle ways of working</a:t>
            </a:r>
          </a:p>
        </p:txBody>
      </p:sp>
      <p:sp>
        <p:nvSpPr>
          <p:cNvPr id="378" name="Rounded Rectangle"/>
          <p:cNvSpPr/>
          <p:nvPr/>
        </p:nvSpPr>
        <p:spPr>
          <a:xfrm>
            <a:off x="1792618" y="5752698"/>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79" name="Methods and strategies"/>
          <p:cNvSpPr txBox="1"/>
          <p:nvPr/>
        </p:nvSpPr>
        <p:spPr>
          <a:xfrm>
            <a:off x="1834800" y="5961226"/>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Methods and strategies</a:t>
            </a:r>
          </a:p>
        </p:txBody>
      </p:sp>
      <p:sp>
        <p:nvSpPr>
          <p:cNvPr id="380" name="Rounded Rectangle"/>
          <p:cNvSpPr/>
          <p:nvPr/>
        </p:nvSpPr>
        <p:spPr>
          <a:xfrm>
            <a:off x="1792618" y="7297187"/>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81" name="Fundamental theories"/>
          <p:cNvSpPr txBox="1"/>
          <p:nvPr/>
        </p:nvSpPr>
        <p:spPr>
          <a:xfrm>
            <a:off x="1834800" y="7531115"/>
            <a:ext cx="4236117"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914400">
              <a:defRPr sz="2400">
                <a:solidFill>
                  <a:srgbClr val="FFFFFF"/>
                </a:solidFill>
                <a:latin typeface="Gill Sans MT"/>
                <a:ea typeface="Gill Sans MT"/>
                <a:cs typeface="Gill Sans MT"/>
                <a:sym typeface="Gill Sans MT"/>
              </a:defRPr>
            </a:lvl1pPr>
          </a:lstStyle>
          <a:p>
            <a:r>
              <a:t>Fundamental theories</a:t>
            </a:r>
          </a:p>
        </p:txBody>
      </p:sp>
      <p:sp>
        <p:nvSpPr>
          <p:cNvPr id="382" name="Philosophy of science"/>
          <p:cNvSpPr txBox="1"/>
          <p:nvPr/>
        </p:nvSpPr>
        <p:spPr>
          <a:xfrm>
            <a:off x="2579770" y="2992264"/>
            <a:ext cx="274617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914400">
              <a:defRPr sz="2400">
                <a:solidFill>
                  <a:srgbClr val="FFFFFF"/>
                </a:solidFill>
                <a:latin typeface="Gill Sans MT"/>
                <a:ea typeface="Gill Sans MT"/>
                <a:cs typeface="Gill Sans MT"/>
                <a:sym typeface="Gill Sans MT"/>
              </a:defRPr>
            </a:lvl1pPr>
          </a:lstStyle>
          <a:p>
            <a:r>
              <a:t>Philosophy of science</a:t>
            </a: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8" name="Screen Shot 2014-09-08 at 15.06.31.png" descr="Screen Shot 2014-09-08 at 15.06.31.png"/>
          <p:cNvPicPr>
            <a:picLocks/>
          </p:cNvPicPr>
          <p:nvPr/>
        </p:nvPicPr>
        <p:blipFill>
          <a:blip r:embed="rId2"/>
          <a:stretch>
            <a:fillRect/>
          </a:stretch>
        </p:blipFill>
        <p:spPr>
          <a:xfrm rot="457028">
            <a:off x="8658606" y="8090078"/>
            <a:ext cx="4177502" cy="1471117"/>
          </a:xfrm>
          <a:prstGeom prst="rect">
            <a:avLst/>
          </a:prstGeom>
          <a:effectLst>
            <a:outerShdw blurRad="38100" dist="25400" dir="5400000" rotWithShape="0">
              <a:srgbClr val="000000">
                <a:alpha val="50000"/>
              </a:srgbClr>
            </a:outerShdw>
          </a:effectLst>
        </p:spPr>
      </p:pic>
      <p:sp>
        <p:nvSpPr>
          <p:cNvPr id="1419" name="Too often……"/>
          <p:cNvSpPr txBox="1">
            <a:spLocks noGrp="1"/>
          </p:cNvSpPr>
          <p:nvPr>
            <p:ph type="body" sz="half" idx="1"/>
          </p:nvPr>
        </p:nvSpPr>
        <p:spPr>
          <a:xfrm>
            <a:off x="723900" y="2209800"/>
            <a:ext cx="5583503" cy="7543800"/>
          </a:xfrm>
          <a:prstGeom prst="rect">
            <a:avLst/>
          </a:prstGeom>
        </p:spPr>
        <p:txBody>
          <a:bodyPr/>
          <a:lstStyle/>
          <a:p>
            <a:pPr marL="0" indent="0">
              <a:buSzTx/>
              <a:buNone/>
              <a:defRPr sz="2800" b="1">
                <a:uFill>
                  <a:solidFill>
                    <a:srgbClr val="FFFFFF"/>
                  </a:solidFill>
                </a:uFill>
              </a:defRPr>
            </a:pPr>
            <a:r>
              <a:t>Too often… </a:t>
            </a:r>
          </a:p>
          <a:p>
            <a:pPr>
              <a:defRPr sz="2800">
                <a:uFill>
                  <a:solidFill>
                    <a:srgbClr val="FFFFFF"/>
                  </a:solidFill>
                </a:uFill>
              </a:defRPr>
            </a:pPr>
            <a:r>
              <a:t>Researchers do not share their data, because they might be </a:t>
            </a:r>
          </a:p>
          <a:p>
            <a:pPr marL="878839" lvl="1" indent="-380999">
              <a:spcBef>
                <a:spcPts val="1000"/>
              </a:spcBef>
              <a:defRPr sz="2800">
                <a:uFill>
                  <a:solidFill>
                    <a:srgbClr val="FFFFFF"/>
                  </a:solidFill>
                </a:uFill>
              </a:defRPr>
            </a:pPr>
            <a:r>
              <a:t>afraid of doing so</a:t>
            </a:r>
          </a:p>
          <a:p>
            <a:pPr marL="878839" lvl="1" indent="-380999">
              <a:spcBef>
                <a:spcPts val="1000"/>
              </a:spcBef>
              <a:defRPr sz="2800">
                <a:uFill>
                  <a:solidFill>
                    <a:srgbClr val="FFFFFF"/>
                  </a:solidFill>
                </a:uFill>
              </a:defRPr>
            </a:pPr>
            <a:r>
              <a:t>not able to do so (NDAs)</a:t>
            </a:r>
          </a:p>
          <a:p>
            <a:pPr marL="878839" lvl="1" indent="-380999">
              <a:spcBef>
                <a:spcPts val="1000"/>
              </a:spcBef>
              <a:defRPr sz="2800">
                <a:uFill>
                  <a:solidFill>
                    <a:srgbClr val="FFFFFF"/>
                  </a:solidFill>
                </a:uFill>
              </a:defRPr>
            </a:pPr>
            <a:r>
              <a:t>unaware of the possibilities to do so</a:t>
            </a:r>
          </a:p>
          <a:p>
            <a:pPr marL="878839" lvl="1" indent="-380999">
              <a:spcBef>
                <a:spcPts val="1000"/>
              </a:spcBef>
              <a:defRPr sz="2800">
                <a:uFill>
                  <a:solidFill>
                    <a:srgbClr val="FFFFFF"/>
                  </a:solidFill>
                </a:uFill>
              </a:defRPr>
            </a:pPr>
            <a:r>
              <a:t>…</a:t>
            </a:r>
          </a:p>
          <a:p>
            <a:pPr marL="0" lvl="1" indent="0">
              <a:spcBef>
                <a:spcPts val="1000"/>
              </a:spcBef>
              <a:buSzTx/>
              <a:buNone/>
              <a:defRPr sz="2800" b="1">
                <a:uFill>
                  <a:solidFill>
                    <a:srgbClr val="FFFFFF"/>
                  </a:solidFill>
                </a:uFill>
              </a:defRPr>
            </a:pPr>
            <a:r>
              <a:t>Whereas…</a:t>
            </a:r>
          </a:p>
          <a:p>
            <a:pPr>
              <a:spcBef>
                <a:spcPts val="400"/>
              </a:spcBef>
              <a:defRPr sz="2800"/>
            </a:pPr>
            <a:r>
              <a:t>Openness is the foundation for </a:t>
            </a:r>
          </a:p>
          <a:p>
            <a:pPr marL="878839" lvl="1" indent="-380999">
              <a:spcBef>
                <a:spcPts val="1000"/>
              </a:spcBef>
              <a:defRPr sz="2800">
                <a:uFill>
                  <a:solidFill>
                    <a:srgbClr val="FFFFFF"/>
                  </a:solidFill>
                </a:uFill>
              </a:defRPr>
            </a:pPr>
            <a:r>
              <a:t>reliability and trustworthiness</a:t>
            </a:r>
          </a:p>
          <a:p>
            <a:pPr marL="878839" lvl="1" indent="-380999">
              <a:spcBef>
                <a:spcPts val="1000"/>
              </a:spcBef>
              <a:defRPr sz="2800">
                <a:uFill>
                  <a:solidFill>
                    <a:srgbClr val="FFFFFF"/>
                  </a:solidFill>
                </a:uFill>
              </a:defRPr>
            </a:pPr>
            <a:r>
              <a:t>reproducibility and replicability</a:t>
            </a:r>
          </a:p>
          <a:p>
            <a:pPr>
              <a:spcBef>
                <a:spcPts val="400"/>
              </a:spcBef>
              <a:buChar char="➡"/>
              <a:defRPr sz="2800"/>
            </a:pPr>
            <a:r>
              <a:t>We have repositories for sharing the data</a:t>
            </a:r>
          </a:p>
        </p:txBody>
      </p:sp>
      <p:sp>
        <p:nvSpPr>
          <p:cNvPr id="1420" name="(Data) Openness"/>
          <p:cNvSpPr txBox="1">
            <a:spLocks noGrp="1"/>
          </p:cNvSpPr>
          <p:nvPr>
            <p:ph type="title"/>
          </p:nvPr>
        </p:nvSpPr>
        <p:spPr>
          <a:prstGeom prst="rect">
            <a:avLst/>
          </a:prstGeom>
        </p:spPr>
        <p:txBody>
          <a:bodyPr/>
          <a:lstStyle/>
          <a:p>
            <a:r>
              <a:t>(Data) Openness</a:t>
            </a:r>
          </a:p>
        </p:txBody>
      </p:sp>
      <p:pic>
        <p:nvPicPr>
          <p:cNvPr id="1421" name="Screen Shot 2014-07-19 at 11.40.52.png" descr="Screen Shot 2014-07-19 at 11.40.52.png"/>
          <p:cNvPicPr>
            <a:picLocks/>
          </p:cNvPicPr>
          <p:nvPr/>
        </p:nvPicPr>
        <p:blipFill>
          <a:blip r:embed="rId3"/>
          <a:stretch>
            <a:fillRect/>
          </a:stretch>
        </p:blipFill>
        <p:spPr>
          <a:xfrm>
            <a:off x="6684550" y="1902504"/>
            <a:ext cx="6130349" cy="5218504"/>
          </a:xfrm>
          <a:prstGeom prst="rect">
            <a:avLst/>
          </a:prstGeom>
          <a:effectLst>
            <a:outerShdw blurRad="38100" dist="25400" dir="5400000" rotWithShape="0">
              <a:srgbClr val="000000">
                <a:alpha val="50000"/>
              </a:srgbClr>
            </a:outerShdw>
          </a:effectLst>
        </p:spPr>
      </p:pic>
      <p:pic>
        <p:nvPicPr>
          <p:cNvPr id="1422" name="Example! Example!" descr="Example! Example!"/>
          <p:cNvPicPr>
            <a:picLocks/>
          </p:cNvPicPr>
          <p:nvPr/>
        </p:nvPicPr>
        <p:blipFill>
          <a:blip r:embed="rId4"/>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pic>
        <p:nvPicPr>
          <p:cNvPr id="1423" name="Image" descr="Image"/>
          <p:cNvPicPr>
            <a:picLocks/>
          </p:cNvPicPr>
          <p:nvPr/>
        </p:nvPicPr>
        <p:blipFill>
          <a:blip r:embed="rId5"/>
          <a:stretch>
            <a:fillRect/>
          </a:stretch>
        </p:blipFill>
        <p:spPr>
          <a:xfrm rot="21224160">
            <a:off x="6812490" y="6866459"/>
            <a:ext cx="4848358" cy="2060681"/>
          </a:xfrm>
          <a:prstGeom prst="rect">
            <a:avLst/>
          </a:prstGeom>
          <a:effectLst>
            <a:outerShdw blurRad="38100" dist="25400" dir="5400000" rotWithShape="0">
              <a:srgbClr val="000000">
                <a:alpha val="50000"/>
              </a:srgbClr>
            </a:outerShdw>
          </a:effectLst>
        </p:spPr>
      </p:pic>
      <p:sp>
        <p:nvSpPr>
          <p:cNvPr id="1424" name="Source: http://www.nature.com/news/announcement-reducing-our-irreproducibility-1.12852"/>
          <p:cNvSpPr txBox="1"/>
          <p:nvPr/>
        </p:nvSpPr>
        <p:spPr>
          <a:xfrm>
            <a:off x="314373" y="9302831"/>
            <a:ext cx="5818992"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Source: </a:t>
            </a:r>
            <a:r>
              <a:rPr b="0"/>
              <a:t>http://www.nature.com/news/announcement-reducing-our-irreproducibility-1.12852</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How to deal with all these problems?"/>
          <p:cNvSpPr txBox="1">
            <a:spLocks noGrp="1"/>
          </p:cNvSpPr>
          <p:nvPr>
            <p:ph type="title"/>
          </p:nvPr>
        </p:nvSpPr>
        <p:spPr>
          <a:prstGeom prst="rect">
            <a:avLst/>
          </a:prstGeom>
        </p:spPr>
        <p:txBody>
          <a:bodyPr/>
          <a:lstStyle/>
          <a:p>
            <a:r>
              <a:t>How to deal with all these problems?</a:t>
            </a:r>
          </a:p>
        </p:txBody>
      </p:sp>
      <p:sp>
        <p:nvSpPr>
          <p:cNvPr id="1427" name="Education on scientific working including…"/>
          <p:cNvSpPr txBox="1">
            <a:spLocks noGrp="1"/>
          </p:cNvSpPr>
          <p:nvPr>
            <p:ph type="body" idx="1"/>
          </p:nvPr>
        </p:nvSpPr>
        <p:spPr>
          <a:prstGeom prst="rect">
            <a:avLst/>
          </a:prstGeom>
        </p:spPr>
        <p:txBody>
          <a:bodyPr/>
          <a:lstStyle/>
          <a:p>
            <a:pPr marL="383540" indent="-342900">
              <a:defRPr sz="3000"/>
            </a:pPr>
            <a:r>
              <a:t>Education on scientific working including</a:t>
            </a:r>
          </a:p>
          <a:p>
            <a:pPr marL="974089" lvl="1" indent="-476249">
              <a:defRPr sz="3000"/>
            </a:pPr>
            <a:r>
              <a:t>research methods and practices - </a:t>
            </a:r>
            <a:r>
              <a:rPr>
                <a:solidFill>
                  <a:schemeClr val="accent1"/>
                </a:solidFill>
              </a:rPr>
              <a:t>The What</a:t>
            </a:r>
          </a:p>
          <a:p>
            <a:pPr marL="974089" lvl="1" indent="-476249">
              <a:defRPr sz="3000"/>
            </a:pPr>
            <a:r>
              <a:t>their setting in a bigger picture - </a:t>
            </a:r>
            <a:r>
              <a:rPr>
                <a:solidFill>
                  <a:schemeClr val="accent1"/>
                </a:solidFill>
              </a:rPr>
              <a:t>The Why</a:t>
            </a:r>
          </a:p>
          <a:p>
            <a:pPr marL="383540" indent="-342900">
              <a:defRPr sz="3000"/>
            </a:pPr>
            <a:r>
              <a:t>Rely on standards and contribute to standards</a:t>
            </a:r>
            <a:endParaRPr>
              <a:solidFill>
                <a:schemeClr val="accent1"/>
              </a:solidFill>
            </a:endParaRPr>
          </a:p>
          <a:p>
            <a:pPr marL="383540" indent="-342900">
              <a:defRPr sz="3000"/>
            </a:pPr>
            <a:r>
              <a:t>Take your message out (evangelise)</a:t>
            </a:r>
            <a:br/>
            <a:endParaRPr/>
          </a:p>
        </p:txBody>
      </p:sp>
      <p:sp>
        <p:nvSpPr>
          <p:cNvPr id="1428" name="Thank you!…"/>
          <p:cNvSpPr txBox="1"/>
          <p:nvPr/>
        </p:nvSpPr>
        <p:spPr>
          <a:xfrm>
            <a:off x="842433" y="5687483"/>
            <a:ext cx="11768469" cy="2142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p>
            <a:pPr marL="57799" marR="57799" defTabSz="1295400">
              <a:defRPr sz="6400" b="1">
                <a:uFill>
                  <a:solidFill>
                    <a:srgbClr val="000000"/>
                  </a:solidFill>
                </a:uFill>
                <a:latin typeface="+mn-lt"/>
                <a:ea typeface="+mn-ea"/>
                <a:cs typeface="+mn-cs"/>
                <a:sym typeface="Gill Sans"/>
              </a:defRPr>
            </a:pPr>
            <a:r>
              <a:t>Thank you!</a:t>
            </a:r>
          </a:p>
          <a:p>
            <a:pPr marL="57799" marR="57799" defTabSz="1295400">
              <a:defRPr sz="6400" b="1">
                <a:uFill>
                  <a:solidFill>
                    <a:srgbClr val="000000"/>
                  </a:solidFill>
                </a:uFill>
                <a:latin typeface="+mn-lt"/>
                <a:ea typeface="+mn-ea"/>
                <a:cs typeface="+mn-cs"/>
                <a:sym typeface="Gill Sans"/>
              </a:defRPr>
            </a:pPr>
            <a:r>
              <a:rPr sz="3200"/>
              <a:t>(and enjoy the rest of the course :-)</a:t>
            </a:r>
          </a:p>
        </p:txBody>
      </p:sp>
      <p:grpSp>
        <p:nvGrpSpPr>
          <p:cNvPr id="1433" name="Group"/>
          <p:cNvGrpSpPr/>
          <p:nvPr/>
        </p:nvGrpSpPr>
        <p:grpSpPr>
          <a:xfrm>
            <a:off x="7788346" y="7367935"/>
            <a:ext cx="5289951" cy="2366894"/>
            <a:chOff x="0" y="-10214"/>
            <a:chExt cx="5289950" cy="2366892"/>
          </a:xfrm>
        </p:grpSpPr>
        <p:pic>
          <p:nvPicPr>
            <p:cNvPr id="1429" name="Daniel Méndez… Daniel MéndezDaniel.Mendez@tum.de" descr="Daniel Méndez… Daniel MéndezDaniel.Mendez@tum.de"/>
            <p:cNvPicPr>
              <a:picLocks/>
            </p:cNvPicPr>
            <p:nvPr/>
          </p:nvPicPr>
          <p:blipFill>
            <a:blip r:embed="rId2"/>
            <a:stretch>
              <a:fillRect/>
            </a:stretch>
          </p:blipFill>
          <p:spPr>
            <a:xfrm rot="21204141">
              <a:off x="85925" y="277881"/>
              <a:ext cx="5118101" cy="1790701"/>
            </a:xfrm>
            <a:prstGeom prst="rect">
              <a:avLst/>
            </a:prstGeom>
            <a:effectLst/>
          </p:spPr>
        </p:pic>
        <p:pic>
          <p:nvPicPr>
            <p:cNvPr id="1430" name="email-icon.jpg" descr="email-icon.jpg"/>
            <p:cNvPicPr>
              <a:picLocks noChangeAspect="1"/>
            </p:cNvPicPr>
            <p:nvPr/>
          </p:nvPicPr>
          <p:blipFill>
            <a:blip r:embed="rId3"/>
            <a:srcRect l="763" t="1170" r="814" b="5155"/>
            <a:stretch>
              <a:fillRect/>
            </a:stretch>
          </p:blipFill>
          <p:spPr>
            <a:xfrm rot="21168878">
              <a:off x="516485" y="1095863"/>
              <a:ext cx="355621" cy="343424"/>
            </a:xfrm>
            <a:custGeom>
              <a:avLst/>
              <a:gdLst/>
              <a:ahLst/>
              <a:cxnLst>
                <a:cxn ang="0">
                  <a:pos x="wd2" y="hd2"/>
                </a:cxn>
                <a:cxn ang="5400000">
                  <a:pos x="wd2" y="hd2"/>
                </a:cxn>
                <a:cxn ang="10800000">
                  <a:pos x="wd2" y="hd2"/>
                </a:cxn>
                <a:cxn ang="16200000">
                  <a:pos x="wd2" y="hd2"/>
                </a:cxn>
              </a:cxnLst>
              <a:rect l="0" t="0" r="r" b="b"/>
              <a:pathLst>
                <a:path w="21533" h="21571" extrusionOk="0">
                  <a:moveTo>
                    <a:pt x="10815" y="5"/>
                  </a:moveTo>
                  <a:cubicBezTo>
                    <a:pt x="10686" y="24"/>
                    <a:pt x="10551" y="106"/>
                    <a:pt x="10359" y="229"/>
                  </a:cubicBezTo>
                  <a:cubicBezTo>
                    <a:pt x="10312" y="259"/>
                    <a:pt x="10243" y="291"/>
                    <a:pt x="10215" y="304"/>
                  </a:cubicBezTo>
                  <a:cubicBezTo>
                    <a:pt x="10186" y="317"/>
                    <a:pt x="10122" y="368"/>
                    <a:pt x="10070" y="404"/>
                  </a:cubicBezTo>
                  <a:cubicBezTo>
                    <a:pt x="10019" y="440"/>
                    <a:pt x="9979" y="454"/>
                    <a:pt x="9974" y="454"/>
                  </a:cubicBezTo>
                  <a:cubicBezTo>
                    <a:pt x="9970" y="454"/>
                    <a:pt x="9888" y="511"/>
                    <a:pt x="9782" y="578"/>
                  </a:cubicBezTo>
                  <a:cubicBezTo>
                    <a:pt x="9676" y="645"/>
                    <a:pt x="9575" y="703"/>
                    <a:pt x="9566" y="703"/>
                  </a:cubicBezTo>
                  <a:cubicBezTo>
                    <a:pt x="9557" y="703"/>
                    <a:pt x="9536" y="711"/>
                    <a:pt x="9518" y="728"/>
                  </a:cubicBezTo>
                  <a:cubicBezTo>
                    <a:pt x="9499" y="745"/>
                    <a:pt x="9439" y="779"/>
                    <a:pt x="9397" y="803"/>
                  </a:cubicBezTo>
                  <a:cubicBezTo>
                    <a:pt x="9356" y="827"/>
                    <a:pt x="9269" y="898"/>
                    <a:pt x="9181" y="952"/>
                  </a:cubicBezTo>
                  <a:cubicBezTo>
                    <a:pt x="8955" y="1092"/>
                    <a:pt x="8359" y="1435"/>
                    <a:pt x="8244" y="1501"/>
                  </a:cubicBezTo>
                  <a:cubicBezTo>
                    <a:pt x="8191" y="1531"/>
                    <a:pt x="8080" y="1611"/>
                    <a:pt x="7980" y="1675"/>
                  </a:cubicBezTo>
                  <a:cubicBezTo>
                    <a:pt x="7880" y="1739"/>
                    <a:pt x="7602" y="1914"/>
                    <a:pt x="7379" y="2049"/>
                  </a:cubicBezTo>
                  <a:cubicBezTo>
                    <a:pt x="7156" y="2184"/>
                    <a:pt x="6949" y="2317"/>
                    <a:pt x="6898" y="2348"/>
                  </a:cubicBezTo>
                  <a:cubicBezTo>
                    <a:pt x="6847" y="2380"/>
                    <a:pt x="6749" y="2423"/>
                    <a:pt x="6706" y="2448"/>
                  </a:cubicBezTo>
                  <a:cubicBezTo>
                    <a:pt x="6663" y="2473"/>
                    <a:pt x="6591" y="2517"/>
                    <a:pt x="6538" y="2548"/>
                  </a:cubicBezTo>
                  <a:cubicBezTo>
                    <a:pt x="6485" y="2579"/>
                    <a:pt x="6348" y="2671"/>
                    <a:pt x="6225" y="2747"/>
                  </a:cubicBezTo>
                  <a:cubicBezTo>
                    <a:pt x="6102" y="2823"/>
                    <a:pt x="5966" y="2897"/>
                    <a:pt x="5913" y="2922"/>
                  </a:cubicBezTo>
                  <a:cubicBezTo>
                    <a:pt x="5860" y="2946"/>
                    <a:pt x="5728" y="3005"/>
                    <a:pt x="5649" y="3046"/>
                  </a:cubicBezTo>
                  <a:cubicBezTo>
                    <a:pt x="5569" y="3088"/>
                    <a:pt x="5517" y="3121"/>
                    <a:pt x="5504" y="3121"/>
                  </a:cubicBezTo>
                  <a:cubicBezTo>
                    <a:pt x="5492" y="3121"/>
                    <a:pt x="5442" y="3146"/>
                    <a:pt x="5408" y="3171"/>
                  </a:cubicBezTo>
                  <a:cubicBezTo>
                    <a:pt x="5341" y="3221"/>
                    <a:pt x="5210" y="3221"/>
                    <a:pt x="4928" y="3171"/>
                  </a:cubicBezTo>
                  <a:cubicBezTo>
                    <a:pt x="4793" y="3147"/>
                    <a:pt x="4386" y="3071"/>
                    <a:pt x="4255" y="3046"/>
                  </a:cubicBezTo>
                  <a:cubicBezTo>
                    <a:pt x="4220" y="3040"/>
                    <a:pt x="4120" y="3015"/>
                    <a:pt x="4015" y="2996"/>
                  </a:cubicBezTo>
                  <a:cubicBezTo>
                    <a:pt x="3909" y="2977"/>
                    <a:pt x="3705" y="2944"/>
                    <a:pt x="3582" y="2922"/>
                  </a:cubicBezTo>
                  <a:cubicBezTo>
                    <a:pt x="3459" y="2899"/>
                    <a:pt x="3329" y="2877"/>
                    <a:pt x="3294" y="2872"/>
                  </a:cubicBezTo>
                  <a:cubicBezTo>
                    <a:pt x="3258" y="2867"/>
                    <a:pt x="3216" y="2855"/>
                    <a:pt x="3198" y="2847"/>
                  </a:cubicBezTo>
                  <a:cubicBezTo>
                    <a:pt x="3155" y="2828"/>
                    <a:pt x="3128" y="2971"/>
                    <a:pt x="3077" y="3320"/>
                  </a:cubicBezTo>
                  <a:cubicBezTo>
                    <a:pt x="3058" y="3455"/>
                    <a:pt x="3021" y="3634"/>
                    <a:pt x="3005" y="3719"/>
                  </a:cubicBezTo>
                  <a:cubicBezTo>
                    <a:pt x="2989" y="3805"/>
                    <a:pt x="2953" y="3996"/>
                    <a:pt x="2933" y="4118"/>
                  </a:cubicBezTo>
                  <a:cubicBezTo>
                    <a:pt x="2913" y="4240"/>
                    <a:pt x="2902" y="4388"/>
                    <a:pt x="2885" y="4467"/>
                  </a:cubicBezTo>
                  <a:cubicBezTo>
                    <a:pt x="2868" y="4546"/>
                    <a:pt x="2841" y="4648"/>
                    <a:pt x="2837" y="4691"/>
                  </a:cubicBezTo>
                  <a:cubicBezTo>
                    <a:pt x="2829" y="4785"/>
                    <a:pt x="2818" y="4834"/>
                    <a:pt x="2789" y="4816"/>
                  </a:cubicBezTo>
                  <a:cubicBezTo>
                    <a:pt x="2778" y="4809"/>
                    <a:pt x="2706" y="4844"/>
                    <a:pt x="2645" y="4891"/>
                  </a:cubicBezTo>
                  <a:cubicBezTo>
                    <a:pt x="2584" y="4937"/>
                    <a:pt x="2521" y="4978"/>
                    <a:pt x="2501" y="4991"/>
                  </a:cubicBezTo>
                  <a:cubicBezTo>
                    <a:pt x="2480" y="5003"/>
                    <a:pt x="2401" y="5048"/>
                    <a:pt x="2332" y="5090"/>
                  </a:cubicBezTo>
                  <a:cubicBezTo>
                    <a:pt x="2264" y="5133"/>
                    <a:pt x="2194" y="5174"/>
                    <a:pt x="2164" y="5190"/>
                  </a:cubicBezTo>
                  <a:cubicBezTo>
                    <a:pt x="2135" y="5207"/>
                    <a:pt x="2086" y="5249"/>
                    <a:pt x="2068" y="5265"/>
                  </a:cubicBezTo>
                  <a:cubicBezTo>
                    <a:pt x="2050" y="5281"/>
                    <a:pt x="2032" y="5285"/>
                    <a:pt x="2020" y="5290"/>
                  </a:cubicBezTo>
                  <a:cubicBezTo>
                    <a:pt x="2008" y="5294"/>
                    <a:pt x="1900" y="5366"/>
                    <a:pt x="1780" y="5439"/>
                  </a:cubicBezTo>
                  <a:cubicBezTo>
                    <a:pt x="1659" y="5512"/>
                    <a:pt x="1548" y="5596"/>
                    <a:pt x="1515" y="5614"/>
                  </a:cubicBezTo>
                  <a:cubicBezTo>
                    <a:pt x="1483" y="5632"/>
                    <a:pt x="1418" y="5659"/>
                    <a:pt x="1371" y="5689"/>
                  </a:cubicBezTo>
                  <a:cubicBezTo>
                    <a:pt x="1324" y="5718"/>
                    <a:pt x="1243" y="5765"/>
                    <a:pt x="1203" y="5788"/>
                  </a:cubicBezTo>
                  <a:cubicBezTo>
                    <a:pt x="1163" y="5811"/>
                    <a:pt x="1083" y="5856"/>
                    <a:pt x="1035" y="5888"/>
                  </a:cubicBezTo>
                  <a:cubicBezTo>
                    <a:pt x="987" y="5920"/>
                    <a:pt x="923" y="5969"/>
                    <a:pt x="891" y="5988"/>
                  </a:cubicBezTo>
                  <a:cubicBezTo>
                    <a:pt x="858" y="6006"/>
                    <a:pt x="732" y="6083"/>
                    <a:pt x="602" y="6162"/>
                  </a:cubicBezTo>
                  <a:cubicBezTo>
                    <a:pt x="472" y="6241"/>
                    <a:pt x="332" y="6312"/>
                    <a:pt x="290" y="6337"/>
                  </a:cubicBezTo>
                  <a:cubicBezTo>
                    <a:pt x="187" y="6396"/>
                    <a:pt x="46" y="6625"/>
                    <a:pt x="25" y="6761"/>
                  </a:cubicBezTo>
                  <a:cubicBezTo>
                    <a:pt x="17" y="6820"/>
                    <a:pt x="6" y="10061"/>
                    <a:pt x="1" y="13990"/>
                  </a:cubicBezTo>
                  <a:cubicBezTo>
                    <a:pt x="-6" y="20489"/>
                    <a:pt x="19" y="21157"/>
                    <a:pt x="50" y="21219"/>
                  </a:cubicBezTo>
                  <a:cubicBezTo>
                    <a:pt x="92" y="21305"/>
                    <a:pt x="186" y="21425"/>
                    <a:pt x="266" y="21468"/>
                  </a:cubicBezTo>
                  <a:cubicBezTo>
                    <a:pt x="449" y="21566"/>
                    <a:pt x="-67" y="21556"/>
                    <a:pt x="10695" y="21568"/>
                  </a:cubicBezTo>
                  <a:cubicBezTo>
                    <a:pt x="16292" y="21574"/>
                    <a:pt x="20870" y="21570"/>
                    <a:pt x="20908" y="21568"/>
                  </a:cubicBezTo>
                  <a:cubicBezTo>
                    <a:pt x="20918" y="21568"/>
                    <a:pt x="20923" y="21568"/>
                    <a:pt x="20932" y="21568"/>
                  </a:cubicBezTo>
                  <a:cubicBezTo>
                    <a:pt x="21251" y="21535"/>
                    <a:pt x="21336" y="21503"/>
                    <a:pt x="21461" y="21393"/>
                  </a:cubicBezTo>
                  <a:lnTo>
                    <a:pt x="21533" y="21344"/>
                  </a:lnTo>
                  <a:lnTo>
                    <a:pt x="21533" y="14015"/>
                  </a:lnTo>
                  <a:lnTo>
                    <a:pt x="21533" y="6711"/>
                  </a:lnTo>
                  <a:lnTo>
                    <a:pt x="21437" y="6536"/>
                  </a:lnTo>
                  <a:cubicBezTo>
                    <a:pt x="21385" y="6444"/>
                    <a:pt x="21319" y="6338"/>
                    <a:pt x="21269" y="6287"/>
                  </a:cubicBezTo>
                  <a:cubicBezTo>
                    <a:pt x="21189" y="6206"/>
                    <a:pt x="20613" y="5813"/>
                    <a:pt x="20572" y="5813"/>
                  </a:cubicBezTo>
                  <a:cubicBezTo>
                    <a:pt x="20563" y="5813"/>
                    <a:pt x="20522" y="5800"/>
                    <a:pt x="20476" y="5763"/>
                  </a:cubicBezTo>
                  <a:cubicBezTo>
                    <a:pt x="20429" y="5727"/>
                    <a:pt x="20389" y="5689"/>
                    <a:pt x="20380" y="5689"/>
                  </a:cubicBezTo>
                  <a:cubicBezTo>
                    <a:pt x="20363" y="5688"/>
                    <a:pt x="20073" y="5505"/>
                    <a:pt x="19731" y="5290"/>
                  </a:cubicBezTo>
                  <a:cubicBezTo>
                    <a:pt x="19643" y="5234"/>
                    <a:pt x="19526" y="5186"/>
                    <a:pt x="19490" y="5165"/>
                  </a:cubicBezTo>
                  <a:cubicBezTo>
                    <a:pt x="19290" y="5047"/>
                    <a:pt x="18985" y="4850"/>
                    <a:pt x="18649" y="4642"/>
                  </a:cubicBezTo>
                  <a:cubicBezTo>
                    <a:pt x="18440" y="4512"/>
                    <a:pt x="18268" y="4417"/>
                    <a:pt x="18265" y="4417"/>
                  </a:cubicBezTo>
                  <a:cubicBezTo>
                    <a:pt x="18261" y="4417"/>
                    <a:pt x="18125" y="4334"/>
                    <a:pt x="17976" y="4243"/>
                  </a:cubicBezTo>
                  <a:cubicBezTo>
                    <a:pt x="17828" y="4151"/>
                    <a:pt x="17717" y="4068"/>
                    <a:pt x="17712" y="4068"/>
                  </a:cubicBezTo>
                  <a:cubicBezTo>
                    <a:pt x="17708" y="4068"/>
                    <a:pt x="17667" y="4054"/>
                    <a:pt x="17616" y="4018"/>
                  </a:cubicBezTo>
                  <a:cubicBezTo>
                    <a:pt x="17565" y="3983"/>
                    <a:pt x="17477" y="3923"/>
                    <a:pt x="17424" y="3894"/>
                  </a:cubicBezTo>
                  <a:cubicBezTo>
                    <a:pt x="17371" y="3864"/>
                    <a:pt x="17109" y="3705"/>
                    <a:pt x="16847" y="3545"/>
                  </a:cubicBezTo>
                  <a:cubicBezTo>
                    <a:pt x="16585" y="3384"/>
                    <a:pt x="16371" y="3246"/>
                    <a:pt x="16366" y="3246"/>
                  </a:cubicBezTo>
                  <a:cubicBezTo>
                    <a:pt x="16362" y="3246"/>
                    <a:pt x="16293" y="3220"/>
                    <a:pt x="16222" y="3171"/>
                  </a:cubicBezTo>
                  <a:cubicBezTo>
                    <a:pt x="16151" y="3122"/>
                    <a:pt x="16084" y="3071"/>
                    <a:pt x="16078" y="3071"/>
                  </a:cubicBezTo>
                  <a:cubicBezTo>
                    <a:pt x="16069" y="3071"/>
                    <a:pt x="15506" y="2743"/>
                    <a:pt x="15237" y="2573"/>
                  </a:cubicBezTo>
                  <a:cubicBezTo>
                    <a:pt x="15202" y="2550"/>
                    <a:pt x="15140" y="2499"/>
                    <a:pt x="15093" y="2473"/>
                  </a:cubicBezTo>
                  <a:cubicBezTo>
                    <a:pt x="15046" y="2447"/>
                    <a:pt x="14866" y="2336"/>
                    <a:pt x="14684" y="2224"/>
                  </a:cubicBezTo>
                  <a:cubicBezTo>
                    <a:pt x="14380" y="2036"/>
                    <a:pt x="14057" y="1829"/>
                    <a:pt x="13675" y="1600"/>
                  </a:cubicBezTo>
                  <a:cubicBezTo>
                    <a:pt x="13593" y="1551"/>
                    <a:pt x="13476" y="1503"/>
                    <a:pt x="13435" y="1476"/>
                  </a:cubicBezTo>
                  <a:cubicBezTo>
                    <a:pt x="13320" y="1400"/>
                    <a:pt x="13062" y="1218"/>
                    <a:pt x="13026" y="1202"/>
                  </a:cubicBezTo>
                  <a:cubicBezTo>
                    <a:pt x="13008" y="1193"/>
                    <a:pt x="12972" y="1188"/>
                    <a:pt x="12954" y="1177"/>
                  </a:cubicBezTo>
                  <a:cubicBezTo>
                    <a:pt x="12936" y="1165"/>
                    <a:pt x="12825" y="1095"/>
                    <a:pt x="12714" y="1027"/>
                  </a:cubicBezTo>
                  <a:cubicBezTo>
                    <a:pt x="12602" y="959"/>
                    <a:pt x="12491" y="889"/>
                    <a:pt x="12473" y="877"/>
                  </a:cubicBezTo>
                  <a:cubicBezTo>
                    <a:pt x="12456" y="865"/>
                    <a:pt x="12425" y="863"/>
                    <a:pt x="12401" y="853"/>
                  </a:cubicBezTo>
                  <a:cubicBezTo>
                    <a:pt x="12378" y="842"/>
                    <a:pt x="12326" y="785"/>
                    <a:pt x="12281" y="753"/>
                  </a:cubicBezTo>
                  <a:cubicBezTo>
                    <a:pt x="12237" y="721"/>
                    <a:pt x="12189" y="703"/>
                    <a:pt x="12185" y="703"/>
                  </a:cubicBezTo>
                  <a:cubicBezTo>
                    <a:pt x="12179" y="703"/>
                    <a:pt x="11848" y="490"/>
                    <a:pt x="11752" y="429"/>
                  </a:cubicBezTo>
                  <a:cubicBezTo>
                    <a:pt x="11235" y="97"/>
                    <a:pt x="11030" y="-26"/>
                    <a:pt x="10815" y="5"/>
                  </a:cubicBezTo>
                  <a:close/>
                </a:path>
              </a:pathLst>
            </a:custGeom>
            <a:ln w="12700" cap="flat">
              <a:noFill/>
              <a:miter lim="400000"/>
            </a:ln>
            <a:effectLst/>
          </p:spPr>
        </p:pic>
        <p:pic>
          <p:nvPicPr>
            <p:cNvPr id="1431" name="AxobIjdCAAAogDx.png-large.png" descr="AxobIjdCAAAogDx.png-large.png"/>
            <p:cNvPicPr>
              <a:picLocks noChangeAspect="1"/>
            </p:cNvPicPr>
            <p:nvPr/>
          </p:nvPicPr>
          <p:blipFill>
            <a:blip r:embed="rId4"/>
            <a:srcRect/>
            <a:stretch>
              <a:fillRect/>
            </a:stretch>
          </p:blipFill>
          <p:spPr>
            <a:xfrm>
              <a:off x="403166" y="1490684"/>
              <a:ext cx="586958" cy="406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793" y="21600"/>
                  </a:lnTo>
                  <a:lnTo>
                    <a:pt x="21600" y="21600"/>
                  </a:lnTo>
                  <a:lnTo>
                    <a:pt x="21600" y="15820"/>
                  </a:lnTo>
                  <a:lnTo>
                    <a:pt x="21600" y="10041"/>
                  </a:lnTo>
                  <a:lnTo>
                    <a:pt x="20987" y="10020"/>
                  </a:lnTo>
                  <a:cubicBezTo>
                    <a:pt x="20263" y="9999"/>
                    <a:pt x="20088" y="9960"/>
                    <a:pt x="19409" y="9745"/>
                  </a:cubicBezTo>
                  <a:cubicBezTo>
                    <a:pt x="19210" y="9682"/>
                    <a:pt x="19251" y="9639"/>
                    <a:pt x="19555" y="9555"/>
                  </a:cubicBezTo>
                  <a:cubicBezTo>
                    <a:pt x="20398" y="9325"/>
                    <a:pt x="21112" y="8886"/>
                    <a:pt x="21337" y="8459"/>
                  </a:cubicBezTo>
                  <a:cubicBezTo>
                    <a:pt x="21395" y="8348"/>
                    <a:pt x="21497" y="8053"/>
                    <a:pt x="21498" y="7995"/>
                  </a:cubicBezTo>
                  <a:cubicBezTo>
                    <a:pt x="21498" y="7973"/>
                    <a:pt x="21430" y="7992"/>
                    <a:pt x="21323" y="8037"/>
                  </a:cubicBezTo>
                  <a:cubicBezTo>
                    <a:pt x="21041" y="8154"/>
                    <a:pt x="20620" y="8227"/>
                    <a:pt x="20242" y="8227"/>
                  </a:cubicBezTo>
                  <a:cubicBezTo>
                    <a:pt x="19729" y="8226"/>
                    <a:pt x="19042" y="8086"/>
                    <a:pt x="18971" y="7973"/>
                  </a:cubicBezTo>
                  <a:cubicBezTo>
                    <a:pt x="18952" y="7943"/>
                    <a:pt x="18911" y="7762"/>
                    <a:pt x="18884" y="7573"/>
                  </a:cubicBezTo>
                  <a:cubicBezTo>
                    <a:pt x="18749" y="6653"/>
                    <a:pt x="18481" y="5728"/>
                    <a:pt x="18139" y="4978"/>
                  </a:cubicBezTo>
                  <a:cubicBezTo>
                    <a:pt x="17364" y="3278"/>
                    <a:pt x="16078" y="2195"/>
                    <a:pt x="14648" y="2025"/>
                  </a:cubicBezTo>
                  <a:cubicBezTo>
                    <a:pt x="14546" y="2013"/>
                    <a:pt x="14461" y="1977"/>
                    <a:pt x="14458" y="1962"/>
                  </a:cubicBezTo>
                  <a:cubicBezTo>
                    <a:pt x="14456" y="1946"/>
                    <a:pt x="14544" y="1916"/>
                    <a:pt x="14648" y="1877"/>
                  </a:cubicBezTo>
                  <a:cubicBezTo>
                    <a:pt x="15339" y="1621"/>
                    <a:pt x="15882" y="1266"/>
                    <a:pt x="16080" y="949"/>
                  </a:cubicBezTo>
                  <a:cubicBezTo>
                    <a:pt x="16166" y="811"/>
                    <a:pt x="16173" y="696"/>
                    <a:pt x="16109" y="612"/>
                  </a:cubicBezTo>
                  <a:cubicBezTo>
                    <a:pt x="16069" y="561"/>
                    <a:pt x="16032" y="567"/>
                    <a:pt x="15787" y="570"/>
                  </a:cubicBezTo>
                  <a:cubicBezTo>
                    <a:pt x="15493" y="572"/>
                    <a:pt x="15341" y="601"/>
                    <a:pt x="14926" y="780"/>
                  </a:cubicBezTo>
                  <a:cubicBezTo>
                    <a:pt x="14810" y="831"/>
                    <a:pt x="14701" y="877"/>
                    <a:pt x="14692" y="865"/>
                  </a:cubicBezTo>
                  <a:cubicBezTo>
                    <a:pt x="14684" y="853"/>
                    <a:pt x="14766" y="749"/>
                    <a:pt x="14867" y="633"/>
                  </a:cubicBezTo>
                  <a:cubicBezTo>
                    <a:pt x="15072" y="396"/>
                    <a:pt x="15183" y="151"/>
                    <a:pt x="15145" y="63"/>
                  </a:cubicBezTo>
                  <a:cubicBezTo>
                    <a:pt x="15124" y="16"/>
                    <a:pt x="14604" y="7"/>
                    <a:pt x="7565" y="0"/>
                  </a:cubicBezTo>
                  <a:lnTo>
                    <a:pt x="0" y="0"/>
                  </a:lnTo>
                  <a:close/>
                </a:path>
              </a:pathLst>
            </a:custGeom>
            <a:ln w="12700" cap="flat">
              <a:noFill/>
              <a:round/>
            </a:ln>
            <a:effectLst/>
          </p:spPr>
        </p:pic>
        <p:sp>
          <p:nvSpPr>
            <p:cNvPr id="1432" name="@mendezfe"/>
            <p:cNvSpPr txBox="1"/>
            <p:nvPr/>
          </p:nvSpPr>
          <p:spPr>
            <a:xfrm rot="21181128">
              <a:off x="957720" y="1338282"/>
              <a:ext cx="1660976" cy="4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marL="57799" marR="57799" defTabSz="1295400">
                <a:buClr>
                  <a:srgbClr val="000000"/>
                </a:buClr>
                <a:buFont typeface="Arial"/>
                <a:defRPr sz="2400">
                  <a:solidFill>
                    <a:srgbClr val="797979"/>
                  </a:solidFill>
                  <a:uFill>
                    <a:solidFill>
                      <a:srgbClr val="000000"/>
                    </a:solidFill>
                  </a:uFill>
                  <a:latin typeface="+mn-lt"/>
                  <a:ea typeface="+mn-ea"/>
                  <a:cs typeface="+mn-cs"/>
                  <a:sym typeface="Gill Sans"/>
                </a:defRPr>
              </a:lvl1pPr>
            </a:lstStyle>
            <a:p>
              <a:r>
                <a:t>@mendezfe</a:t>
              </a:r>
            </a:p>
          </p:txBody>
        </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etting: Empirical Software Engineering"/>
          <p:cNvSpPr txBox="1">
            <a:spLocks noGrp="1"/>
          </p:cNvSpPr>
          <p:nvPr>
            <p:ph type="title"/>
          </p:nvPr>
        </p:nvSpPr>
        <p:spPr>
          <a:prstGeom prst="rect">
            <a:avLst/>
          </a:prstGeom>
        </p:spPr>
        <p:txBody>
          <a:bodyPr/>
          <a:lstStyle/>
          <a:p>
            <a:r>
              <a:t>Setting: Empirical Software Engineering</a:t>
            </a:r>
          </a:p>
        </p:txBody>
      </p:sp>
      <p:sp>
        <p:nvSpPr>
          <p:cNvPr id="385" name="Group"/>
          <p:cNvSpPr/>
          <p:nvPr/>
        </p:nvSpPr>
        <p:spPr>
          <a:xfrm>
            <a:off x="1792618" y="2788816"/>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86" name="Rounded Rectangle"/>
          <p:cNvSpPr/>
          <p:nvPr/>
        </p:nvSpPr>
        <p:spPr>
          <a:xfrm>
            <a:off x="1792618" y="4261232"/>
            <a:ext cx="10285116"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87" name="Principle ways of working"/>
          <p:cNvSpPr txBox="1"/>
          <p:nvPr/>
        </p:nvSpPr>
        <p:spPr>
          <a:xfrm>
            <a:off x="1834800" y="4469760"/>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Principle ways of working</a:t>
            </a:r>
          </a:p>
        </p:txBody>
      </p:sp>
      <p:sp>
        <p:nvSpPr>
          <p:cNvPr id="388" name="Rounded Rectangle"/>
          <p:cNvSpPr/>
          <p:nvPr/>
        </p:nvSpPr>
        <p:spPr>
          <a:xfrm>
            <a:off x="1792618" y="5752698"/>
            <a:ext cx="10285116"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89" name="Methods and strategies"/>
          <p:cNvSpPr txBox="1"/>
          <p:nvPr/>
        </p:nvSpPr>
        <p:spPr>
          <a:xfrm>
            <a:off x="1834800" y="5961226"/>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Methods and strategies</a:t>
            </a:r>
          </a:p>
        </p:txBody>
      </p:sp>
      <p:sp>
        <p:nvSpPr>
          <p:cNvPr id="390" name="Rounded Rectangle"/>
          <p:cNvSpPr/>
          <p:nvPr/>
        </p:nvSpPr>
        <p:spPr>
          <a:xfrm>
            <a:off x="1792618" y="7297187"/>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391" name="Fundamental theories"/>
          <p:cNvSpPr txBox="1"/>
          <p:nvPr/>
        </p:nvSpPr>
        <p:spPr>
          <a:xfrm>
            <a:off x="1834800" y="7531115"/>
            <a:ext cx="4236117"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914400">
              <a:defRPr sz="2400">
                <a:solidFill>
                  <a:srgbClr val="FFFFFF"/>
                </a:solidFill>
                <a:latin typeface="Gill Sans MT"/>
                <a:ea typeface="Gill Sans MT"/>
                <a:cs typeface="Gill Sans MT"/>
                <a:sym typeface="Gill Sans MT"/>
              </a:defRPr>
            </a:lvl1pPr>
          </a:lstStyle>
          <a:p>
            <a:r>
              <a:t>Fundamental theories</a:t>
            </a:r>
          </a:p>
        </p:txBody>
      </p:sp>
      <p:sp>
        <p:nvSpPr>
          <p:cNvPr id="392" name="Philosophy of science"/>
          <p:cNvSpPr txBox="1"/>
          <p:nvPr/>
        </p:nvSpPr>
        <p:spPr>
          <a:xfrm>
            <a:off x="2579770" y="2992264"/>
            <a:ext cx="274617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914400">
              <a:defRPr sz="2400">
                <a:solidFill>
                  <a:srgbClr val="FFFFFF"/>
                </a:solidFill>
                <a:latin typeface="Gill Sans MT"/>
                <a:ea typeface="Gill Sans MT"/>
                <a:cs typeface="Gill Sans MT"/>
                <a:sym typeface="Gill Sans MT"/>
              </a:defRPr>
            </a:lvl1pPr>
          </a:lstStyle>
          <a:p>
            <a:r>
              <a:t>Philosophy of science</a:t>
            </a:r>
          </a:p>
        </p:txBody>
      </p:sp>
      <p:sp>
        <p:nvSpPr>
          <p:cNvPr id="393" name="Theory building  and evaluation"/>
          <p:cNvSpPr txBox="1"/>
          <p:nvPr/>
        </p:nvSpPr>
        <p:spPr>
          <a:xfrm>
            <a:off x="8997900" y="4331578"/>
            <a:ext cx="2655988"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400" b="1">
                <a:solidFill>
                  <a:srgbClr val="FFFFFF"/>
                </a:solidFill>
                <a:latin typeface="+mn-lt"/>
                <a:ea typeface="+mn-ea"/>
                <a:cs typeface="+mn-cs"/>
                <a:sym typeface="Gill Sans"/>
              </a:defRPr>
            </a:pPr>
            <a:r>
              <a:t>Theory building </a:t>
            </a:r>
            <a:br/>
            <a:r>
              <a:t>and evaluation</a:t>
            </a:r>
          </a:p>
        </p:txBody>
      </p:sp>
      <p:sp>
        <p:nvSpPr>
          <p:cNvPr id="394" name="Methods and  strategies"/>
          <p:cNvSpPr txBox="1"/>
          <p:nvPr/>
        </p:nvSpPr>
        <p:spPr>
          <a:xfrm>
            <a:off x="8997900" y="5778346"/>
            <a:ext cx="2209206"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400" b="1">
                <a:solidFill>
                  <a:srgbClr val="FFFFFF"/>
                </a:solidFill>
                <a:latin typeface="+mn-lt"/>
                <a:ea typeface="+mn-ea"/>
                <a:cs typeface="+mn-cs"/>
                <a:sym typeface="Gill Sans"/>
              </a:defRPr>
            </a:pPr>
            <a:r>
              <a:t>Methods and </a:t>
            </a:r>
            <a:br/>
            <a:r>
              <a:t>strategies</a:t>
            </a:r>
          </a:p>
        </p:txBody>
      </p:sp>
      <p:sp>
        <p:nvSpPr>
          <p:cNvPr id="395" name="… are supported by…"/>
          <p:cNvSpPr txBox="1"/>
          <p:nvPr/>
        </p:nvSpPr>
        <p:spPr>
          <a:xfrm>
            <a:off x="8863955" y="5210412"/>
            <a:ext cx="292387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 are supported by…</a:t>
            </a:r>
          </a:p>
        </p:txBody>
      </p:sp>
      <p:sp>
        <p:nvSpPr>
          <p:cNvPr id="396" name="Analogy: Theoretical and  Experimental Physics"/>
          <p:cNvSpPr txBox="1"/>
          <p:nvPr/>
        </p:nvSpPr>
        <p:spPr>
          <a:xfrm>
            <a:off x="8979148" y="7322165"/>
            <a:ext cx="3567113" cy="814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914400">
              <a:defRPr sz="2400">
                <a:solidFill>
                  <a:srgbClr val="333333"/>
                </a:solidFill>
                <a:latin typeface="+mn-lt"/>
                <a:ea typeface="+mn-ea"/>
                <a:cs typeface="+mn-cs"/>
                <a:sym typeface="Gill Sans"/>
              </a:defRPr>
            </a:pPr>
            <a:r>
              <a:rPr b="1"/>
              <a:t>Analogy: </a:t>
            </a:r>
            <a:r>
              <a:t>Theoretical and </a:t>
            </a:r>
            <a:br/>
            <a:r>
              <a:t>Experimental Physics</a:t>
            </a:r>
          </a:p>
        </p:txBody>
      </p:sp>
      <p:pic>
        <p:nvPicPr>
          <p:cNvPr id="397" name="Rounded Rectangle Rounded rectangle" descr="Rounded Rectangle Rounded rectangle"/>
          <p:cNvPicPr>
            <a:picLocks/>
          </p:cNvPicPr>
          <p:nvPr/>
        </p:nvPicPr>
        <p:blipFill>
          <a:blip r:embed="rId2"/>
          <a:stretch>
            <a:fillRect/>
          </a:stretch>
        </p:blipFill>
        <p:spPr>
          <a:xfrm>
            <a:off x="8766240" y="3581400"/>
            <a:ext cx="3241478" cy="3671425"/>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Goals of the lecture"/>
          <p:cNvSpPr txBox="1">
            <a:spLocks noGrp="1"/>
          </p:cNvSpPr>
          <p:nvPr>
            <p:ph type="title"/>
          </p:nvPr>
        </p:nvSpPr>
        <p:spPr>
          <a:prstGeom prst="rect">
            <a:avLst/>
          </a:prstGeom>
        </p:spPr>
        <p:txBody>
          <a:bodyPr/>
          <a:lstStyle/>
          <a:p>
            <a:r>
              <a:t>Goals of the lecture</a:t>
            </a:r>
          </a:p>
        </p:txBody>
      </p:sp>
      <p:sp>
        <p:nvSpPr>
          <p:cNvPr id="401" name="Group"/>
          <p:cNvSpPr/>
          <p:nvPr/>
        </p:nvSpPr>
        <p:spPr>
          <a:xfrm>
            <a:off x="1792618" y="2788816"/>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402" name="Rounded Rectangle"/>
          <p:cNvSpPr/>
          <p:nvPr/>
        </p:nvSpPr>
        <p:spPr>
          <a:xfrm>
            <a:off x="1792618" y="4261232"/>
            <a:ext cx="10285116"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403" name="Principle ways of working"/>
          <p:cNvSpPr txBox="1"/>
          <p:nvPr/>
        </p:nvSpPr>
        <p:spPr>
          <a:xfrm>
            <a:off x="1834800" y="4469760"/>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Principle ways of working</a:t>
            </a:r>
          </a:p>
        </p:txBody>
      </p:sp>
      <p:sp>
        <p:nvSpPr>
          <p:cNvPr id="404" name="Rounded Rectangle"/>
          <p:cNvSpPr/>
          <p:nvPr/>
        </p:nvSpPr>
        <p:spPr>
          <a:xfrm>
            <a:off x="1792618" y="5752698"/>
            <a:ext cx="10285116"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405" name="Methods and strategies"/>
          <p:cNvSpPr txBox="1"/>
          <p:nvPr/>
        </p:nvSpPr>
        <p:spPr>
          <a:xfrm>
            <a:off x="1834800" y="5961226"/>
            <a:ext cx="4236117"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a:solidFill>
                  <a:srgbClr val="FFFFFF"/>
                </a:solidFill>
                <a:latin typeface="Gill Sans MT"/>
                <a:ea typeface="Gill Sans MT"/>
                <a:cs typeface="Gill Sans MT"/>
                <a:sym typeface="Gill Sans MT"/>
              </a:defRPr>
            </a:lvl1pPr>
          </a:lstStyle>
          <a:p>
            <a:r>
              <a:t>Methods and strategies</a:t>
            </a:r>
          </a:p>
        </p:txBody>
      </p:sp>
      <p:sp>
        <p:nvSpPr>
          <p:cNvPr id="406" name="Rounded Rectangle"/>
          <p:cNvSpPr/>
          <p:nvPr/>
        </p:nvSpPr>
        <p:spPr>
          <a:xfrm>
            <a:off x="1792618" y="7297187"/>
            <a:ext cx="4320481"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Gill Sans MT"/>
                <a:ea typeface="Gill Sans MT"/>
                <a:cs typeface="Gill Sans MT"/>
                <a:sym typeface="Gill Sans MT"/>
              </a:defRPr>
            </a:pPr>
            <a:endParaRPr/>
          </a:p>
        </p:txBody>
      </p:sp>
      <p:sp>
        <p:nvSpPr>
          <p:cNvPr id="407" name="Fundamental theories"/>
          <p:cNvSpPr txBox="1"/>
          <p:nvPr/>
        </p:nvSpPr>
        <p:spPr>
          <a:xfrm>
            <a:off x="1834800" y="7531115"/>
            <a:ext cx="4236117"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914400">
              <a:defRPr sz="2400">
                <a:solidFill>
                  <a:srgbClr val="FFFFFF"/>
                </a:solidFill>
                <a:latin typeface="Gill Sans MT"/>
                <a:ea typeface="Gill Sans MT"/>
                <a:cs typeface="Gill Sans MT"/>
                <a:sym typeface="Gill Sans MT"/>
              </a:defRPr>
            </a:lvl1pPr>
          </a:lstStyle>
          <a:p>
            <a:r>
              <a:t>Fundamental theories</a:t>
            </a:r>
          </a:p>
        </p:txBody>
      </p:sp>
      <p:sp>
        <p:nvSpPr>
          <p:cNvPr id="408" name="Philosophy of science"/>
          <p:cNvSpPr txBox="1"/>
          <p:nvPr/>
        </p:nvSpPr>
        <p:spPr>
          <a:xfrm>
            <a:off x="2579770" y="2992264"/>
            <a:ext cx="274617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defTabSz="914400">
              <a:defRPr sz="2400">
                <a:solidFill>
                  <a:srgbClr val="FFFFFF"/>
                </a:solidFill>
                <a:latin typeface="Gill Sans MT"/>
                <a:ea typeface="Gill Sans MT"/>
                <a:cs typeface="Gill Sans MT"/>
                <a:sym typeface="Gill Sans MT"/>
              </a:defRPr>
            </a:lvl1pPr>
          </a:lstStyle>
          <a:p>
            <a:r>
              <a:t>Philosophy of science</a:t>
            </a:r>
          </a:p>
        </p:txBody>
      </p:sp>
      <p:sp>
        <p:nvSpPr>
          <p:cNvPr id="409" name="Theory building  and evaluation"/>
          <p:cNvSpPr txBox="1"/>
          <p:nvPr/>
        </p:nvSpPr>
        <p:spPr>
          <a:xfrm>
            <a:off x="8997900" y="4331578"/>
            <a:ext cx="2655988"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400" b="1">
                <a:solidFill>
                  <a:srgbClr val="FFFFFF"/>
                </a:solidFill>
                <a:latin typeface="+mn-lt"/>
                <a:ea typeface="+mn-ea"/>
                <a:cs typeface="+mn-cs"/>
                <a:sym typeface="Gill Sans"/>
              </a:defRPr>
            </a:pPr>
            <a:r>
              <a:t>Theory building </a:t>
            </a:r>
            <a:br/>
            <a:r>
              <a:t>and evaluation</a:t>
            </a:r>
          </a:p>
        </p:txBody>
      </p:sp>
      <p:sp>
        <p:nvSpPr>
          <p:cNvPr id="410" name="Methods and  strategies"/>
          <p:cNvSpPr txBox="1"/>
          <p:nvPr/>
        </p:nvSpPr>
        <p:spPr>
          <a:xfrm>
            <a:off x="8997900" y="5778346"/>
            <a:ext cx="2209206"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400" b="1">
                <a:solidFill>
                  <a:srgbClr val="FFFFFF"/>
                </a:solidFill>
                <a:latin typeface="+mn-lt"/>
                <a:ea typeface="+mn-ea"/>
                <a:cs typeface="+mn-cs"/>
                <a:sym typeface="Gill Sans"/>
              </a:defRPr>
            </a:pPr>
            <a:r>
              <a:t>Methods and </a:t>
            </a:r>
            <a:br/>
            <a:r>
              <a:t>strategies</a:t>
            </a:r>
          </a:p>
        </p:txBody>
      </p:sp>
      <p:sp>
        <p:nvSpPr>
          <p:cNvPr id="411" name="… are supported by…"/>
          <p:cNvSpPr txBox="1"/>
          <p:nvPr/>
        </p:nvSpPr>
        <p:spPr>
          <a:xfrm>
            <a:off x="8863955" y="5210412"/>
            <a:ext cx="292387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 are supported by…</a:t>
            </a:r>
          </a:p>
        </p:txBody>
      </p:sp>
      <p:sp>
        <p:nvSpPr>
          <p:cNvPr id="412" name="Analogy: Theoretical and  Experimental Physics"/>
          <p:cNvSpPr txBox="1"/>
          <p:nvPr/>
        </p:nvSpPr>
        <p:spPr>
          <a:xfrm>
            <a:off x="8979148" y="7322165"/>
            <a:ext cx="3567113" cy="814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914400">
              <a:defRPr sz="2400">
                <a:solidFill>
                  <a:srgbClr val="333333"/>
                </a:solidFill>
                <a:latin typeface="+mn-lt"/>
                <a:ea typeface="+mn-ea"/>
                <a:cs typeface="+mn-cs"/>
                <a:sym typeface="Gill Sans"/>
              </a:defRPr>
            </a:pPr>
            <a:r>
              <a:rPr b="1"/>
              <a:t>Analogy: </a:t>
            </a:r>
            <a:r>
              <a:t>Theoretical and </a:t>
            </a:r>
            <a:br/>
            <a:r>
              <a:t>Experimental Physics</a:t>
            </a:r>
          </a:p>
        </p:txBody>
      </p:sp>
      <p:pic>
        <p:nvPicPr>
          <p:cNvPr id="413" name="Rounded Rectangle Rounded rectangle" descr="Rounded Rectangle Rounded rectangle"/>
          <p:cNvPicPr>
            <a:picLocks/>
          </p:cNvPicPr>
          <p:nvPr/>
        </p:nvPicPr>
        <p:blipFill>
          <a:blip r:embed="rId2"/>
          <a:stretch>
            <a:fillRect/>
          </a:stretch>
        </p:blipFill>
        <p:spPr>
          <a:xfrm>
            <a:off x="8766240" y="3581400"/>
            <a:ext cx="3241478" cy="3671425"/>
          </a:xfrm>
          <a:prstGeom prst="rect">
            <a:avLst/>
          </a:prstGeom>
        </p:spPr>
      </p:pic>
      <p:sp>
        <p:nvSpPr>
          <p:cNvPr id="415" name="Arrow"/>
          <p:cNvSpPr/>
          <p:nvPr/>
        </p:nvSpPr>
        <p:spPr>
          <a:xfrm rot="16200764">
            <a:off x="4119245" y="4266027"/>
            <a:ext cx="3312369" cy="854554"/>
          </a:xfrm>
          <a:prstGeom prst="leftArrow">
            <a:avLst>
              <a:gd name="adj1" fmla="val 50000"/>
              <a:gd name="adj2" fmla="val 33706"/>
            </a:avLst>
          </a:prstGeom>
          <a:solidFill>
            <a:srgbClr val="CCCCCC"/>
          </a:solidFill>
          <a:ln>
            <a:solidFill>
              <a:srgbClr val="333333"/>
            </a:solidFill>
          </a:ln>
        </p:spPr>
        <p:txBody>
          <a:bodyPr lIns="45719" rIns="45719"/>
          <a:lstStyle/>
          <a:p>
            <a:pPr algn="r" defTabSz="914400">
              <a:defRPr sz="1800">
                <a:solidFill>
                  <a:srgbClr val="333333"/>
                </a:solidFill>
                <a:latin typeface="Helvetica Neue"/>
                <a:ea typeface="Helvetica Neue"/>
                <a:cs typeface="Helvetica Neue"/>
                <a:sym typeface="Helvetica Neue"/>
              </a:defRPr>
            </a:pPr>
            <a:endParaRPr/>
          </a:p>
        </p:txBody>
      </p:sp>
      <p:sp>
        <p:nvSpPr>
          <p:cNvPr id="416" name="Get a basic understanding of…"/>
          <p:cNvSpPr txBox="1"/>
          <p:nvPr/>
        </p:nvSpPr>
        <p:spPr>
          <a:xfrm>
            <a:off x="6605486" y="1606168"/>
            <a:ext cx="5850362" cy="213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914400">
              <a:defRPr sz="2800" b="1">
                <a:solidFill>
                  <a:srgbClr val="333333"/>
                </a:solidFill>
                <a:latin typeface="+mn-lt"/>
                <a:ea typeface="+mn-ea"/>
                <a:cs typeface="+mn-cs"/>
                <a:sym typeface="Gill Sans"/>
              </a:defRPr>
            </a:pPr>
            <a:r>
              <a:t>Get a basic understanding of </a:t>
            </a:r>
          </a:p>
          <a:p>
            <a:pPr marL="285750" indent="-285750" defTabSz="914400">
              <a:buSzPct val="100000"/>
              <a:buChar char="•"/>
              <a:defRPr sz="2800">
                <a:solidFill>
                  <a:srgbClr val="333333"/>
                </a:solidFill>
                <a:latin typeface="+mn-lt"/>
                <a:ea typeface="+mn-ea"/>
                <a:cs typeface="+mn-cs"/>
                <a:sym typeface="Gill Sans"/>
              </a:defRPr>
            </a:pPr>
            <a:r>
              <a:t>philosophy of science </a:t>
            </a:r>
          </a:p>
          <a:p>
            <a:pPr marL="285750" indent="-285750" defTabSz="914400">
              <a:buSzPct val="100000"/>
              <a:buChar char="•"/>
              <a:defRPr sz="2800">
                <a:solidFill>
                  <a:srgbClr val="333333"/>
                </a:solidFill>
                <a:latin typeface="+mn-lt"/>
                <a:ea typeface="+mn-ea"/>
                <a:cs typeface="+mn-cs"/>
                <a:sym typeface="Gill Sans"/>
              </a:defRPr>
            </a:pPr>
            <a:r>
              <a:t>implications for our discipline</a:t>
            </a:r>
          </a:p>
          <a:p>
            <a:pPr marL="285750" indent="-285750" defTabSz="914400">
              <a:buSzPct val="100000"/>
              <a:buChar char="•"/>
              <a:defRPr sz="2800">
                <a:solidFill>
                  <a:srgbClr val="333333"/>
                </a:solidFill>
                <a:latin typeface="+mn-lt"/>
                <a:ea typeface="+mn-ea"/>
                <a:cs typeface="+mn-cs"/>
                <a:sym typeface="Gill Sans"/>
              </a:defRPr>
            </a:pPr>
            <a:r>
              <a:t>context of research methods and strategies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What is Science?"/>
          <p:cNvSpPr txBox="1"/>
          <p:nvPr/>
        </p:nvSpPr>
        <p:spPr>
          <a:xfrm>
            <a:off x="3883769" y="3598333"/>
            <a:ext cx="5237262"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b="1">
                <a:latin typeface="+mn-lt"/>
                <a:ea typeface="+mn-ea"/>
                <a:cs typeface="+mn-cs"/>
                <a:sym typeface="Gill Sans"/>
              </a:defRPr>
            </a:lvl1pPr>
          </a:lstStyle>
          <a:p>
            <a:r>
              <a:t>What is Science?</a:t>
            </a:r>
          </a:p>
        </p:txBody>
      </p:sp>
      <p:sp>
        <p:nvSpPr>
          <p:cNvPr id="419" name="What do you think?"/>
          <p:cNvSpPr txBox="1"/>
          <p:nvPr/>
        </p:nvSpPr>
        <p:spPr>
          <a:xfrm>
            <a:off x="4303445" y="5431366"/>
            <a:ext cx="4397910"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atin typeface="+mn-lt"/>
                <a:ea typeface="+mn-ea"/>
                <a:cs typeface="+mn-cs"/>
                <a:sym typeface="Gill Sans"/>
              </a:defRPr>
            </a:lvl1pPr>
          </a:lstStyle>
          <a:p>
            <a:r>
              <a:t>What do you think?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19"/>
                                        </p:tgtEl>
                                        <p:attrNameLst>
                                          <p:attrName>style.visibility</p:attrName>
                                        </p:attrNameLst>
                                      </p:cBhvr>
                                      <p:to>
                                        <p:strVal val="visible"/>
                                      </p:to>
                                    </p:set>
                                    <p:animEffect transition="in" filter="fade">
                                      <p:cBhvr>
                                        <p:cTn id="7" dur="199"/>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What is science about?"/>
          <p:cNvSpPr txBox="1">
            <a:spLocks noGrp="1"/>
          </p:cNvSpPr>
          <p:nvPr>
            <p:ph type="title"/>
          </p:nvPr>
        </p:nvSpPr>
        <p:spPr>
          <a:prstGeom prst="rect">
            <a:avLst/>
          </a:prstGeom>
        </p:spPr>
        <p:txBody>
          <a:bodyPr/>
          <a:lstStyle>
            <a:lvl1pPr>
              <a:defRPr sz="3800"/>
            </a:lvl1pPr>
          </a:lstStyle>
          <a:p>
            <a:r>
              <a:t>What is science about?</a:t>
            </a:r>
          </a:p>
        </p:txBody>
      </p:sp>
      <p:sp>
        <p:nvSpPr>
          <p:cNvPr id="422" name="Systematically and objectively gaining, documenting/preserving, and disseminating knowledge"/>
          <p:cNvSpPr txBox="1"/>
          <p:nvPr/>
        </p:nvSpPr>
        <p:spPr>
          <a:xfrm>
            <a:off x="797094" y="2333128"/>
            <a:ext cx="1079586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914400">
              <a:spcBef>
                <a:spcPts val="400"/>
              </a:spcBef>
              <a:defRPr sz="3200">
                <a:solidFill>
                  <a:srgbClr val="333333"/>
                </a:solidFill>
                <a:latin typeface="+mn-lt"/>
                <a:ea typeface="+mn-ea"/>
                <a:cs typeface="+mn-cs"/>
                <a:sym typeface="Gill Sans"/>
              </a:defRPr>
            </a:lvl1pPr>
          </a:lstStyle>
          <a:p>
            <a:r>
              <a:t>Systematically and objectively gaining, documenting/preserving, and disseminating knowledge</a:t>
            </a:r>
          </a:p>
        </p:txBody>
      </p:sp>
      <p:sp>
        <p:nvSpPr>
          <p:cNvPr id="423" name="Rectangle"/>
          <p:cNvSpPr/>
          <p:nvPr/>
        </p:nvSpPr>
        <p:spPr>
          <a:xfrm>
            <a:off x="723965" y="2206128"/>
            <a:ext cx="11556870" cy="1270001"/>
          </a:xfrm>
          <a:prstGeom prst="rect">
            <a:avLst/>
          </a:prstGeom>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What is science about?"/>
          <p:cNvSpPr txBox="1">
            <a:spLocks noGrp="1"/>
          </p:cNvSpPr>
          <p:nvPr>
            <p:ph type="title"/>
          </p:nvPr>
        </p:nvSpPr>
        <p:spPr>
          <a:prstGeom prst="rect">
            <a:avLst/>
          </a:prstGeom>
        </p:spPr>
        <p:txBody>
          <a:bodyPr/>
          <a:lstStyle>
            <a:lvl1pPr>
              <a:defRPr sz="3800"/>
            </a:lvl1pPr>
          </a:lstStyle>
          <a:p>
            <a:r>
              <a:t>What is science about?</a:t>
            </a:r>
          </a:p>
        </p:txBody>
      </p:sp>
      <p:sp>
        <p:nvSpPr>
          <p:cNvPr id="426" name="Gaining knowledge by the systematic application of research methods…"/>
          <p:cNvSpPr txBox="1">
            <a:spLocks noGrp="1"/>
          </p:cNvSpPr>
          <p:nvPr>
            <p:ph type="body" idx="1"/>
          </p:nvPr>
        </p:nvSpPr>
        <p:spPr>
          <a:xfrm>
            <a:off x="723900" y="4581326"/>
            <a:ext cx="12013208" cy="5172274"/>
          </a:xfrm>
          <a:prstGeom prst="rect">
            <a:avLst/>
          </a:prstGeom>
        </p:spPr>
        <p:txBody>
          <a:bodyPr/>
          <a:lstStyle/>
          <a:p>
            <a:pPr marL="342900" marR="0" indent="-342900" defTabSz="914400">
              <a:spcBef>
                <a:spcPts val="400"/>
              </a:spcBef>
              <a:defRPr sz="2800">
                <a:solidFill>
                  <a:srgbClr val="333333"/>
                </a:solidFill>
                <a:uFillTx/>
              </a:defRPr>
            </a:pPr>
            <a:r>
              <a:t>Gaining knowledge by the </a:t>
            </a:r>
            <a:r>
              <a:rPr>
                <a:solidFill>
                  <a:srgbClr val="000000"/>
                </a:solidFill>
              </a:rPr>
              <a:t>systematic application of research methods</a:t>
            </a:r>
          </a:p>
          <a:p>
            <a:pPr marL="910590" marR="0" lvl="1" indent="-412750" defTabSz="914400">
              <a:spcBef>
                <a:spcPts val="0"/>
              </a:spcBef>
              <a:defRPr sz="2800">
                <a:solidFill>
                  <a:srgbClr val="333333"/>
                </a:solidFill>
                <a:uFillTx/>
              </a:defRPr>
            </a:pPr>
            <a:r>
              <a:rPr>
                <a:solidFill>
                  <a:srgbClr val="000000"/>
                </a:solidFill>
              </a:rPr>
              <a:t>Reasoning by argument / logical inference</a:t>
            </a:r>
          </a:p>
          <a:p>
            <a:pPr marL="910590" marR="0" lvl="1" indent="-412750" defTabSz="914400">
              <a:spcBef>
                <a:spcPts val="0"/>
              </a:spcBef>
              <a:defRPr sz="2800">
                <a:uFillTx/>
              </a:defRPr>
            </a:pPr>
            <a:r>
              <a:t>Empiricism (case studies, experiments,…)</a:t>
            </a:r>
          </a:p>
          <a:p>
            <a:pPr marL="910590" marR="0" lvl="1" indent="-412750" defTabSz="914400">
              <a:spcBef>
                <a:spcPts val="0"/>
              </a:spcBef>
              <a:defRPr sz="2800">
                <a:uFillTx/>
              </a:defRPr>
            </a:pPr>
            <a:r>
              <a:t>…</a:t>
            </a:r>
          </a:p>
          <a:p>
            <a:pPr marL="342900" marR="0" indent="-342900" defTabSz="914400">
              <a:spcBef>
                <a:spcPts val="400"/>
              </a:spcBef>
              <a:defRPr sz="2800">
                <a:solidFill>
                  <a:srgbClr val="333333"/>
                </a:solidFill>
                <a:uFillTx/>
              </a:defRPr>
            </a:pPr>
            <a:r>
              <a:t>Research should:</a:t>
            </a:r>
          </a:p>
          <a:p>
            <a:pPr marL="742950" marR="0" lvl="1" defTabSz="914400">
              <a:defRPr sz="2800">
                <a:solidFill>
                  <a:srgbClr val="333333"/>
                </a:solidFill>
                <a:uFillTx/>
              </a:defRPr>
            </a:pPr>
            <a:r>
              <a:t>Have a high scientific and / or practical relevance and impact</a:t>
            </a:r>
          </a:p>
          <a:p>
            <a:pPr marL="742950" marR="0" lvl="1" defTabSz="914400">
              <a:defRPr sz="2800">
                <a:solidFill>
                  <a:srgbClr val="333333"/>
                </a:solidFill>
                <a:uFillTx/>
              </a:defRPr>
            </a:pPr>
            <a:r>
              <a:t>Be rigorous and correct</a:t>
            </a:r>
          </a:p>
          <a:p>
            <a:pPr marL="0" marR="0" indent="0" defTabSz="914400">
              <a:spcBef>
                <a:spcPts val="400"/>
              </a:spcBef>
              <a:buSzTx/>
              <a:buNone/>
              <a:defRPr sz="2800" b="1">
                <a:uFillTx/>
              </a:defRPr>
            </a:pPr>
            <a:r>
              <a:t>However…</a:t>
            </a:r>
          </a:p>
          <a:p>
            <a:pPr marL="342900" marR="0" indent="-342900" defTabSz="914400">
              <a:spcBef>
                <a:spcPts val="400"/>
              </a:spcBef>
              <a:defRPr sz="2800">
                <a:solidFill>
                  <a:srgbClr val="333333"/>
                </a:solidFill>
                <a:uFillTx/>
              </a:defRPr>
            </a:pPr>
            <a:r>
              <a:t>There is no universal way of scientific working (see </a:t>
            </a:r>
            <a:r>
              <a:rPr i="1"/>
              <a:t>Pragmatism / epist. anarchy)</a:t>
            </a:r>
          </a:p>
          <a:p>
            <a:pPr marL="342900" marR="0" indent="-342900" defTabSz="914400">
              <a:spcBef>
                <a:spcPts val="400"/>
              </a:spcBef>
              <a:buChar char="➡"/>
              <a:defRPr sz="2800">
                <a:solidFill>
                  <a:srgbClr val="333333"/>
                </a:solidFill>
                <a:uFillTx/>
              </a:defRPr>
            </a:pPr>
            <a:r>
              <a:t>Method appropriateness depends on many non-trivial factors</a:t>
            </a:r>
          </a:p>
        </p:txBody>
      </p:sp>
      <p:sp>
        <p:nvSpPr>
          <p:cNvPr id="427" name="Systematically and objectively gaining, documenting/preserving, and disseminating knowledge"/>
          <p:cNvSpPr txBox="1"/>
          <p:nvPr/>
        </p:nvSpPr>
        <p:spPr>
          <a:xfrm>
            <a:off x="797094" y="2320428"/>
            <a:ext cx="10795860"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spcBef>
                <a:spcPts val="400"/>
              </a:spcBef>
              <a:defRPr sz="3200">
                <a:solidFill>
                  <a:srgbClr val="333333"/>
                </a:solidFill>
                <a:latin typeface="+mn-lt"/>
                <a:ea typeface="+mn-ea"/>
                <a:cs typeface="+mn-cs"/>
                <a:sym typeface="Gill Sans"/>
              </a:defRPr>
            </a:pPr>
            <a:r>
              <a:rPr b="1">
                <a:solidFill>
                  <a:srgbClr val="000000"/>
                </a:solidFill>
              </a:rPr>
              <a:t>Systematically</a:t>
            </a:r>
            <a:r>
              <a:t> and objectively gaining, documenting/preserving, and disseminating knowledge</a:t>
            </a:r>
          </a:p>
        </p:txBody>
      </p:sp>
      <p:sp>
        <p:nvSpPr>
          <p:cNvPr id="428" name="Rectangle"/>
          <p:cNvSpPr/>
          <p:nvPr/>
        </p:nvSpPr>
        <p:spPr>
          <a:xfrm>
            <a:off x="723965" y="2206128"/>
            <a:ext cx="11556870" cy="1270001"/>
          </a:xfrm>
          <a:prstGeom prst="rect">
            <a:avLst/>
          </a:prstGeom>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What is science about?"/>
          <p:cNvSpPr txBox="1">
            <a:spLocks noGrp="1"/>
          </p:cNvSpPr>
          <p:nvPr>
            <p:ph type="title"/>
          </p:nvPr>
        </p:nvSpPr>
        <p:spPr>
          <a:prstGeom prst="rect">
            <a:avLst/>
          </a:prstGeom>
        </p:spPr>
        <p:txBody>
          <a:bodyPr/>
          <a:lstStyle>
            <a:lvl1pPr>
              <a:defRPr sz="3800"/>
            </a:lvl1pPr>
          </a:lstStyle>
          <a:p>
            <a:r>
              <a:t>What is science about?</a:t>
            </a:r>
          </a:p>
        </p:txBody>
      </p:sp>
      <p:sp>
        <p:nvSpPr>
          <p:cNvPr id="431" name="In principle, we try to be objective (independent of subjective judgment)…"/>
          <p:cNvSpPr txBox="1">
            <a:spLocks noGrp="1"/>
          </p:cNvSpPr>
          <p:nvPr>
            <p:ph type="body" idx="1"/>
          </p:nvPr>
        </p:nvSpPr>
        <p:spPr>
          <a:xfrm>
            <a:off x="723900" y="4322762"/>
            <a:ext cx="11975307" cy="5430838"/>
          </a:xfrm>
          <a:prstGeom prst="rect">
            <a:avLst/>
          </a:prstGeom>
        </p:spPr>
        <p:txBody>
          <a:bodyPr/>
          <a:lstStyle/>
          <a:p>
            <a:pPr marL="0" marR="0" indent="0" defTabSz="914400">
              <a:spcBef>
                <a:spcPts val="400"/>
              </a:spcBef>
              <a:buSzTx/>
              <a:buNone/>
              <a:defRPr sz="2800">
                <a:solidFill>
                  <a:srgbClr val="333333"/>
                </a:solidFill>
                <a:uFillTx/>
              </a:defRPr>
            </a:pPr>
            <a:r>
              <a:t>In principle, we try to be objective (independent of subjective judgment)</a:t>
            </a:r>
          </a:p>
          <a:p>
            <a:pPr marL="0" marR="0" indent="0" defTabSz="914400">
              <a:spcBef>
                <a:spcPts val="400"/>
              </a:spcBef>
              <a:buSzTx/>
              <a:buNone/>
              <a:defRPr sz="2800">
                <a:solidFill>
                  <a:srgbClr val="333333"/>
                </a:solidFill>
                <a:uFillTx/>
              </a:defRPr>
            </a:pPr>
            <a:endParaRPr/>
          </a:p>
          <a:p>
            <a:pPr marL="0" marR="0" indent="0" defTabSz="914400">
              <a:spcBef>
                <a:spcPts val="400"/>
              </a:spcBef>
              <a:buSzTx/>
              <a:buNone/>
              <a:defRPr sz="2800" b="1">
                <a:uFillTx/>
              </a:defRPr>
            </a:pPr>
            <a:r>
              <a:t>However…</a:t>
            </a:r>
          </a:p>
          <a:p>
            <a:pPr marL="342900" marR="0" indent="-342900" defTabSz="914400">
              <a:spcBef>
                <a:spcPts val="400"/>
              </a:spcBef>
              <a:defRPr sz="2800">
                <a:uFillTx/>
              </a:defRPr>
            </a:pPr>
            <a:r>
              <a:t>There is nothing absolute about knowledge/“truth” (see </a:t>
            </a:r>
            <a:r>
              <a:rPr i="1"/>
              <a:t>Scientific Realism</a:t>
            </a:r>
            <a:r>
              <a:t>)</a:t>
            </a:r>
          </a:p>
          <a:p>
            <a:pPr marL="342900" marR="0" indent="-342900" defTabSz="914400">
              <a:spcBef>
                <a:spcPts val="400"/>
              </a:spcBef>
              <a:defRPr sz="2800">
                <a:uFillTx/>
              </a:defRPr>
            </a:pPr>
            <a:r>
              <a:t>Accepting documented knowledge depends on acceptance by (subjective) peers, often judging by desire for “novelty”,  “aesthetics”, etc. (see </a:t>
            </a:r>
            <a:r>
              <a:rPr i="1"/>
              <a:t>Post-Positivism</a:t>
            </a:r>
            <a:r>
              <a:t>)</a:t>
            </a:r>
            <a:br/>
            <a:endParaRPr/>
          </a:p>
          <a:p>
            <a:pPr marL="342900" marR="0" indent="-342900" defTabSz="914400">
              <a:spcBef>
                <a:spcPts val="400"/>
              </a:spcBef>
              <a:buChar char="➡"/>
              <a:defRPr sz="2800">
                <a:uFillTx/>
              </a:defRPr>
            </a:pPr>
            <a:r>
              <a:t>Accepting scientific results is also a social process</a:t>
            </a:r>
          </a:p>
        </p:txBody>
      </p:sp>
      <p:sp>
        <p:nvSpPr>
          <p:cNvPr id="432" name="Systematically and objectively gaining, documenting/preserving, and disseminating knowledge"/>
          <p:cNvSpPr txBox="1"/>
          <p:nvPr/>
        </p:nvSpPr>
        <p:spPr>
          <a:xfrm>
            <a:off x="797094" y="2320428"/>
            <a:ext cx="10795860" cy="1041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spcBef>
                <a:spcPts val="400"/>
              </a:spcBef>
              <a:defRPr sz="3200">
                <a:latin typeface="+mn-lt"/>
                <a:ea typeface="+mn-ea"/>
                <a:cs typeface="+mn-cs"/>
                <a:sym typeface="Gill Sans"/>
              </a:defRPr>
            </a:pPr>
            <a:r>
              <a:t>Systematically and </a:t>
            </a:r>
            <a:r>
              <a:rPr b="1"/>
              <a:t>objectively</a:t>
            </a:r>
            <a:r>
              <a:t> gaining, documenting/preserving, and disseminating knowledge</a:t>
            </a:r>
          </a:p>
        </p:txBody>
      </p:sp>
      <p:sp>
        <p:nvSpPr>
          <p:cNvPr id="433" name="Rectangle"/>
          <p:cNvSpPr/>
          <p:nvPr/>
        </p:nvSpPr>
        <p:spPr>
          <a:xfrm>
            <a:off x="723965" y="2206128"/>
            <a:ext cx="11556870" cy="1270001"/>
          </a:xfrm>
          <a:prstGeom prst="rect">
            <a:avLst/>
          </a:prstGeom>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You can"/>
          <p:cNvSpPr txBox="1"/>
          <p:nvPr/>
        </p:nvSpPr>
        <p:spPr>
          <a:xfrm>
            <a:off x="871230" y="1121331"/>
            <a:ext cx="2331991" cy="756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4186" tIns="54186" rIns="54186" bIns="54186">
            <a:spAutoFit/>
          </a:bodyPr>
          <a:lstStyle>
            <a:lvl1pPr defTabSz="1300480">
              <a:defRPr sz="4400" b="1">
                <a:latin typeface="+mn-lt"/>
                <a:ea typeface="+mn-ea"/>
                <a:cs typeface="+mn-cs"/>
                <a:sym typeface="Gill Sans"/>
              </a:defRPr>
            </a:lvl1pPr>
          </a:lstStyle>
          <a:p>
            <a:r>
              <a:t>You can</a:t>
            </a:r>
          </a:p>
        </p:txBody>
      </p:sp>
      <p:pic>
        <p:nvPicPr>
          <p:cNvPr id="174" name="cc.eps.pdf" descr="cc.eps.pdf"/>
          <p:cNvPicPr>
            <a:picLocks noChangeAspect="1"/>
          </p:cNvPicPr>
          <p:nvPr/>
        </p:nvPicPr>
        <p:blipFill>
          <a:blip r:embed="rId2"/>
          <a:stretch>
            <a:fillRect/>
          </a:stretch>
        </p:blipFill>
        <p:spPr>
          <a:xfrm>
            <a:off x="968898" y="2217917"/>
            <a:ext cx="842905" cy="842905"/>
          </a:xfrm>
          <a:prstGeom prst="rect">
            <a:avLst/>
          </a:prstGeom>
          <a:ln w="12700">
            <a:miter lim="400000"/>
          </a:ln>
        </p:spPr>
      </p:pic>
      <p:pic>
        <p:nvPicPr>
          <p:cNvPr id="175" name="by.eps.pdf" descr="by.eps.pdf"/>
          <p:cNvPicPr>
            <a:picLocks noChangeAspect="1"/>
          </p:cNvPicPr>
          <p:nvPr/>
        </p:nvPicPr>
        <p:blipFill>
          <a:blip r:embed="rId3"/>
          <a:stretch>
            <a:fillRect/>
          </a:stretch>
        </p:blipFill>
        <p:spPr>
          <a:xfrm>
            <a:off x="1449844" y="6392941"/>
            <a:ext cx="842904" cy="842905"/>
          </a:xfrm>
          <a:prstGeom prst="rect">
            <a:avLst/>
          </a:prstGeom>
          <a:ln w="12700">
            <a:miter lim="400000"/>
          </a:ln>
        </p:spPr>
      </p:pic>
      <p:pic>
        <p:nvPicPr>
          <p:cNvPr id="176" name="nc-eu.eps.pdf" descr="nc-eu.eps.pdf"/>
          <p:cNvPicPr>
            <a:picLocks noChangeAspect="1"/>
          </p:cNvPicPr>
          <p:nvPr/>
        </p:nvPicPr>
        <p:blipFill>
          <a:blip r:embed="rId4"/>
          <a:stretch>
            <a:fillRect/>
          </a:stretch>
        </p:blipFill>
        <p:spPr>
          <a:xfrm>
            <a:off x="1449844" y="7306524"/>
            <a:ext cx="842904" cy="842905"/>
          </a:xfrm>
          <a:prstGeom prst="rect">
            <a:avLst/>
          </a:prstGeom>
          <a:ln w="12700">
            <a:miter lim="400000"/>
          </a:ln>
        </p:spPr>
      </p:pic>
      <p:sp>
        <p:nvSpPr>
          <p:cNvPr id="177" name="copy, share and change,"/>
          <p:cNvSpPr txBox="1"/>
          <p:nvPr/>
        </p:nvSpPr>
        <p:spPr>
          <a:xfrm>
            <a:off x="2996455" y="2257910"/>
            <a:ext cx="5361461" cy="743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4186" tIns="54186" rIns="54186" bIns="54186">
            <a:spAutoFit/>
          </a:bodyPr>
          <a:lstStyle>
            <a:lvl1pPr defTabSz="1300480">
              <a:defRPr sz="4400">
                <a:latin typeface="+mn-lt"/>
                <a:ea typeface="+mn-ea"/>
                <a:cs typeface="+mn-cs"/>
                <a:sym typeface="Gill Sans"/>
              </a:defRPr>
            </a:lvl1pPr>
          </a:lstStyle>
          <a:p>
            <a:r>
              <a:t>copy, share and change,</a:t>
            </a:r>
          </a:p>
        </p:txBody>
      </p:sp>
      <p:grpSp>
        <p:nvGrpSpPr>
          <p:cNvPr id="180" name="Group"/>
          <p:cNvGrpSpPr/>
          <p:nvPr/>
        </p:nvGrpSpPr>
        <p:grpSpPr>
          <a:xfrm>
            <a:off x="1036552" y="3477063"/>
            <a:ext cx="752594" cy="752593"/>
            <a:chOff x="0" y="0"/>
            <a:chExt cx="752592" cy="752592"/>
          </a:xfrm>
        </p:grpSpPr>
        <p:pic>
          <p:nvPicPr>
            <p:cNvPr id="178" name="camera_icon_estilizado_nofeet_nohandle.pdf" descr="camera_icon_estilizado_nofeet_nohandle.pdf"/>
            <p:cNvPicPr>
              <a:picLocks noChangeAspect="1"/>
            </p:cNvPicPr>
            <p:nvPr/>
          </p:nvPicPr>
          <p:blipFill>
            <a:blip r:embed="rId5"/>
            <a:stretch>
              <a:fillRect/>
            </a:stretch>
          </p:blipFill>
          <p:spPr>
            <a:xfrm>
              <a:off x="95940" y="156558"/>
              <a:ext cx="560712" cy="439477"/>
            </a:xfrm>
            <a:prstGeom prst="rect">
              <a:avLst/>
            </a:prstGeom>
            <a:ln w="12700" cap="flat">
              <a:noFill/>
              <a:miter lim="400000"/>
            </a:ln>
            <a:effectLst/>
          </p:spPr>
        </p:pic>
        <p:sp>
          <p:nvSpPr>
            <p:cNvPr id="179" name="Circle"/>
            <p:cNvSpPr/>
            <p:nvPr/>
          </p:nvSpPr>
          <p:spPr>
            <a:xfrm>
              <a:off x="0" y="0"/>
              <a:ext cx="752593" cy="752593"/>
            </a:xfrm>
            <a:prstGeom prst="ellipse">
              <a:avLst/>
            </a:prstGeom>
            <a:noFill/>
            <a:ln w="88900" cap="flat">
              <a:solidFill>
                <a:srgbClr val="000000"/>
              </a:solidFill>
              <a:prstDash val="solid"/>
              <a:bevel/>
            </a:ln>
            <a:effectLst/>
          </p:spPr>
          <p:txBody>
            <a:bodyPr wrap="square" lIns="54186" tIns="54186" rIns="54186" bIns="54186" numCol="1" anchor="t">
              <a:noAutofit/>
            </a:bodyPr>
            <a:lstStyle/>
            <a:p>
              <a:pPr defTabSz="1300480">
                <a:defRPr sz="2200">
                  <a:latin typeface="Calibri"/>
                  <a:ea typeface="Calibri"/>
                  <a:cs typeface="Calibri"/>
                  <a:sym typeface="Calibri"/>
                </a:defRPr>
              </a:pPr>
              <a:endParaRPr/>
            </a:p>
          </p:txBody>
        </p:sp>
      </p:grpSp>
      <p:grpSp>
        <p:nvGrpSpPr>
          <p:cNvPr id="183" name="Group"/>
          <p:cNvGrpSpPr/>
          <p:nvPr/>
        </p:nvGrpSpPr>
        <p:grpSpPr>
          <a:xfrm>
            <a:off x="1953446" y="3477063"/>
            <a:ext cx="752594" cy="752593"/>
            <a:chOff x="0" y="0"/>
            <a:chExt cx="752592" cy="752592"/>
          </a:xfrm>
        </p:grpSpPr>
        <p:pic>
          <p:nvPicPr>
            <p:cNvPr id="181" name="camera_pictogram.pdf" descr="camera_pictogram.pdf"/>
            <p:cNvPicPr>
              <a:picLocks noChangeAspect="1"/>
            </p:cNvPicPr>
            <p:nvPr/>
          </p:nvPicPr>
          <p:blipFill>
            <a:blip r:embed="rId6"/>
            <a:stretch>
              <a:fillRect/>
            </a:stretch>
          </p:blipFill>
          <p:spPr>
            <a:xfrm>
              <a:off x="103193" y="156558"/>
              <a:ext cx="546207" cy="439477"/>
            </a:xfrm>
            <a:prstGeom prst="rect">
              <a:avLst/>
            </a:prstGeom>
            <a:ln w="12700" cap="flat">
              <a:noFill/>
              <a:miter lim="400000"/>
            </a:ln>
            <a:effectLst/>
          </p:spPr>
        </p:pic>
        <p:sp>
          <p:nvSpPr>
            <p:cNvPr id="182" name="Circle"/>
            <p:cNvSpPr/>
            <p:nvPr/>
          </p:nvSpPr>
          <p:spPr>
            <a:xfrm>
              <a:off x="0" y="0"/>
              <a:ext cx="752593" cy="752593"/>
            </a:xfrm>
            <a:prstGeom prst="ellipse">
              <a:avLst/>
            </a:prstGeom>
            <a:noFill/>
            <a:ln w="88900" cap="flat">
              <a:solidFill>
                <a:srgbClr val="000000"/>
              </a:solidFill>
              <a:prstDash val="solid"/>
              <a:bevel/>
            </a:ln>
            <a:effectLst/>
          </p:spPr>
          <p:txBody>
            <a:bodyPr wrap="square" lIns="54186" tIns="54186" rIns="54186" bIns="54186" numCol="1" anchor="t">
              <a:noAutofit/>
            </a:bodyPr>
            <a:lstStyle/>
            <a:p>
              <a:pPr defTabSz="1300480">
                <a:defRPr sz="2200">
                  <a:latin typeface="Calibri"/>
                  <a:ea typeface="Calibri"/>
                  <a:cs typeface="Calibri"/>
                  <a:sym typeface="Calibri"/>
                </a:defRPr>
              </a:pPr>
              <a:endParaRPr/>
            </a:p>
          </p:txBody>
        </p:sp>
      </p:grpSp>
      <p:sp>
        <p:nvSpPr>
          <p:cNvPr id="184" name="film and photograph,"/>
          <p:cNvSpPr txBox="1"/>
          <p:nvPr/>
        </p:nvSpPr>
        <p:spPr>
          <a:xfrm>
            <a:off x="2996455" y="3471900"/>
            <a:ext cx="4785472" cy="743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4186" tIns="54186" rIns="54186" bIns="54186">
            <a:spAutoFit/>
          </a:bodyPr>
          <a:lstStyle>
            <a:lvl1pPr defTabSz="1300480">
              <a:defRPr sz="4400">
                <a:latin typeface="+mn-lt"/>
                <a:ea typeface="+mn-ea"/>
                <a:cs typeface="+mn-cs"/>
                <a:sym typeface="Gill Sans"/>
              </a:defRPr>
            </a:lvl1pPr>
          </a:lstStyle>
          <a:p>
            <a:r>
              <a:t>film and photograph,</a:t>
            </a:r>
          </a:p>
        </p:txBody>
      </p:sp>
      <p:grpSp>
        <p:nvGrpSpPr>
          <p:cNvPr id="187" name="Group"/>
          <p:cNvGrpSpPr/>
          <p:nvPr/>
        </p:nvGrpSpPr>
        <p:grpSpPr>
          <a:xfrm>
            <a:off x="991555" y="4585551"/>
            <a:ext cx="797591" cy="752594"/>
            <a:chOff x="0" y="0"/>
            <a:chExt cx="797589" cy="752592"/>
          </a:xfrm>
        </p:grpSpPr>
        <p:pic>
          <p:nvPicPr>
            <p:cNvPr id="185" name="uccello_profilo_01_archi_01.pdf" descr="uccello_profilo_01_archi_01.pdf"/>
            <p:cNvPicPr>
              <a:picLocks noChangeAspect="1"/>
            </p:cNvPicPr>
            <p:nvPr/>
          </p:nvPicPr>
          <p:blipFill>
            <a:blip r:embed="rId7"/>
            <a:stretch>
              <a:fillRect/>
            </a:stretch>
          </p:blipFill>
          <p:spPr>
            <a:xfrm flipH="1">
              <a:off x="0" y="216765"/>
              <a:ext cx="694711" cy="439477"/>
            </a:xfrm>
            <a:prstGeom prst="rect">
              <a:avLst/>
            </a:prstGeom>
            <a:ln w="12700" cap="flat">
              <a:noFill/>
              <a:miter lim="400000"/>
            </a:ln>
            <a:effectLst/>
          </p:spPr>
        </p:pic>
        <p:sp>
          <p:nvSpPr>
            <p:cNvPr id="186" name="Circle"/>
            <p:cNvSpPr/>
            <p:nvPr/>
          </p:nvSpPr>
          <p:spPr>
            <a:xfrm>
              <a:off x="44997" y="0"/>
              <a:ext cx="752593" cy="752593"/>
            </a:xfrm>
            <a:prstGeom prst="ellipse">
              <a:avLst/>
            </a:prstGeom>
            <a:noFill/>
            <a:ln w="88900" cap="flat">
              <a:solidFill>
                <a:srgbClr val="000000"/>
              </a:solidFill>
              <a:prstDash val="solid"/>
              <a:bevel/>
            </a:ln>
            <a:effectLst/>
          </p:spPr>
          <p:txBody>
            <a:bodyPr wrap="square" lIns="54186" tIns="54186" rIns="54186" bIns="54186" numCol="1" anchor="t">
              <a:noAutofit/>
            </a:bodyPr>
            <a:lstStyle/>
            <a:p>
              <a:pPr defTabSz="1300480">
                <a:defRPr sz="2200">
                  <a:latin typeface="Calibri"/>
                  <a:ea typeface="Calibri"/>
                  <a:cs typeface="Calibri"/>
                  <a:sym typeface="Calibri"/>
                </a:defRPr>
              </a:pPr>
              <a:endParaRPr/>
            </a:p>
          </p:txBody>
        </p:sp>
      </p:grpSp>
      <p:pic>
        <p:nvPicPr>
          <p:cNvPr id="188" name="wifi_icon.pdf" descr="wifi_icon.pdf"/>
          <p:cNvPicPr>
            <a:picLocks noChangeAspect="1"/>
          </p:cNvPicPr>
          <p:nvPr/>
        </p:nvPicPr>
        <p:blipFill>
          <a:blip r:embed="rId8"/>
          <a:stretch>
            <a:fillRect/>
          </a:stretch>
        </p:blipFill>
        <p:spPr>
          <a:xfrm>
            <a:off x="1930948" y="4428063"/>
            <a:ext cx="797590" cy="1127776"/>
          </a:xfrm>
          <a:prstGeom prst="rect">
            <a:avLst/>
          </a:prstGeom>
          <a:ln w="12700">
            <a:miter lim="400000"/>
          </a:ln>
        </p:spPr>
      </p:pic>
      <p:sp>
        <p:nvSpPr>
          <p:cNvPr id="189" name="Circle"/>
          <p:cNvSpPr/>
          <p:nvPr/>
        </p:nvSpPr>
        <p:spPr>
          <a:xfrm>
            <a:off x="1953446" y="4585551"/>
            <a:ext cx="752594" cy="752594"/>
          </a:xfrm>
          <a:prstGeom prst="ellipse">
            <a:avLst/>
          </a:prstGeom>
          <a:ln w="88900">
            <a:solidFill>
              <a:srgbClr val="000000"/>
            </a:solidFill>
            <a:bevel/>
          </a:ln>
        </p:spPr>
        <p:txBody>
          <a:bodyPr lIns="54186" tIns="54186" rIns="54186" bIns="54186"/>
          <a:lstStyle/>
          <a:p>
            <a:pPr defTabSz="1300480">
              <a:defRPr sz="2200">
                <a:latin typeface="Calibri"/>
                <a:ea typeface="Calibri"/>
                <a:cs typeface="Calibri"/>
                <a:sym typeface="Calibri"/>
              </a:defRPr>
            </a:pPr>
            <a:endParaRPr/>
          </a:p>
        </p:txBody>
      </p:sp>
      <p:sp>
        <p:nvSpPr>
          <p:cNvPr id="190" name="blog, live-blog and tweet"/>
          <p:cNvSpPr txBox="1"/>
          <p:nvPr/>
        </p:nvSpPr>
        <p:spPr>
          <a:xfrm>
            <a:off x="2996455" y="4580388"/>
            <a:ext cx="5578651" cy="743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4186" tIns="54186" rIns="54186" bIns="54186">
            <a:spAutoFit/>
          </a:bodyPr>
          <a:lstStyle>
            <a:lvl1pPr defTabSz="1300480">
              <a:defRPr sz="4400">
                <a:latin typeface="+mn-lt"/>
                <a:ea typeface="+mn-ea"/>
                <a:cs typeface="+mn-cs"/>
                <a:sym typeface="Gill Sans"/>
              </a:defRPr>
            </a:lvl1pPr>
          </a:lstStyle>
          <a:p>
            <a:r>
              <a:t>blog, live-blog and tweet</a:t>
            </a:r>
          </a:p>
        </p:txBody>
      </p:sp>
      <p:sp>
        <p:nvSpPr>
          <p:cNvPr id="191" name="this presentation given that you attribute…"/>
          <p:cNvSpPr txBox="1"/>
          <p:nvPr/>
        </p:nvSpPr>
        <p:spPr>
          <a:xfrm>
            <a:off x="2453880" y="6341691"/>
            <a:ext cx="9474699" cy="2013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4186" tIns="54186" rIns="54186" bIns="54186">
            <a:spAutoFit/>
          </a:bodyPr>
          <a:lstStyle/>
          <a:p>
            <a:pPr defTabSz="1300480">
              <a:defRPr sz="4400">
                <a:latin typeface="+mn-lt"/>
                <a:ea typeface="+mn-ea"/>
                <a:cs typeface="+mn-cs"/>
                <a:sym typeface="Gill Sans"/>
              </a:defRPr>
            </a:pPr>
            <a:r>
              <a:t>this presentation given that you attribute</a:t>
            </a:r>
          </a:p>
          <a:p>
            <a:pPr defTabSz="1300480">
              <a:defRPr sz="4400">
                <a:latin typeface="+mn-lt"/>
                <a:ea typeface="+mn-ea"/>
                <a:cs typeface="+mn-cs"/>
                <a:sym typeface="Gill Sans"/>
              </a:defRPr>
            </a:pPr>
            <a:r>
              <a:t>it to its author and respect the rights and</a:t>
            </a:r>
          </a:p>
          <a:p>
            <a:pPr defTabSz="1300480">
              <a:defRPr sz="4400">
                <a:latin typeface="+mn-lt"/>
                <a:ea typeface="+mn-ea"/>
                <a:cs typeface="+mn-cs"/>
                <a:sym typeface="Gill Sans"/>
              </a:defRPr>
            </a:pPr>
            <a:r>
              <a:t>licenses of its parts.</a:t>
            </a:r>
          </a:p>
        </p:txBody>
      </p:sp>
      <p:sp>
        <p:nvSpPr>
          <p:cNvPr id="192" name="Based on slides by @SMEasterbrook and @ethanwhite"/>
          <p:cNvSpPr txBox="1"/>
          <p:nvPr/>
        </p:nvSpPr>
        <p:spPr>
          <a:xfrm>
            <a:off x="306407" y="9140918"/>
            <a:ext cx="4851924" cy="350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4186" tIns="54186" rIns="54186" bIns="54186">
            <a:spAutoFit/>
          </a:bodyPr>
          <a:lstStyle/>
          <a:p>
            <a:pPr defTabSz="1300480">
              <a:defRPr sz="1600">
                <a:latin typeface="+mn-lt"/>
                <a:ea typeface="+mn-ea"/>
                <a:cs typeface="+mn-cs"/>
                <a:sym typeface="Gill Sans"/>
              </a:defRPr>
            </a:pPr>
            <a:r>
              <a:rPr b="1"/>
              <a:t>Based on</a:t>
            </a:r>
            <a:r>
              <a:t> slides by @SMEasterbrook and @ethanwhite</a:t>
            </a:r>
          </a:p>
        </p:txBody>
      </p:sp>
      <p:pic>
        <p:nvPicPr>
          <p:cNvPr id="193" name="share.eps.pdf" descr="share.eps.pdf"/>
          <p:cNvPicPr>
            <a:picLocks noChangeAspect="1"/>
          </p:cNvPicPr>
          <p:nvPr/>
        </p:nvPicPr>
        <p:blipFill>
          <a:blip r:embed="rId9"/>
          <a:stretch>
            <a:fillRect/>
          </a:stretch>
        </p:blipFill>
        <p:spPr>
          <a:xfrm>
            <a:off x="1908291" y="2217917"/>
            <a:ext cx="842904" cy="84290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What is science about?"/>
          <p:cNvSpPr txBox="1">
            <a:spLocks noGrp="1"/>
          </p:cNvSpPr>
          <p:nvPr>
            <p:ph type="title"/>
          </p:nvPr>
        </p:nvSpPr>
        <p:spPr>
          <a:prstGeom prst="rect">
            <a:avLst/>
          </a:prstGeom>
        </p:spPr>
        <p:txBody>
          <a:bodyPr/>
          <a:lstStyle>
            <a:lvl1pPr>
              <a:defRPr sz="3800"/>
            </a:lvl1pPr>
          </a:lstStyle>
          <a:p>
            <a:r>
              <a:t>What is science about?</a:t>
            </a:r>
          </a:p>
        </p:txBody>
      </p:sp>
      <p:sp>
        <p:nvSpPr>
          <p:cNvPr id="436" name="Scientific knowledge needs to be disseminated…"/>
          <p:cNvSpPr txBox="1">
            <a:spLocks noGrp="1"/>
          </p:cNvSpPr>
          <p:nvPr>
            <p:ph type="body" idx="1"/>
          </p:nvPr>
        </p:nvSpPr>
        <p:spPr>
          <a:xfrm>
            <a:off x="723900" y="4581326"/>
            <a:ext cx="11557000" cy="5172274"/>
          </a:xfrm>
          <a:prstGeom prst="rect">
            <a:avLst/>
          </a:prstGeom>
        </p:spPr>
        <p:txBody>
          <a:bodyPr/>
          <a:lstStyle/>
          <a:p>
            <a:pPr marL="342900" marR="0" indent="-342900" defTabSz="914400">
              <a:spcBef>
                <a:spcPts val="400"/>
              </a:spcBef>
              <a:defRPr sz="2800">
                <a:solidFill>
                  <a:srgbClr val="333333"/>
                </a:solidFill>
                <a:uFillTx/>
              </a:defRPr>
            </a:pPr>
            <a:r>
              <a:t>Scientific knowledge needs to be disseminated</a:t>
            </a:r>
          </a:p>
          <a:p>
            <a:pPr marL="910590" marR="0" lvl="1" indent="-412750" defTabSz="914400">
              <a:spcBef>
                <a:spcPts val="0"/>
              </a:spcBef>
              <a:defRPr sz="2800">
                <a:uFillTx/>
              </a:defRPr>
            </a:pPr>
            <a:r>
              <a:t>documented in a reproducible way following (often unwritten) rules,</a:t>
            </a:r>
          </a:p>
          <a:p>
            <a:pPr marL="910590" marR="0" lvl="1" indent="-412750" defTabSz="914400">
              <a:spcBef>
                <a:spcPts val="0"/>
              </a:spcBef>
              <a:defRPr sz="2800">
                <a:uFillTx/>
              </a:defRPr>
            </a:pPr>
            <a:r>
              <a:t>evaluated (by peers), and</a:t>
            </a:r>
          </a:p>
          <a:p>
            <a:pPr marL="910590" marR="0" lvl="1" indent="-412750" defTabSz="914400">
              <a:spcBef>
                <a:spcPts val="0"/>
              </a:spcBef>
              <a:defRPr sz="2800">
                <a:uFillTx/>
              </a:defRPr>
            </a:pPr>
            <a:r>
              <a:t>disseminated / communicated to the public</a:t>
            </a:r>
          </a:p>
          <a:p>
            <a:pPr marL="0" marR="0" indent="0" defTabSz="914400">
              <a:spcBef>
                <a:spcPts val="400"/>
              </a:spcBef>
              <a:buSzTx/>
              <a:buFont typeface="Wingdings"/>
              <a:buNone/>
              <a:defRPr sz="2800" b="1">
                <a:uFillTx/>
              </a:defRPr>
            </a:pPr>
            <a:r>
              <a:t>However…</a:t>
            </a:r>
          </a:p>
          <a:p>
            <a:pPr marL="342900" marR="0" indent="-342900" defTabSz="914400">
              <a:spcBef>
                <a:spcPts val="400"/>
              </a:spcBef>
              <a:defRPr sz="2800">
                <a:solidFill>
                  <a:srgbClr val="333333"/>
                </a:solidFill>
                <a:uFillTx/>
              </a:defRPr>
            </a:pPr>
            <a:r>
              <a:t>Science (and scientific publishing) is also part of an </a:t>
            </a:r>
            <a:r>
              <a:rPr b="1"/>
              <a:t>economic system</a:t>
            </a:r>
          </a:p>
        </p:txBody>
      </p:sp>
      <p:sp>
        <p:nvSpPr>
          <p:cNvPr id="437" name="Systematically and objectively gaining, documenting/preserving, and disseminating knowledge"/>
          <p:cNvSpPr txBox="1"/>
          <p:nvPr/>
        </p:nvSpPr>
        <p:spPr>
          <a:xfrm>
            <a:off x="797094" y="2307728"/>
            <a:ext cx="10795860"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spcBef>
                <a:spcPts val="400"/>
              </a:spcBef>
              <a:defRPr sz="3200">
                <a:solidFill>
                  <a:srgbClr val="333333"/>
                </a:solidFill>
                <a:latin typeface="+mn-lt"/>
                <a:ea typeface="+mn-ea"/>
                <a:cs typeface="+mn-cs"/>
                <a:sym typeface="Gill Sans"/>
              </a:defRPr>
            </a:pPr>
            <a:r>
              <a:rPr>
                <a:solidFill>
                  <a:srgbClr val="000000"/>
                </a:solidFill>
              </a:rPr>
              <a:t>Systematically</a:t>
            </a:r>
            <a:r>
              <a:t> and </a:t>
            </a:r>
            <a:r>
              <a:rPr>
                <a:solidFill>
                  <a:srgbClr val="000000"/>
                </a:solidFill>
              </a:rPr>
              <a:t>objectively</a:t>
            </a:r>
            <a:r>
              <a:t> gaining, </a:t>
            </a:r>
            <a:r>
              <a:rPr b="1">
                <a:solidFill>
                  <a:srgbClr val="000000"/>
                </a:solidFill>
              </a:rPr>
              <a:t>documenting/preserving, </a:t>
            </a:r>
            <a:r>
              <a:rPr b="1"/>
              <a:t>and disseminating </a:t>
            </a:r>
            <a:r>
              <a:t>knowledge</a:t>
            </a:r>
          </a:p>
        </p:txBody>
      </p:sp>
      <p:sp>
        <p:nvSpPr>
          <p:cNvPr id="438" name="Rectangle"/>
          <p:cNvSpPr/>
          <p:nvPr/>
        </p:nvSpPr>
        <p:spPr>
          <a:xfrm>
            <a:off x="723965" y="2206128"/>
            <a:ext cx="11556870" cy="1270001"/>
          </a:xfrm>
          <a:prstGeom prst="rect">
            <a:avLst/>
          </a:prstGeom>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grpSp>
        <p:nvGrpSpPr>
          <p:cNvPr id="441" name="Screen Shot 2017-01-08 at 10.23.25.png"/>
          <p:cNvGrpSpPr/>
          <p:nvPr/>
        </p:nvGrpSpPr>
        <p:grpSpPr>
          <a:xfrm>
            <a:off x="6701826" y="7339210"/>
            <a:ext cx="5867387" cy="1999819"/>
            <a:chOff x="0" y="0"/>
            <a:chExt cx="5867386" cy="1999818"/>
          </a:xfrm>
        </p:grpSpPr>
        <p:pic>
          <p:nvPicPr>
            <p:cNvPr id="440" name="Screen Shot 2017-01-08 at 10.23.25.png" descr="Screen Shot 2017-01-08 at 10.23.25.png"/>
            <p:cNvPicPr>
              <a:picLocks noChangeAspect="1"/>
            </p:cNvPicPr>
            <p:nvPr/>
          </p:nvPicPr>
          <p:blipFill>
            <a:blip r:embed="rId2"/>
            <a:srcRect b="54121"/>
            <a:stretch>
              <a:fillRect/>
            </a:stretch>
          </p:blipFill>
          <p:spPr>
            <a:xfrm>
              <a:off x="127000" y="88900"/>
              <a:ext cx="5613387" cy="1669619"/>
            </a:xfrm>
            <a:prstGeom prst="rect">
              <a:avLst/>
            </a:prstGeom>
            <a:ln>
              <a:noFill/>
            </a:ln>
            <a:effectLst/>
          </p:spPr>
        </p:pic>
        <p:pic>
          <p:nvPicPr>
            <p:cNvPr id="439" name="Screen Shot 2017-01-08 at 10.23.25.png" descr="Screen Shot 2017-01-08 at 10.23.25.png"/>
            <p:cNvPicPr>
              <a:picLocks/>
            </p:cNvPicPr>
            <p:nvPr/>
          </p:nvPicPr>
          <p:blipFill>
            <a:blip r:embed="rId3"/>
            <a:stretch>
              <a:fillRect/>
            </a:stretch>
          </p:blipFill>
          <p:spPr>
            <a:xfrm>
              <a:off x="-1" y="-1"/>
              <a:ext cx="5867388" cy="1999820"/>
            </a:xfrm>
            <a:prstGeom prst="rect">
              <a:avLst/>
            </a:prstGeom>
            <a:effectLst/>
          </p:spPr>
        </p:pic>
      </p:grpSp>
      <p:sp>
        <p:nvSpPr>
          <p:cNvPr id="442" name="Source: https://medium.com/@jasonschmitt/can-t-disrupt-this-elsevier-and-the-25-2-billion-dollar-a-year-academic-publishing-business-aa3b9618d40a#.il1kxilt9"/>
          <p:cNvSpPr txBox="1"/>
          <p:nvPr/>
        </p:nvSpPr>
        <p:spPr>
          <a:xfrm>
            <a:off x="432626" y="9211885"/>
            <a:ext cx="9910575"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Source: </a:t>
            </a:r>
            <a:r>
              <a:rPr b="0"/>
              <a:t>https://medium.com/@jasonschmitt/can-t-disrupt-this-elsevier-and-the-25-2-billion-dollar-a-year-academic-publishing-business-aa3b9618d40a#.il1kxilt9</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In the end, science is a human undertaking"/>
          <p:cNvSpPr txBox="1">
            <a:spLocks noGrp="1"/>
          </p:cNvSpPr>
          <p:nvPr>
            <p:ph type="title"/>
          </p:nvPr>
        </p:nvSpPr>
        <p:spPr>
          <a:prstGeom prst="rect">
            <a:avLst/>
          </a:prstGeom>
        </p:spPr>
        <p:txBody>
          <a:bodyPr/>
          <a:lstStyle/>
          <a:p>
            <a:r>
              <a:t>In the end, science is a human undertaking</a:t>
            </a:r>
          </a:p>
        </p:txBody>
      </p:sp>
      <p:grpSp>
        <p:nvGrpSpPr>
          <p:cNvPr id="447" name="Screen Shot 2017-01-08 at 10.01.56.png"/>
          <p:cNvGrpSpPr/>
          <p:nvPr/>
        </p:nvGrpSpPr>
        <p:grpSpPr>
          <a:xfrm>
            <a:off x="529809" y="2074730"/>
            <a:ext cx="7056693" cy="6599125"/>
            <a:chOff x="0" y="0"/>
            <a:chExt cx="7056691" cy="6599124"/>
          </a:xfrm>
        </p:grpSpPr>
        <p:pic>
          <p:nvPicPr>
            <p:cNvPr id="446" name="Screen Shot 2017-01-08 at 10.01.56.png" descr="Screen Shot 2017-01-08 at 10.01.56.png"/>
            <p:cNvPicPr>
              <a:picLocks noChangeAspect="1"/>
            </p:cNvPicPr>
            <p:nvPr/>
          </p:nvPicPr>
          <p:blipFill>
            <a:blip r:embed="rId2"/>
            <a:stretch>
              <a:fillRect/>
            </a:stretch>
          </p:blipFill>
          <p:spPr>
            <a:xfrm>
              <a:off x="127000" y="88900"/>
              <a:ext cx="6802692" cy="6268925"/>
            </a:xfrm>
            <a:prstGeom prst="rect">
              <a:avLst/>
            </a:prstGeom>
            <a:ln>
              <a:noFill/>
            </a:ln>
            <a:effectLst/>
          </p:spPr>
        </p:pic>
        <p:pic>
          <p:nvPicPr>
            <p:cNvPr id="445" name="Screen Shot 2017-01-08 at 10.01.56.png" descr="Screen Shot 2017-01-08 at 10.01.56.png"/>
            <p:cNvPicPr>
              <a:picLocks/>
            </p:cNvPicPr>
            <p:nvPr/>
          </p:nvPicPr>
          <p:blipFill>
            <a:blip r:embed="rId3"/>
            <a:stretch>
              <a:fillRect/>
            </a:stretch>
          </p:blipFill>
          <p:spPr>
            <a:xfrm>
              <a:off x="0" y="0"/>
              <a:ext cx="7056692" cy="6599125"/>
            </a:xfrm>
            <a:prstGeom prst="rect">
              <a:avLst/>
            </a:prstGeom>
            <a:effectLst/>
          </p:spPr>
        </p:pic>
      </p:grpSp>
      <p:grpSp>
        <p:nvGrpSpPr>
          <p:cNvPr id="450" name="Screen Shot 2017-01-08 at 10.04.21.png"/>
          <p:cNvGrpSpPr/>
          <p:nvPr/>
        </p:nvGrpSpPr>
        <p:grpSpPr>
          <a:xfrm>
            <a:off x="7778278" y="2525640"/>
            <a:ext cx="4976715" cy="6453180"/>
            <a:chOff x="0" y="0"/>
            <a:chExt cx="4976714" cy="6453179"/>
          </a:xfrm>
        </p:grpSpPr>
        <p:pic>
          <p:nvPicPr>
            <p:cNvPr id="449" name="Screen Shot 2017-01-08 at 10.04.21.png" descr="Screen Shot 2017-01-08 at 10.04.21.png"/>
            <p:cNvPicPr>
              <a:picLocks noChangeAspect="1"/>
            </p:cNvPicPr>
            <p:nvPr/>
          </p:nvPicPr>
          <p:blipFill>
            <a:blip r:embed="rId4"/>
            <a:stretch>
              <a:fillRect/>
            </a:stretch>
          </p:blipFill>
          <p:spPr>
            <a:xfrm>
              <a:off x="127000" y="88900"/>
              <a:ext cx="4722715" cy="6122980"/>
            </a:xfrm>
            <a:prstGeom prst="rect">
              <a:avLst/>
            </a:prstGeom>
            <a:ln>
              <a:noFill/>
            </a:ln>
            <a:effectLst/>
          </p:spPr>
        </p:pic>
        <p:pic>
          <p:nvPicPr>
            <p:cNvPr id="448" name="Screen Shot 2017-01-08 at 10.04.21.png" descr="Screen Shot 2017-01-08 at 10.04.21.png"/>
            <p:cNvPicPr>
              <a:picLocks/>
            </p:cNvPicPr>
            <p:nvPr/>
          </p:nvPicPr>
          <p:blipFill>
            <a:blip r:embed="rId5"/>
            <a:stretch>
              <a:fillRect/>
            </a:stretch>
          </p:blipFill>
          <p:spPr>
            <a:xfrm>
              <a:off x="0" y="0"/>
              <a:ext cx="4976715" cy="6453180"/>
            </a:xfrm>
            <a:prstGeom prst="rect">
              <a:avLst/>
            </a:prstGeom>
            <a:effectLst/>
          </p:spPr>
        </p:pic>
      </p:grpSp>
      <p:sp>
        <p:nvSpPr>
          <p:cNvPr id="451" name="Source (r): http://onlinelibrary.wiley.com/doi/10.1002/asi.22784/abstract"/>
          <p:cNvSpPr txBox="1"/>
          <p:nvPr/>
        </p:nvSpPr>
        <p:spPr>
          <a:xfrm>
            <a:off x="445326" y="9351585"/>
            <a:ext cx="4592574"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Source (r): </a:t>
            </a:r>
            <a:r>
              <a:rPr b="0"/>
              <a:t>http://onlinelibrary.wiley.com/doi/10.1002/asi.22784/abstract</a:t>
            </a:r>
          </a:p>
        </p:txBody>
      </p:sp>
      <p:sp>
        <p:nvSpPr>
          <p:cNvPr id="452" name="Source (l): https://scholarlykitchen.sspnet.org/2011/12/08/is-peer-review-a-coin-toss/"/>
          <p:cNvSpPr txBox="1"/>
          <p:nvPr/>
        </p:nvSpPr>
        <p:spPr>
          <a:xfrm>
            <a:off x="445326" y="9110285"/>
            <a:ext cx="5381735"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Source (l): </a:t>
            </a:r>
            <a:r>
              <a:rPr b="0"/>
              <a:t>https://scholarlykitchen.sspnet.org/2011/12/08/is-peer-review-a-coin-toss/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Necessary postulates for scientific working…"/>
          <p:cNvSpPr txBox="1">
            <a:spLocks noGrp="1"/>
          </p:cNvSpPr>
          <p:nvPr>
            <p:ph type="body" idx="1"/>
          </p:nvPr>
        </p:nvSpPr>
        <p:spPr>
          <a:prstGeom prst="rect">
            <a:avLst/>
          </a:prstGeom>
        </p:spPr>
        <p:txBody>
          <a:bodyPr/>
          <a:lstStyle/>
          <a:p>
            <a:pPr marL="342900" marR="0" indent="-342900" defTabSz="914400">
              <a:spcBef>
                <a:spcPts val="400"/>
              </a:spcBef>
              <a:defRPr sz="2800">
                <a:solidFill>
                  <a:srgbClr val="333333"/>
                </a:solidFill>
                <a:uFillTx/>
              </a:defRPr>
            </a:pPr>
            <a:endParaRPr/>
          </a:p>
          <a:p>
            <a:pPr marL="342900" marR="0" indent="-342900" defTabSz="914400">
              <a:spcBef>
                <a:spcPts val="400"/>
              </a:spcBef>
              <a:defRPr sz="2800">
                <a:solidFill>
                  <a:srgbClr val="333333"/>
                </a:solidFill>
                <a:uFillTx/>
              </a:defRPr>
            </a:pPr>
            <a:endParaRPr/>
          </a:p>
          <a:p>
            <a:pPr marL="342900" marR="0" indent="-342900" defTabSz="914400">
              <a:spcBef>
                <a:spcPts val="400"/>
              </a:spcBef>
              <a:defRPr sz="2800">
                <a:solidFill>
                  <a:srgbClr val="333333"/>
                </a:solidFill>
                <a:uFillTx/>
              </a:defRPr>
            </a:pPr>
            <a:endParaRPr/>
          </a:p>
          <a:p>
            <a:pPr marL="0" marR="0" indent="0" defTabSz="914400">
              <a:spcBef>
                <a:spcPts val="400"/>
              </a:spcBef>
              <a:buSzTx/>
              <a:buNone/>
              <a:defRPr sz="2800" b="1">
                <a:solidFill>
                  <a:srgbClr val="333333"/>
                </a:solidFill>
                <a:uFillTx/>
              </a:defRPr>
            </a:pPr>
            <a:endParaRPr/>
          </a:p>
          <a:p>
            <a:pPr marL="0" marR="0" indent="0" defTabSz="914400">
              <a:spcBef>
                <a:spcPts val="400"/>
              </a:spcBef>
              <a:buSzTx/>
              <a:buNone/>
              <a:defRPr sz="2800" b="1">
                <a:solidFill>
                  <a:srgbClr val="333333"/>
                </a:solidFill>
                <a:uFillTx/>
              </a:defRPr>
            </a:pPr>
            <a:r>
              <a:t>Necessary postulates for scientific working </a:t>
            </a:r>
          </a:p>
          <a:p>
            <a:pPr marL="342900" marR="0" indent="-342900" defTabSz="914400">
              <a:spcBef>
                <a:spcPts val="400"/>
              </a:spcBef>
              <a:defRPr sz="2800">
                <a:solidFill>
                  <a:srgbClr val="333333"/>
                </a:solidFill>
                <a:uFillTx/>
              </a:defRPr>
            </a:pPr>
            <a:r>
              <a:t>There are certain rules and principles for scientific working</a:t>
            </a:r>
          </a:p>
          <a:p>
            <a:pPr marL="342900" marR="0" indent="-342900" defTabSz="914400">
              <a:spcBef>
                <a:spcPts val="400"/>
              </a:spcBef>
              <a:defRPr sz="2800">
                <a:solidFill>
                  <a:srgbClr val="333333"/>
                </a:solidFill>
                <a:uFillTx/>
              </a:defRPr>
            </a:pPr>
            <a:r>
              <a:t>There is a scientific community to judge about the quality of scientific work</a:t>
            </a:r>
          </a:p>
          <a:p>
            <a:pPr marL="342899" marR="0" indent="-342899" defTabSz="914400">
              <a:spcBef>
                <a:spcPts val="400"/>
              </a:spcBef>
              <a:defRPr sz="2800">
                <a:solidFill>
                  <a:srgbClr val="333333"/>
                </a:solidFill>
                <a:uFillTx/>
              </a:defRPr>
            </a:pPr>
            <a:r>
              <a:t>There is a reality that exists independently of individuals’ observations — the physical truth (“realism”) — and individuals can make observations about (an excerpt of) reality</a:t>
            </a:r>
          </a:p>
          <a:p>
            <a:pPr marL="342899" marR="0" indent="-342899" defTabSz="914400">
              <a:spcBef>
                <a:spcPts val="400"/>
              </a:spcBef>
              <a:defRPr sz="2800">
                <a:solidFill>
                  <a:srgbClr val="333333"/>
                </a:solidFill>
                <a:uFillTx/>
              </a:defRPr>
            </a:pPr>
            <a:r>
              <a:t>Although observations may be faulty, it is possible (on the long run) to make reliable observations and to falsify incorrect statements about reality</a:t>
            </a:r>
          </a:p>
        </p:txBody>
      </p:sp>
      <p:sp>
        <p:nvSpPr>
          <p:cNvPr id="455" name="Scientific knowledge"/>
          <p:cNvSpPr txBox="1">
            <a:spLocks noGrp="1"/>
          </p:cNvSpPr>
          <p:nvPr>
            <p:ph type="title"/>
          </p:nvPr>
        </p:nvSpPr>
        <p:spPr>
          <a:prstGeom prst="rect">
            <a:avLst/>
          </a:prstGeom>
        </p:spPr>
        <p:txBody>
          <a:bodyPr/>
          <a:lstStyle/>
          <a:p>
            <a:r>
              <a:t>Scientific knowledge</a:t>
            </a:r>
          </a:p>
        </p:txBody>
      </p:sp>
      <p:sp>
        <p:nvSpPr>
          <p:cNvPr id="456" name="Scientific knowledge is a portrait we paint of  (our understanding of) reality."/>
          <p:cNvSpPr txBox="1"/>
          <p:nvPr/>
        </p:nvSpPr>
        <p:spPr>
          <a:xfrm>
            <a:off x="797094" y="2333128"/>
            <a:ext cx="10795860"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spcBef>
                <a:spcPts val="400"/>
              </a:spcBef>
              <a:defRPr sz="3200">
                <a:solidFill>
                  <a:srgbClr val="333333"/>
                </a:solidFill>
                <a:latin typeface="+mn-lt"/>
                <a:ea typeface="+mn-ea"/>
                <a:cs typeface="+mn-cs"/>
                <a:sym typeface="Gill Sans"/>
              </a:defRPr>
            </a:pPr>
            <a:r>
              <a:rPr>
                <a:solidFill>
                  <a:srgbClr val="000000"/>
                </a:solidFill>
              </a:rPr>
              <a:t>Scientific knowledge is a portrait we paint of </a:t>
            </a:r>
            <a:br>
              <a:rPr>
                <a:solidFill>
                  <a:srgbClr val="000000"/>
                </a:solidFill>
              </a:rPr>
            </a:br>
            <a:r>
              <a:rPr>
                <a:solidFill>
                  <a:srgbClr val="000000"/>
                </a:solidFill>
              </a:rPr>
              <a:t>(our understanding of) reality.</a:t>
            </a:r>
          </a:p>
        </p:txBody>
      </p:sp>
      <p:sp>
        <p:nvSpPr>
          <p:cNvPr id="457" name="Rectangle"/>
          <p:cNvSpPr/>
          <p:nvPr/>
        </p:nvSpPr>
        <p:spPr>
          <a:xfrm>
            <a:off x="723965" y="2206128"/>
            <a:ext cx="11556870" cy="1270001"/>
          </a:xfrm>
          <a:prstGeom prst="rect">
            <a:avLst/>
          </a:prstGeom>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Is Software Engineering research  science?"/>
          <p:cNvSpPr txBox="1"/>
          <p:nvPr/>
        </p:nvSpPr>
        <p:spPr>
          <a:xfrm>
            <a:off x="1308000" y="4127500"/>
            <a:ext cx="10388799"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Is Software Engineering research </a:t>
            </a:r>
            <a:br/>
            <a:r>
              <a:t>science?</a:t>
            </a:r>
          </a:p>
        </p:txBody>
      </p:sp>
      <p:sp>
        <p:nvSpPr>
          <p:cNvPr id="460" name="What do you think?"/>
          <p:cNvSpPr txBox="1"/>
          <p:nvPr/>
        </p:nvSpPr>
        <p:spPr>
          <a:xfrm>
            <a:off x="4303445" y="6174316"/>
            <a:ext cx="4397910"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atin typeface="+mn-lt"/>
                <a:ea typeface="+mn-ea"/>
                <a:cs typeface="+mn-cs"/>
                <a:sym typeface="Gill Sans"/>
              </a:defRPr>
            </a:lvl1pPr>
          </a:lstStyle>
          <a:p>
            <a:r>
              <a:t>What do you think?</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60"/>
                                        </p:tgtEl>
                                        <p:attrNameLst>
                                          <p:attrName>style.visibility</p:attrName>
                                        </p:attrNameLst>
                                      </p:cBhvr>
                                      <p:to>
                                        <p:strVal val="visible"/>
                                      </p:to>
                                    </p:set>
                                    <p:animEffect transition="in" filter="fade">
                                      <p:cBhvr>
                                        <p:cTn id="7" dur="199"/>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cience can have different purposes"/>
          <p:cNvSpPr txBox="1">
            <a:spLocks noGrp="1"/>
          </p:cNvSpPr>
          <p:nvPr>
            <p:ph type="title"/>
          </p:nvPr>
        </p:nvSpPr>
        <p:spPr>
          <a:prstGeom prst="rect">
            <a:avLst/>
          </a:prstGeom>
        </p:spPr>
        <p:txBody>
          <a:bodyPr/>
          <a:lstStyle>
            <a:lvl1pPr>
              <a:defRPr sz="3800"/>
            </a:lvl1pPr>
          </a:lstStyle>
          <a:p>
            <a:r>
              <a:t>Science can have different purposes  </a:t>
            </a:r>
          </a:p>
        </p:txBody>
      </p:sp>
      <p:sp>
        <p:nvSpPr>
          <p:cNvPr id="463" name="Guiding the application of scientific methods to practical ends…"/>
          <p:cNvSpPr txBox="1"/>
          <p:nvPr/>
        </p:nvSpPr>
        <p:spPr>
          <a:xfrm>
            <a:off x="6863214" y="3904639"/>
            <a:ext cx="5160500" cy="3323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defTabSz="914400">
              <a:spcBef>
                <a:spcPts val="400"/>
              </a:spcBef>
              <a:buSzPct val="100000"/>
              <a:buChar char="•"/>
              <a:defRPr sz="2600">
                <a:solidFill>
                  <a:srgbClr val="333333"/>
                </a:solidFill>
                <a:latin typeface="+mn-lt"/>
                <a:ea typeface="+mn-ea"/>
                <a:cs typeface="+mn-cs"/>
                <a:sym typeface="Gill Sans"/>
              </a:defRPr>
            </a:pPr>
            <a:r>
              <a:t>Guiding the application of scientific methods to </a:t>
            </a:r>
            <a:r>
              <a:rPr b="1"/>
              <a:t>practical ends</a:t>
            </a:r>
            <a:br/>
            <a:endParaRPr/>
          </a:p>
          <a:p>
            <a:pPr marL="342900" indent="-342900" defTabSz="914400">
              <a:spcBef>
                <a:spcPts val="400"/>
              </a:spcBef>
              <a:buSzPct val="100000"/>
              <a:buChar char="•"/>
              <a:defRPr sz="2600">
                <a:solidFill>
                  <a:srgbClr val="333333"/>
                </a:solidFill>
                <a:latin typeface="+mn-lt"/>
                <a:ea typeface="+mn-ea"/>
                <a:cs typeface="+mn-cs"/>
                <a:sym typeface="Gill Sans"/>
              </a:defRPr>
            </a:pPr>
            <a:endParaRPr/>
          </a:p>
          <a:p>
            <a:pPr marL="342900" indent="-342900" defTabSz="914400">
              <a:spcBef>
                <a:spcPts val="400"/>
              </a:spcBef>
              <a:buSzPct val="100000"/>
              <a:buChar char="•"/>
              <a:defRPr sz="2600">
                <a:solidFill>
                  <a:srgbClr val="333333"/>
                </a:solidFill>
                <a:latin typeface="+mn-lt"/>
                <a:ea typeface="+mn-ea"/>
                <a:cs typeface="+mn-cs"/>
                <a:sym typeface="Gill Sans"/>
              </a:defRPr>
            </a:pPr>
            <a:r>
              <a:t>Often rather practical (and pragmatic) character</a:t>
            </a:r>
          </a:p>
          <a:p>
            <a:pPr marL="342900" indent="-342900" defTabSz="914400">
              <a:spcBef>
                <a:spcPts val="400"/>
              </a:spcBef>
              <a:buSzPct val="100000"/>
              <a:buChar char="➡"/>
              <a:defRPr sz="2600">
                <a:solidFill>
                  <a:srgbClr val="333333"/>
                </a:solidFill>
                <a:latin typeface="+mn-lt"/>
                <a:ea typeface="+mn-ea"/>
                <a:cs typeface="+mn-cs"/>
                <a:sym typeface="Gill Sans"/>
              </a:defRPr>
            </a:pPr>
            <a:r>
              <a:t>Typically addressed by </a:t>
            </a:r>
            <a:r>
              <a:rPr b="1"/>
              <a:t>engineering disciplines</a:t>
            </a:r>
          </a:p>
        </p:txBody>
      </p:sp>
      <p:sp>
        <p:nvSpPr>
          <p:cNvPr id="464" name="Rounded Rectangle"/>
          <p:cNvSpPr/>
          <p:nvPr/>
        </p:nvSpPr>
        <p:spPr>
          <a:xfrm>
            <a:off x="6778713" y="2339421"/>
            <a:ext cx="4432325"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Helvetica Neue"/>
                <a:ea typeface="Helvetica Neue"/>
                <a:cs typeface="Helvetica Neue"/>
                <a:sym typeface="Helvetica Neue"/>
              </a:defRPr>
            </a:pPr>
            <a:endParaRPr/>
          </a:p>
        </p:txBody>
      </p:sp>
      <p:sp>
        <p:nvSpPr>
          <p:cNvPr id="465" name="Design Science"/>
          <p:cNvSpPr txBox="1"/>
          <p:nvPr/>
        </p:nvSpPr>
        <p:spPr>
          <a:xfrm>
            <a:off x="7238478" y="2535249"/>
            <a:ext cx="3512796"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600">
                <a:solidFill>
                  <a:srgbClr val="FFFFFF"/>
                </a:solidFill>
                <a:latin typeface="+mn-lt"/>
                <a:ea typeface="+mn-ea"/>
                <a:cs typeface="+mn-cs"/>
                <a:sym typeface="Gill Sans"/>
              </a:defRPr>
            </a:lvl1pPr>
          </a:lstStyle>
          <a:p>
            <a:r>
              <a:t>Design Science</a:t>
            </a:r>
          </a:p>
        </p:txBody>
      </p:sp>
      <p:sp>
        <p:nvSpPr>
          <p:cNvPr id="466" name="Gaining and validating new insights…"/>
          <p:cNvSpPr txBox="1"/>
          <p:nvPr/>
        </p:nvSpPr>
        <p:spPr>
          <a:xfrm>
            <a:off x="775681" y="3908996"/>
            <a:ext cx="4822032" cy="3005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defTabSz="914400">
              <a:spcBef>
                <a:spcPts val="400"/>
              </a:spcBef>
              <a:buSzPct val="100000"/>
              <a:buChar char="•"/>
              <a:defRPr sz="2600">
                <a:solidFill>
                  <a:srgbClr val="333333"/>
                </a:solidFill>
                <a:latin typeface="+mn-lt"/>
                <a:ea typeface="+mn-ea"/>
                <a:cs typeface="+mn-cs"/>
                <a:sym typeface="Gill Sans"/>
              </a:defRPr>
            </a:pPr>
            <a:r>
              <a:rPr b="1"/>
              <a:t>Gaining</a:t>
            </a:r>
            <a:r>
              <a:t> and </a:t>
            </a:r>
            <a:r>
              <a:rPr b="1"/>
              <a:t>validating new insights</a:t>
            </a:r>
          </a:p>
          <a:p>
            <a:pPr marL="342900" indent="-342900" defTabSz="914400">
              <a:spcBef>
                <a:spcPts val="400"/>
              </a:spcBef>
              <a:buSzPct val="100000"/>
              <a:buChar char="•"/>
              <a:defRPr sz="2600">
                <a:solidFill>
                  <a:srgbClr val="333333"/>
                </a:solidFill>
                <a:latin typeface="+mn-lt"/>
                <a:ea typeface="+mn-ea"/>
                <a:cs typeface="+mn-cs"/>
                <a:sym typeface="Gill Sans"/>
              </a:defRPr>
            </a:pPr>
            <a:endParaRPr b="1"/>
          </a:p>
          <a:p>
            <a:pPr marL="342900" indent="-342900" defTabSz="914400">
              <a:spcBef>
                <a:spcPts val="400"/>
              </a:spcBef>
              <a:buSzPct val="100000"/>
              <a:buChar char="•"/>
              <a:defRPr sz="2600">
                <a:solidFill>
                  <a:srgbClr val="333333"/>
                </a:solidFill>
                <a:latin typeface="+mn-lt"/>
                <a:ea typeface="+mn-ea"/>
                <a:cs typeface="+mn-cs"/>
                <a:sym typeface="Gill Sans"/>
              </a:defRPr>
            </a:pPr>
            <a:endParaRPr b="1"/>
          </a:p>
          <a:p>
            <a:pPr marL="342900" indent="-342900" defTabSz="914400">
              <a:spcBef>
                <a:spcPts val="400"/>
              </a:spcBef>
              <a:buSzPct val="100000"/>
              <a:buChar char="•"/>
              <a:defRPr sz="2600">
                <a:solidFill>
                  <a:srgbClr val="333333"/>
                </a:solidFill>
                <a:latin typeface="+mn-lt"/>
                <a:ea typeface="+mn-ea"/>
                <a:cs typeface="+mn-cs"/>
                <a:sym typeface="Gill Sans"/>
              </a:defRPr>
            </a:pPr>
            <a:r>
              <a:t>Often theoretical character</a:t>
            </a:r>
          </a:p>
          <a:p>
            <a:pPr marL="342900" indent="-342900" defTabSz="914400">
              <a:spcBef>
                <a:spcPts val="400"/>
              </a:spcBef>
              <a:buSzPct val="100000"/>
              <a:buChar char="➡"/>
              <a:defRPr sz="2600">
                <a:solidFill>
                  <a:srgbClr val="333333"/>
                </a:solidFill>
                <a:latin typeface="+mn-lt"/>
                <a:ea typeface="+mn-ea"/>
                <a:cs typeface="+mn-cs"/>
                <a:sym typeface="Gill Sans"/>
              </a:defRPr>
            </a:pPr>
            <a:r>
              <a:t>Typically addressed by </a:t>
            </a:r>
            <a:r>
              <a:rPr b="1"/>
              <a:t>natural and social sciences</a:t>
            </a:r>
          </a:p>
        </p:txBody>
      </p:sp>
      <p:sp>
        <p:nvSpPr>
          <p:cNvPr id="467" name="Rounded Rectangle"/>
          <p:cNvSpPr/>
          <p:nvPr/>
        </p:nvSpPr>
        <p:spPr>
          <a:xfrm>
            <a:off x="728143" y="2339421"/>
            <a:ext cx="4432325"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Helvetica Neue"/>
                <a:ea typeface="Helvetica Neue"/>
                <a:cs typeface="Helvetica Neue"/>
                <a:sym typeface="Helvetica Neue"/>
              </a:defRPr>
            </a:pPr>
            <a:endParaRPr/>
          </a:p>
        </p:txBody>
      </p:sp>
      <p:sp>
        <p:nvSpPr>
          <p:cNvPr id="468" name="Basic Science"/>
          <p:cNvSpPr txBox="1"/>
          <p:nvPr/>
        </p:nvSpPr>
        <p:spPr>
          <a:xfrm>
            <a:off x="1664928" y="2535249"/>
            <a:ext cx="2558754"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600">
                <a:solidFill>
                  <a:srgbClr val="FFFFFF"/>
                </a:solidFill>
                <a:latin typeface="+mn-lt"/>
                <a:ea typeface="+mn-ea"/>
                <a:cs typeface="+mn-cs"/>
                <a:sym typeface="Gill Sans"/>
              </a:defRPr>
            </a:lvl1pPr>
          </a:lstStyle>
          <a:p>
            <a:r>
              <a:t>Basic Science</a:t>
            </a:r>
          </a:p>
        </p:txBody>
      </p:sp>
      <p:sp>
        <p:nvSpPr>
          <p:cNvPr id="469" name="In software engineering (research),…"/>
          <p:cNvSpPr txBox="1"/>
          <p:nvPr/>
        </p:nvSpPr>
        <p:spPr>
          <a:xfrm>
            <a:off x="782079" y="7277099"/>
            <a:ext cx="11764145" cy="200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600" b="1">
                <a:latin typeface="+mn-lt"/>
                <a:ea typeface="+mn-ea"/>
                <a:cs typeface="+mn-cs"/>
                <a:sym typeface="Gill Sans"/>
              </a:defRPr>
            </a:pPr>
            <a:endParaRPr/>
          </a:p>
          <a:p>
            <a:pPr>
              <a:defRPr sz="2600" b="1">
                <a:latin typeface="+mn-lt"/>
                <a:ea typeface="+mn-ea"/>
                <a:cs typeface="+mn-cs"/>
                <a:sym typeface="Gill Sans"/>
              </a:defRPr>
            </a:pPr>
            <a:endParaRPr/>
          </a:p>
          <a:p>
            <a:pPr>
              <a:defRPr sz="2600" b="1">
                <a:latin typeface="+mn-lt"/>
                <a:ea typeface="+mn-ea"/>
                <a:cs typeface="+mn-cs"/>
                <a:sym typeface="Gill Sans"/>
              </a:defRPr>
            </a:pPr>
            <a:r>
              <a:t>In software engineering (research),</a:t>
            </a:r>
          </a:p>
          <a:p>
            <a:pPr marL="228600" indent="-228600">
              <a:buSzPct val="100000"/>
              <a:buChar char="•"/>
              <a:defRPr sz="2600">
                <a:latin typeface="+mn-lt"/>
                <a:ea typeface="+mn-ea"/>
                <a:cs typeface="+mn-cs"/>
                <a:sym typeface="Gill Sans"/>
              </a:defRPr>
            </a:pPr>
            <a:r>
              <a:t>we apply scientific methods to practical ends (treating design science problems)</a:t>
            </a:r>
          </a:p>
          <a:p>
            <a:pPr marL="228600" indent="-228600">
              <a:buSzPct val="100000"/>
              <a:buChar char="•"/>
              <a:defRPr sz="2600">
                <a:latin typeface="+mn-lt"/>
                <a:ea typeface="+mn-ea"/>
                <a:cs typeface="+mn-cs"/>
                <a:sym typeface="Gill Sans"/>
              </a:defRPr>
            </a:pPr>
            <a:r>
              <a:t>we also treat insight-oriented questions, thus, we are an insight-oriented science, too. </a:t>
            </a:r>
          </a:p>
        </p:txBody>
      </p:sp>
      <p:sp>
        <p:nvSpPr>
          <p:cNvPr id="470" name="Double Arrow"/>
          <p:cNvSpPr/>
          <p:nvPr/>
        </p:nvSpPr>
        <p:spPr>
          <a:xfrm>
            <a:off x="5202433" y="2411467"/>
            <a:ext cx="1534315" cy="720006"/>
          </a:xfrm>
          <a:prstGeom prst="leftRightArrow">
            <a:avLst>
              <a:gd name="adj1" fmla="val 50000"/>
              <a:gd name="adj2" fmla="val 39069"/>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1600">
                <a:solidFill>
                  <a:srgbClr val="FFFFFF"/>
                </a:solidFill>
                <a:latin typeface="TUM Neue Helvetica 55 Regular"/>
                <a:ea typeface="TUM Neue Helvetica 55 Regular"/>
                <a:cs typeface="TUM Neue Helvetica 55 Regular"/>
                <a:sym typeface="TUM Neue Helvetica 55 Regular"/>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cience can have different purposes"/>
          <p:cNvSpPr txBox="1">
            <a:spLocks noGrp="1"/>
          </p:cNvSpPr>
          <p:nvPr>
            <p:ph type="title"/>
          </p:nvPr>
        </p:nvSpPr>
        <p:spPr>
          <a:prstGeom prst="rect">
            <a:avLst/>
          </a:prstGeom>
        </p:spPr>
        <p:txBody>
          <a:bodyPr/>
          <a:lstStyle>
            <a:lvl1pPr>
              <a:defRPr sz="3800"/>
            </a:lvl1pPr>
          </a:lstStyle>
          <a:p>
            <a:r>
              <a:t>Science can have different purposes  </a:t>
            </a:r>
          </a:p>
        </p:txBody>
      </p:sp>
      <p:sp>
        <p:nvSpPr>
          <p:cNvPr id="473" name="Rounded Rectangle"/>
          <p:cNvSpPr/>
          <p:nvPr/>
        </p:nvSpPr>
        <p:spPr>
          <a:xfrm>
            <a:off x="6778713" y="2339421"/>
            <a:ext cx="4432325"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Helvetica Neue"/>
                <a:ea typeface="Helvetica Neue"/>
                <a:cs typeface="Helvetica Neue"/>
                <a:sym typeface="Helvetica Neue"/>
              </a:defRPr>
            </a:pPr>
            <a:endParaRPr/>
          </a:p>
        </p:txBody>
      </p:sp>
      <p:sp>
        <p:nvSpPr>
          <p:cNvPr id="474" name="Design Science"/>
          <p:cNvSpPr txBox="1"/>
          <p:nvPr/>
        </p:nvSpPr>
        <p:spPr>
          <a:xfrm>
            <a:off x="7238478" y="2535249"/>
            <a:ext cx="3512796"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600">
                <a:solidFill>
                  <a:srgbClr val="FFFFFF"/>
                </a:solidFill>
                <a:latin typeface="+mn-lt"/>
                <a:ea typeface="+mn-ea"/>
                <a:cs typeface="+mn-cs"/>
                <a:sym typeface="Gill Sans"/>
              </a:defRPr>
            </a:lvl1pPr>
          </a:lstStyle>
          <a:p>
            <a:r>
              <a:t>Design Science</a:t>
            </a:r>
          </a:p>
        </p:txBody>
      </p:sp>
      <p:sp>
        <p:nvSpPr>
          <p:cNvPr id="475" name="Rounded Rectangle"/>
          <p:cNvSpPr/>
          <p:nvPr/>
        </p:nvSpPr>
        <p:spPr>
          <a:xfrm>
            <a:off x="728143" y="2339421"/>
            <a:ext cx="4432325"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Helvetica Neue"/>
                <a:ea typeface="Helvetica Neue"/>
                <a:cs typeface="Helvetica Neue"/>
                <a:sym typeface="Helvetica Neue"/>
              </a:defRPr>
            </a:pPr>
            <a:endParaRPr/>
          </a:p>
        </p:txBody>
      </p:sp>
      <p:sp>
        <p:nvSpPr>
          <p:cNvPr id="476" name="Basic Science"/>
          <p:cNvSpPr txBox="1"/>
          <p:nvPr/>
        </p:nvSpPr>
        <p:spPr>
          <a:xfrm>
            <a:off x="1664928" y="2535249"/>
            <a:ext cx="2558754"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600">
                <a:solidFill>
                  <a:srgbClr val="FFFFFF"/>
                </a:solidFill>
                <a:latin typeface="+mn-lt"/>
                <a:ea typeface="+mn-ea"/>
                <a:cs typeface="+mn-cs"/>
                <a:sym typeface="Gill Sans"/>
              </a:defRPr>
            </a:lvl1pPr>
          </a:lstStyle>
          <a:p>
            <a:r>
              <a:t>Basic Science</a:t>
            </a:r>
          </a:p>
        </p:txBody>
      </p:sp>
      <p:pic>
        <p:nvPicPr>
          <p:cNvPr id="477" name="ipv5OG2NckM3DfE2.large.jpeg" descr="ipv5OG2NckM3DfE2.large.jpeg"/>
          <p:cNvPicPr>
            <a:picLocks noChangeAspect="1"/>
          </p:cNvPicPr>
          <p:nvPr/>
        </p:nvPicPr>
        <p:blipFill>
          <a:blip r:embed="rId2"/>
          <a:srcRect l="18907" t="6444" r="21962" b="7633"/>
          <a:stretch>
            <a:fillRect/>
          </a:stretch>
        </p:blipFill>
        <p:spPr>
          <a:xfrm>
            <a:off x="9749191" y="5749011"/>
            <a:ext cx="1710155" cy="1863770"/>
          </a:xfrm>
          <a:custGeom>
            <a:avLst/>
            <a:gdLst/>
            <a:ahLst/>
            <a:cxnLst>
              <a:cxn ang="0">
                <a:pos x="wd2" y="hd2"/>
              </a:cxn>
              <a:cxn ang="5400000">
                <a:pos x="wd2" y="hd2"/>
              </a:cxn>
              <a:cxn ang="10800000">
                <a:pos x="wd2" y="hd2"/>
              </a:cxn>
              <a:cxn ang="16200000">
                <a:pos x="wd2" y="hd2"/>
              </a:cxn>
            </a:cxnLst>
            <a:rect l="0" t="0" r="r" b="b"/>
            <a:pathLst>
              <a:path w="21577" h="21596" extrusionOk="0">
                <a:moveTo>
                  <a:pt x="12806" y="0"/>
                </a:moveTo>
                <a:cubicBezTo>
                  <a:pt x="12129" y="0"/>
                  <a:pt x="11706" y="236"/>
                  <a:pt x="11188" y="901"/>
                </a:cubicBezTo>
                <a:cubicBezTo>
                  <a:pt x="10992" y="1154"/>
                  <a:pt x="10775" y="1416"/>
                  <a:pt x="10708" y="1481"/>
                </a:cubicBezTo>
                <a:cubicBezTo>
                  <a:pt x="10493" y="1690"/>
                  <a:pt x="10279" y="1977"/>
                  <a:pt x="10142" y="2235"/>
                </a:cubicBezTo>
                <a:cubicBezTo>
                  <a:pt x="10069" y="2373"/>
                  <a:pt x="9912" y="2598"/>
                  <a:pt x="9796" y="2736"/>
                </a:cubicBezTo>
                <a:cubicBezTo>
                  <a:pt x="9425" y="3179"/>
                  <a:pt x="8778" y="4044"/>
                  <a:pt x="8725" y="4171"/>
                </a:cubicBezTo>
                <a:cubicBezTo>
                  <a:pt x="8697" y="4239"/>
                  <a:pt x="8584" y="4390"/>
                  <a:pt x="8469" y="4507"/>
                </a:cubicBezTo>
                <a:cubicBezTo>
                  <a:pt x="8262" y="4719"/>
                  <a:pt x="7573" y="5655"/>
                  <a:pt x="7573" y="5725"/>
                </a:cubicBezTo>
                <a:cubicBezTo>
                  <a:pt x="7573" y="5758"/>
                  <a:pt x="5727" y="8273"/>
                  <a:pt x="3647" y="11074"/>
                </a:cubicBezTo>
                <a:cubicBezTo>
                  <a:pt x="3277" y="11572"/>
                  <a:pt x="2379" y="12786"/>
                  <a:pt x="1649" y="13769"/>
                </a:cubicBezTo>
                <a:cubicBezTo>
                  <a:pt x="920" y="14752"/>
                  <a:pt x="262" y="15680"/>
                  <a:pt x="187" y="15834"/>
                </a:cubicBezTo>
                <a:cubicBezTo>
                  <a:pt x="50" y="16116"/>
                  <a:pt x="-13" y="16383"/>
                  <a:pt x="2" y="16634"/>
                </a:cubicBezTo>
                <a:cubicBezTo>
                  <a:pt x="17" y="16885"/>
                  <a:pt x="110" y="17119"/>
                  <a:pt x="277" y="17342"/>
                </a:cubicBezTo>
                <a:cubicBezTo>
                  <a:pt x="464" y="17591"/>
                  <a:pt x="926" y="17908"/>
                  <a:pt x="1189" y="17967"/>
                </a:cubicBezTo>
                <a:cubicBezTo>
                  <a:pt x="1273" y="17986"/>
                  <a:pt x="1424" y="18057"/>
                  <a:pt x="1524" y="18124"/>
                </a:cubicBezTo>
                <a:cubicBezTo>
                  <a:pt x="1625" y="18191"/>
                  <a:pt x="1869" y="18325"/>
                  <a:pt x="2070" y="18418"/>
                </a:cubicBezTo>
                <a:cubicBezTo>
                  <a:pt x="3442" y="19056"/>
                  <a:pt x="6689" y="20589"/>
                  <a:pt x="7698" y="21076"/>
                </a:cubicBezTo>
                <a:cubicBezTo>
                  <a:pt x="8083" y="21262"/>
                  <a:pt x="8572" y="21457"/>
                  <a:pt x="8790" y="21513"/>
                </a:cubicBezTo>
                <a:cubicBezTo>
                  <a:pt x="8983" y="21562"/>
                  <a:pt x="9221" y="21592"/>
                  <a:pt x="9461" y="21596"/>
                </a:cubicBezTo>
                <a:cubicBezTo>
                  <a:pt x="9701" y="21600"/>
                  <a:pt x="9943" y="21579"/>
                  <a:pt x="10147" y="21536"/>
                </a:cubicBezTo>
                <a:cubicBezTo>
                  <a:pt x="10394" y="21485"/>
                  <a:pt x="10767" y="21247"/>
                  <a:pt x="10963" y="21012"/>
                </a:cubicBezTo>
                <a:cubicBezTo>
                  <a:pt x="11235" y="20686"/>
                  <a:pt x="11409" y="20444"/>
                  <a:pt x="11409" y="20386"/>
                </a:cubicBezTo>
                <a:cubicBezTo>
                  <a:pt x="11409" y="20357"/>
                  <a:pt x="11456" y="20283"/>
                  <a:pt x="11519" y="20225"/>
                </a:cubicBezTo>
                <a:cubicBezTo>
                  <a:pt x="11582" y="20168"/>
                  <a:pt x="11715" y="19986"/>
                  <a:pt x="11814" y="19821"/>
                </a:cubicBezTo>
                <a:cubicBezTo>
                  <a:pt x="11913" y="19656"/>
                  <a:pt x="12097" y="19376"/>
                  <a:pt x="12220" y="19200"/>
                </a:cubicBezTo>
                <a:cubicBezTo>
                  <a:pt x="12427" y="18904"/>
                  <a:pt x="12591" y="18644"/>
                  <a:pt x="12876" y="18156"/>
                </a:cubicBezTo>
                <a:cubicBezTo>
                  <a:pt x="12937" y="18051"/>
                  <a:pt x="13010" y="17953"/>
                  <a:pt x="13036" y="17935"/>
                </a:cubicBezTo>
                <a:cubicBezTo>
                  <a:pt x="13062" y="17918"/>
                  <a:pt x="13115" y="17837"/>
                  <a:pt x="13156" y="17761"/>
                </a:cubicBezTo>
                <a:cubicBezTo>
                  <a:pt x="13198" y="17684"/>
                  <a:pt x="13286" y="17549"/>
                  <a:pt x="13352" y="17457"/>
                </a:cubicBezTo>
                <a:cubicBezTo>
                  <a:pt x="13417" y="17365"/>
                  <a:pt x="13529" y="17184"/>
                  <a:pt x="13602" y="17061"/>
                </a:cubicBezTo>
                <a:cubicBezTo>
                  <a:pt x="13675" y="16939"/>
                  <a:pt x="13799" y="16761"/>
                  <a:pt x="13877" y="16666"/>
                </a:cubicBezTo>
                <a:cubicBezTo>
                  <a:pt x="13956" y="16571"/>
                  <a:pt x="14023" y="16480"/>
                  <a:pt x="14023" y="16459"/>
                </a:cubicBezTo>
                <a:cubicBezTo>
                  <a:pt x="14023" y="16438"/>
                  <a:pt x="14097" y="16313"/>
                  <a:pt x="14188" y="16183"/>
                </a:cubicBezTo>
                <a:cubicBezTo>
                  <a:pt x="14279" y="16053"/>
                  <a:pt x="14392" y="15880"/>
                  <a:pt x="14443" y="15797"/>
                </a:cubicBezTo>
                <a:cubicBezTo>
                  <a:pt x="14495" y="15713"/>
                  <a:pt x="14730" y="15352"/>
                  <a:pt x="14964" y="14997"/>
                </a:cubicBezTo>
                <a:cubicBezTo>
                  <a:pt x="15198" y="14641"/>
                  <a:pt x="15449" y="14258"/>
                  <a:pt x="15520" y="14146"/>
                </a:cubicBezTo>
                <a:cubicBezTo>
                  <a:pt x="15591" y="14034"/>
                  <a:pt x="15704" y="13884"/>
                  <a:pt x="15775" y="13810"/>
                </a:cubicBezTo>
                <a:cubicBezTo>
                  <a:pt x="15847" y="13737"/>
                  <a:pt x="15905" y="13636"/>
                  <a:pt x="15905" y="13589"/>
                </a:cubicBezTo>
                <a:cubicBezTo>
                  <a:pt x="15905" y="13543"/>
                  <a:pt x="15990" y="13411"/>
                  <a:pt x="16091" y="13295"/>
                </a:cubicBezTo>
                <a:cubicBezTo>
                  <a:pt x="16191" y="13179"/>
                  <a:pt x="16271" y="13067"/>
                  <a:pt x="16271" y="13047"/>
                </a:cubicBezTo>
                <a:cubicBezTo>
                  <a:pt x="16271" y="13027"/>
                  <a:pt x="16369" y="12869"/>
                  <a:pt x="16486" y="12702"/>
                </a:cubicBezTo>
                <a:cubicBezTo>
                  <a:pt x="16603" y="12534"/>
                  <a:pt x="16697" y="12386"/>
                  <a:pt x="16697" y="12371"/>
                </a:cubicBezTo>
                <a:cubicBezTo>
                  <a:pt x="16696" y="12355"/>
                  <a:pt x="16786" y="12210"/>
                  <a:pt x="16897" y="12049"/>
                </a:cubicBezTo>
                <a:cubicBezTo>
                  <a:pt x="17114" y="11735"/>
                  <a:pt x="17464" y="11206"/>
                  <a:pt x="17613" y="10959"/>
                </a:cubicBezTo>
                <a:cubicBezTo>
                  <a:pt x="17813" y="10628"/>
                  <a:pt x="18001" y="10357"/>
                  <a:pt x="18104" y="10251"/>
                </a:cubicBezTo>
                <a:cubicBezTo>
                  <a:pt x="18163" y="10189"/>
                  <a:pt x="18215" y="10111"/>
                  <a:pt x="18219" y="10081"/>
                </a:cubicBezTo>
                <a:cubicBezTo>
                  <a:pt x="18223" y="10050"/>
                  <a:pt x="18313" y="9898"/>
                  <a:pt x="18419" y="9745"/>
                </a:cubicBezTo>
                <a:cubicBezTo>
                  <a:pt x="18526" y="9591"/>
                  <a:pt x="18626" y="9444"/>
                  <a:pt x="18639" y="9414"/>
                </a:cubicBezTo>
                <a:cubicBezTo>
                  <a:pt x="18663" y="9358"/>
                  <a:pt x="18810" y="9149"/>
                  <a:pt x="19180" y="8650"/>
                </a:cubicBezTo>
                <a:cubicBezTo>
                  <a:pt x="19287" y="8507"/>
                  <a:pt x="19376" y="8363"/>
                  <a:pt x="19376" y="8333"/>
                </a:cubicBezTo>
                <a:cubicBezTo>
                  <a:pt x="19376" y="8303"/>
                  <a:pt x="19416" y="8251"/>
                  <a:pt x="19466" y="8213"/>
                </a:cubicBezTo>
                <a:cubicBezTo>
                  <a:pt x="19515" y="8176"/>
                  <a:pt x="19589" y="8079"/>
                  <a:pt x="19636" y="7997"/>
                </a:cubicBezTo>
                <a:cubicBezTo>
                  <a:pt x="19708" y="7872"/>
                  <a:pt x="20152" y="7137"/>
                  <a:pt x="20452" y="6645"/>
                </a:cubicBezTo>
                <a:cubicBezTo>
                  <a:pt x="20499" y="6568"/>
                  <a:pt x="20588" y="6434"/>
                  <a:pt x="20652" y="6342"/>
                </a:cubicBezTo>
                <a:cubicBezTo>
                  <a:pt x="20717" y="6250"/>
                  <a:pt x="20791" y="6135"/>
                  <a:pt x="20813" y="6089"/>
                </a:cubicBezTo>
                <a:cubicBezTo>
                  <a:pt x="20835" y="6043"/>
                  <a:pt x="20911" y="5928"/>
                  <a:pt x="20983" y="5836"/>
                </a:cubicBezTo>
                <a:cubicBezTo>
                  <a:pt x="21055" y="5744"/>
                  <a:pt x="21218" y="5470"/>
                  <a:pt x="21348" y="5229"/>
                </a:cubicBezTo>
                <a:cubicBezTo>
                  <a:pt x="21566" y="4825"/>
                  <a:pt x="21587" y="4758"/>
                  <a:pt x="21574" y="4378"/>
                </a:cubicBezTo>
                <a:cubicBezTo>
                  <a:pt x="21556" y="3871"/>
                  <a:pt x="21459" y="3652"/>
                  <a:pt x="21143" y="3389"/>
                </a:cubicBezTo>
                <a:cubicBezTo>
                  <a:pt x="20854" y="3150"/>
                  <a:pt x="20720" y="3086"/>
                  <a:pt x="19010" y="2373"/>
                </a:cubicBezTo>
                <a:cubicBezTo>
                  <a:pt x="18291" y="2073"/>
                  <a:pt x="17222" y="1629"/>
                  <a:pt x="16636" y="1384"/>
                </a:cubicBezTo>
                <a:cubicBezTo>
                  <a:pt x="13525" y="81"/>
                  <a:pt x="13307" y="0"/>
                  <a:pt x="12806" y="0"/>
                </a:cubicBezTo>
                <a:close/>
              </a:path>
            </a:pathLst>
          </a:custGeom>
          <a:ln w="12700"/>
        </p:spPr>
      </p:pic>
      <p:sp>
        <p:nvSpPr>
          <p:cNvPr id="478" name="Fundamental…"/>
          <p:cNvSpPr txBox="1"/>
          <p:nvPr/>
        </p:nvSpPr>
        <p:spPr>
          <a:xfrm>
            <a:off x="589533" y="8147167"/>
            <a:ext cx="3228976"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latin typeface="Nothing You Could Do"/>
                <a:ea typeface="Nothing You Could Do"/>
                <a:cs typeface="Nothing You Could Do"/>
                <a:sym typeface="Nothing You Could Do"/>
              </a:defRPr>
            </a:pPr>
            <a:r>
              <a:t>Fundamental </a:t>
            </a:r>
          </a:p>
          <a:p>
            <a:pPr>
              <a:defRPr sz="3600">
                <a:latin typeface="Nothing You Could Do"/>
                <a:ea typeface="Nothing You Could Do"/>
                <a:cs typeface="Nothing You Could Do"/>
                <a:sym typeface="Nothing You Could Do"/>
              </a:defRPr>
            </a:pPr>
            <a:r>
              <a:t>Research </a:t>
            </a:r>
          </a:p>
        </p:txBody>
      </p:sp>
      <p:pic>
        <p:nvPicPr>
          <p:cNvPr id="479" name="Line Line" descr="Line Line"/>
          <p:cNvPicPr>
            <a:picLocks/>
          </p:cNvPicPr>
          <p:nvPr/>
        </p:nvPicPr>
        <p:blipFill>
          <a:blip r:embed="rId3"/>
          <a:stretch>
            <a:fillRect/>
          </a:stretch>
        </p:blipFill>
        <p:spPr>
          <a:xfrm>
            <a:off x="160131" y="8631450"/>
            <a:ext cx="12659138" cy="352735"/>
          </a:xfrm>
          <a:prstGeom prst="rect">
            <a:avLst/>
          </a:prstGeom>
        </p:spPr>
      </p:pic>
      <p:sp>
        <p:nvSpPr>
          <p:cNvPr id="481" name="Applied Research"/>
          <p:cNvSpPr txBox="1"/>
          <p:nvPr/>
        </p:nvSpPr>
        <p:spPr>
          <a:xfrm>
            <a:off x="10106025" y="8147167"/>
            <a:ext cx="2013645"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latin typeface="Nothing You Could Do"/>
                <a:ea typeface="Nothing You Could Do"/>
                <a:cs typeface="Nothing You Could Do"/>
                <a:sym typeface="Nothing You Could Do"/>
              </a:defRPr>
            </a:pPr>
            <a:r>
              <a:t>Applied</a:t>
            </a:r>
            <a:br/>
            <a:r>
              <a:t>Research</a:t>
            </a:r>
          </a:p>
        </p:txBody>
      </p:sp>
      <p:pic>
        <p:nvPicPr>
          <p:cNvPr id="482" name="143114main_sts114armwalk-lg.jpg" descr="143114main_sts114armwalk-lg.jpg"/>
          <p:cNvPicPr>
            <a:picLocks noChangeAspect="1"/>
          </p:cNvPicPr>
          <p:nvPr/>
        </p:nvPicPr>
        <p:blipFill>
          <a:blip r:embed="rId4"/>
          <a:stretch>
            <a:fillRect/>
          </a:stretch>
        </p:blipFill>
        <p:spPr>
          <a:xfrm>
            <a:off x="5866030" y="4425755"/>
            <a:ext cx="2074931" cy="3187026"/>
          </a:xfrm>
          <a:prstGeom prst="rect">
            <a:avLst/>
          </a:prstGeom>
          <a:ln w="12700"/>
        </p:spPr>
      </p:pic>
      <p:grpSp>
        <p:nvGrpSpPr>
          <p:cNvPr id="487" name="Group"/>
          <p:cNvGrpSpPr/>
          <p:nvPr/>
        </p:nvGrpSpPr>
        <p:grpSpPr>
          <a:xfrm>
            <a:off x="1545454" y="4095555"/>
            <a:ext cx="2527264" cy="4013020"/>
            <a:chOff x="-127000" y="-88900"/>
            <a:chExt cx="2527262" cy="4013018"/>
          </a:xfrm>
        </p:grpSpPr>
        <p:grpSp>
          <p:nvGrpSpPr>
            <p:cNvPr id="485" name="Polynomial_time_hierarchy.svg.png"/>
            <p:cNvGrpSpPr/>
            <p:nvPr/>
          </p:nvGrpSpPr>
          <p:grpSpPr>
            <a:xfrm>
              <a:off x="-127000" y="-88900"/>
              <a:ext cx="2527263" cy="3517225"/>
              <a:chOff x="0" y="0"/>
              <a:chExt cx="2527262" cy="3517224"/>
            </a:xfrm>
          </p:grpSpPr>
          <p:pic>
            <p:nvPicPr>
              <p:cNvPr id="484" name="Polynomial_time_hierarchy.svg.png" descr="Polynomial_time_hierarchy.svg.png"/>
              <p:cNvPicPr>
                <a:picLocks noChangeAspect="1"/>
              </p:cNvPicPr>
              <p:nvPr/>
            </p:nvPicPr>
            <p:blipFill>
              <a:blip r:embed="rId5"/>
              <a:stretch>
                <a:fillRect/>
              </a:stretch>
            </p:blipFill>
            <p:spPr>
              <a:xfrm>
                <a:off x="127000" y="88900"/>
                <a:ext cx="2273263" cy="3187025"/>
              </a:xfrm>
              <a:prstGeom prst="rect">
                <a:avLst/>
              </a:prstGeom>
              <a:ln>
                <a:noFill/>
              </a:ln>
              <a:effectLst/>
            </p:spPr>
          </p:pic>
          <p:pic>
            <p:nvPicPr>
              <p:cNvPr id="483" name="Polynomial_time_hierarchy.svg.png" descr="Polynomial_time_hierarchy.svg.png"/>
              <p:cNvPicPr>
                <a:picLocks/>
              </p:cNvPicPr>
              <p:nvPr/>
            </p:nvPicPr>
            <p:blipFill>
              <a:blip r:embed="rId6"/>
              <a:stretch>
                <a:fillRect/>
              </a:stretch>
            </p:blipFill>
            <p:spPr>
              <a:xfrm>
                <a:off x="0" y="0"/>
                <a:ext cx="2527263" cy="3517225"/>
              </a:xfrm>
              <a:prstGeom prst="rect">
                <a:avLst/>
              </a:prstGeom>
              <a:effectLst/>
            </p:spPr>
          </p:pic>
        </p:grpSp>
        <p:sp>
          <p:nvSpPr>
            <p:cNvPr id="486" name="* Polynomial time hierarchy  (structural complexity theory)"/>
            <p:cNvSpPr txBox="1"/>
            <p:nvPr/>
          </p:nvSpPr>
          <p:spPr>
            <a:xfrm>
              <a:off x="141789" y="3466918"/>
              <a:ext cx="1989684" cy="4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a:latin typeface="+mn-lt"/>
                  <a:ea typeface="+mn-ea"/>
                  <a:cs typeface="+mn-cs"/>
                  <a:sym typeface="Gill Sans"/>
                </a:defRPr>
              </a:pPr>
              <a:r>
                <a:t>* Polynomial time hierarchy </a:t>
              </a:r>
              <a:br/>
              <a:r>
                <a:t>(structural complexity theory)</a:t>
              </a:r>
            </a:p>
          </p:txBody>
        </p:sp>
      </p:grpSp>
      <p:sp>
        <p:nvSpPr>
          <p:cNvPr id="488" name="Image Sources (left to right): Wikipedia, nasa.gov, Apple"/>
          <p:cNvSpPr txBox="1"/>
          <p:nvPr/>
        </p:nvSpPr>
        <p:spPr>
          <a:xfrm>
            <a:off x="288577" y="9342966"/>
            <a:ext cx="4049912"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Image Sources (left to right):</a:t>
            </a:r>
            <a:r>
              <a:t> Wikipedia, nasa.gov, Apple</a:t>
            </a:r>
          </a:p>
        </p:txBody>
      </p:sp>
      <p:sp>
        <p:nvSpPr>
          <p:cNvPr id="489" name="Double Arrow"/>
          <p:cNvSpPr/>
          <p:nvPr/>
        </p:nvSpPr>
        <p:spPr>
          <a:xfrm>
            <a:off x="5202433" y="2411467"/>
            <a:ext cx="1534315" cy="720006"/>
          </a:xfrm>
          <a:prstGeom prst="leftRightArrow">
            <a:avLst>
              <a:gd name="adj1" fmla="val 50000"/>
              <a:gd name="adj2" fmla="val 39069"/>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1600">
                <a:solidFill>
                  <a:srgbClr val="FFFFFF"/>
                </a:solidFill>
                <a:latin typeface="TUM Neue Helvetica 55 Regular"/>
                <a:ea typeface="TUM Neue Helvetica 55 Regular"/>
                <a:cs typeface="TUM Neue Helvetica 55 Regular"/>
                <a:sym typeface="TUM Neue Helvetica 55 Regular"/>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87"/>
                                        </p:tgtEl>
                                        <p:attrNameLst>
                                          <p:attrName>style.visibility</p:attrName>
                                        </p:attrNameLst>
                                      </p:cBhvr>
                                      <p:to>
                                        <p:strVal val="visible"/>
                                      </p:to>
                                    </p:set>
                                    <p:anim calcmode="lin" valueType="num">
                                      <p:cBhvr>
                                        <p:cTn id="7" dur="300" fill="hold"/>
                                        <p:tgtEl>
                                          <p:spTgt spid="487"/>
                                        </p:tgtEl>
                                        <p:attrNameLst>
                                          <p:attrName>ppt_x</p:attrName>
                                        </p:attrNameLst>
                                      </p:cBhvr>
                                      <p:tavLst>
                                        <p:tav tm="0">
                                          <p:val>
                                            <p:strVal val="0-#ppt_w/2"/>
                                          </p:val>
                                        </p:tav>
                                        <p:tav tm="100000">
                                          <p:val>
                                            <p:strVal val="#ppt_x"/>
                                          </p:val>
                                        </p:tav>
                                      </p:tavLst>
                                    </p:anim>
                                    <p:anim calcmode="lin" valueType="num">
                                      <p:cBhvr>
                                        <p:cTn id="8" dur="300" fill="hold"/>
                                        <p:tgtEl>
                                          <p:spTgt spid="487"/>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8" fill="hold" grpId="2" nodeType="afterEffect">
                                  <p:stCondLst>
                                    <p:cond delay="0"/>
                                  </p:stCondLst>
                                  <p:iterate>
                                    <p:tmAbs val="0"/>
                                  </p:iterate>
                                  <p:childTnLst>
                                    <p:set>
                                      <p:cBhvr>
                                        <p:cTn id="11" fill="hold"/>
                                        <p:tgtEl>
                                          <p:spTgt spid="482"/>
                                        </p:tgtEl>
                                        <p:attrNameLst>
                                          <p:attrName>style.visibility</p:attrName>
                                        </p:attrNameLst>
                                      </p:cBhvr>
                                      <p:to>
                                        <p:strVal val="visible"/>
                                      </p:to>
                                    </p:set>
                                    <p:anim calcmode="lin" valueType="num">
                                      <p:cBhvr>
                                        <p:cTn id="12" dur="300" fill="hold"/>
                                        <p:tgtEl>
                                          <p:spTgt spid="482"/>
                                        </p:tgtEl>
                                        <p:attrNameLst>
                                          <p:attrName>ppt_x</p:attrName>
                                        </p:attrNameLst>
                                      </p:cBhvr>
                                      <p:tavLst>
                                        <p:tav tm="0">
                                          <p:val>
                                            <p:strVal val="0-#ppt_w/2"/>
                                          </p:val>
                                        </p:tav>
                                        <p:tav tm="100000">
                                          <p:val>
                                            <p:strVal val="#ppt_x"/>
                                          </p:val>
                                        </p:tav>
                                      </p:tavLst>
                                    </p:anim>
                                    <p:anim calcmode="lin" valueType="num">
                                      <p:cBhvr>
                                        <p:cTn id="13" dur="300" fill="hold"/>
                                        <p:tgtEl>
                                          <p:spTgt spid="482"/>
                                        </p:tgtEl>
                                        <p:attrNameLst>
                                          <p:attrName>ppt_y</p:attrName>
                                        </p:attrNameLst>
                                      </p:cBhvr>
                                      <p:tavLst>
                                        <p:tav tm="0">
                                          <p:val>
                                            <p:strVal val="#ppt_y"/>
                                          </p:val>
                                        </p:tav>
                                        <p:tav tm="100000">
                                          <p:val>
                                            <p:strVal val="#ppt_y"/>
                                          </p:val>
                                        </p:tav>
                                      </p:tavLst>
                                    </p:anim>
                                  </p:childTnLst>
                                </p:cTn>
                              </p:par>
                            </p:childTnLst>
                          </p:cTn>
                        </p:par>
                        <p:par>
                          <p:cTn id="14" fill="hold">
                            <p:stCondLst>
                              <p:cond delay="600"/>
                            </p:stCondLst>
                            <p:childTnLst>
                              <p:par>
                                <p:cTn id="15" presetID="2" presetClass="entr" presetSubtype="8" fill="hold" grpId="3" nodeType="afterEffect">
                                  <p:stCondLst>
                                    <p:cond delay="0"/>
                                  </p:stCondLst>
                                  <p:iterate>
                                    <p:tmAbs val="0"/>
                                  </p:iterate>
                                  <p:childTnLst>
                                    <p:set>
                                      <p:cBhvr>
                                        <p:cTn id="16" fill="hold"/>
                                        <p:tgtEl>
                                          <p:spTgt spid="477"/>
                                        </p:tgtEl>
                                        <p:attrNameLst>
                                          <p:attrName>style.visibility</p:attrName>
                                        </p:attrNameLst>
                                      </p:cBhvr>
                                      <p:to>
                                        <p:strVal val="visible"/>
                                      </p:to>
                                    </p:set>
                                    <p:anim calcmode="lin" valueType="num">
                                      <p:cBhvr>
                                        <p:cTn id="17" dur="300" fill="hold"/>
                                        <p:tgtEl>
                                          <p:spTgt spid="477"/>
                                        </p:tgtEl>
                                        <p:attrNameLst>
                                          <p:attrName>ppt_x</p:attrName>
                                        </p:attrNameLst>
                                      </p:cBhvr>
                                      <p:tavLst>
                                        <p:tav tm="0">
                                          <p:val>
                                            <p:strVal val="0-#ppt_w/2"/>
                                          </p:val>
                                        </p:tav>
                                        <p:tav tm="100000">
                                          <p:val>
                                            <p:strVal val="#ppt_x"/>
                                          </p:val>
                                        </p:tav>
                                      </p:tavLst>
                                    </p:anim>
                                    <p:anim calcmode="lin" valueType="num">
                                      <p:cBhvr>
                                        <p:cTn id="18" dur="300" fill="hold"/>
                                        <p:tgtEl>
                                          <p:spTgt spid="4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 grpId="3" animBg="1" advAuto="0"/>
      <p:bldP spid="482" grpId="2" animBg="1" advAuto="0"/>
      <p:bldP spid="487"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cience can have different purposes"/>
          <p:cNvSpPr txBox="1">
            <a:spLocks noGrp="1"/>
          </p:cNvSpPr>
          <p:nvPr>
            <p:ph type="title"/>
          </p:nvPr>
        </p:nvSpPr>
        <p:spPr>
          <a:prstGeom prst="rect">
            <a:avLst/>
          </a:prstGeom>
        </p:spPr>
        <p:txBody>
          <a:bodyPr/>
          <a:lstStyle>
            <a:lvl1pPr>
              <a:defRPr sz="3800"/>
            </a:lvl1pPr>
          </a:lstStyle>
          <a:p>
            <a:r>
              <a:t>Science can have different purposes  </a:t>
            </a:r>
          </a:p>
        </p:txBody>
      </p:sp>
      <p:sp>
        <p:nvSpPr>
          <p:cNvPr id="492" name="Rounded Rectangle"/>
          <p:cNvSpPr/>
          <p:nvPr/>
        </p:nvSpPr>
        <p:spPr>
          <a:xfrm>
            <a:off x="6778713" y="2339421"/>
            <a:ext cx="4432325"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Helvetica Neue"/>
                <a:ea typeface="Helvetica Neue"/>
                <a:cs typeface="Helvetica Neue"/>
                <a:sym typeface="Helvetica Neue"/>
              </a:defRPr>
            </a:pPr>
            <a:endParaRPr/>
          </a:p>
        </p:txBody>
      </p:sp>
      <p:sp>
        <p:nvSpPr>
          <p:cNvPr id="493" name="Design Science"/>
          <p:cNvSpPr txBox="1"/>
          <p:nvPr/>
        </p:nvSpPr>
        <p:spPr>
          <a:xfrm>
            <a:off x="7238478" y="2535249"/>
            <a:ext cx="3512796"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600">
                <a:solidFill>
                  <a:srgbClr val="FFFFFF"/>
                </a:solidFill>
                <a:latin typeface="+mn-lt"/>
                <a:ea typeface="+mn-ea"/>
                <a:cs typeface="+mn-cs"/>
                <a:sym typeface="Gill Sans"/>
              </a:defRPr>
            </a:lvl1pPr>
          </a:lstStyle>
          <a:p>
            <a:r>
              <a:t>Design Science</a:t>
            </a:r>
          </a:p>
        </p:txBody>
      </p:sp>
      <p:sp>
        <p:nvSpPr>
          <p:cNvPr id="494" name="Rounded Rectangle"/>
          <p:cNvSpPr/>
          <p:nvPr/>
        </p:nvSpPr>
        <p:spPr>
          <a:xfrm>
            <a:off x="728143" y="2339421"/>
            <a:ext cx="4432325" cy="864097"/>
          </a:xfrm>
          <a:prstGeom prst="roundRect">
            <a:avLst>
              <a:gd name="adj" fmla="val 16667"/>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2000">
                <a:solidFill>
                  <a:srgbClr val="FFFFFF"/>
                </a:solidFill>
                <a:latin typeface="Helvetica Neue"/>
                <a:ea typeface="Helvetica Neue"/>
                <a:cs typeface="Helvetica Neue"/>
                <a:sym typeface="Helvetica Neue"/>
              </a:defRPr>
            </a:pPr>
            <a:endParaRPr/>
          </a:p>
        </p:txBody>
      </p:sp>
      <p:sp>
        <p:nvSpPr>
          <p:cNvPr id="495" name="Basic Science"/>
          <p:cNvSpPr txBox="1"/>
          <p:nvPr/>
        </p:nvSpPr>
        <p:spPr>
          <a:xfrm>
            <a:off x="1664928" y="2535249"/>
            <a:ext cx="2558754"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600">
                <a:solidFill>
                  <a:srgbClr val="FFFFFF"/>
                </a:solidFill>
                <a:latin typeface="+mn-lt"/>
                <a:ea typeface="+mn-ea"/>
                <a:cs typeface="+mn-cs"/>
                <a:sym typeface="Gill Sans"/>
              </a:defRPr>
            </a:lvl1pPr>
          </a:lstStyle>
          <a:p>
            <a:r>
              <a:t>Basic Science</a:t>
            </a:r>
          </a:p>
        </p:txBody>
      </p:sp>
      <p:sp>
        <p:nvSpPr>
          <p:cNvPr id="496" name="Fundamental…"/>
          <p:cNvSpPr txBox="1"/>
          <p:nvPr/>
        </p:nvSpPr>
        <p:spPr>
          <a:xfrm>
            <a:off x="589533" y="4242832"/>
            <a:ext cx="3228976"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latin typeface="Nothing You Could Do"/>
                <a:ea typeface="Nothing You Could Do"/>
                <a:cs typeface="Nothing You Could Do"/>
                <a:sym typeface="Nothing You Could Do"/>
              </a:defRPr>
            </a:pPr>
            <a:r>
              <a:t>Fundamental </a:t>
            </a:r>
          </a:p>
          <a:p>
            <a:pPr>
              <a:defRPr sz="3600">
                <a:latin typeface="Nothing You Could Do"/>
                <a:ea typeface="Nothing You Could Do"/>
                <a:cs typeface="Nothing You Could Do"/>
                <a:sym typeface="Nothing You Could Do"/>
              </a:defRPr>
            </a:pPr>
            <a:r>
              <a:t>Research </a:t>
            </a:r>
          </a:p>
        </p:txBody>
      </p:sp>
      <p:pic>
        <p:nvPicPr>
          <p:cNvPr id="497" name="Line Line" descr="Line Line"/>
          <p:cNvPicPr>
            <a:picLocks/>
          </p:cNvPicPr>
          <p:nvPr/>
        </p:nvPicPr>
        <p:blipFill>
          <a:blip r:embed="rId2"/>
          <a:stretch>
            <a:fillRect/>
          </a:stretch>
        </p:blipFill>
        <p:spPr>
          <a:xfrm>
            <a:off x="160131" y="4727115"/>
            <a:ext cx="12659138" cy="352735"/>
          </a:xfrm>
          <a:prstGeom prst="rect">
            <a:avLst/>
          </a:prstGeom>
        </p:spPr>
      </p:pic>
      <p:sp>
        <p:nvSpPr>
          <p:cNvPr id="499" name="Applied Research"/>
          <p:cNvSpPr txBox="1"/>
          <p:nvPr/>
        </p:nvSpPr>
        <p:spPr>
          <a:xfrm>
            <a:off x="10106025" y="4242832"/>
            <a:ext cx="2013645"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600">
                <a:latin typeface="Nothing You Could Do"/>
                <a:ea typeface="Nothing You Could Do"/>
                <a:cs typeface="Nothing You Could Do"/>
                <a:sym typeface="Nothing You Could Do"/>
              </a:defRPr>
            </a:pPr>
            <a:r>
              <a:t>Applied</a:t>
            </a:r>
            <a:br/>
            <a:r>
              <a:t>Research</a:t>
            </a:r>
          </a:p>
        </p:txBody>
      </p:sp>
      <p:sp>
        <p:nvSpPr>
          <p:cNvPr id="500" name="Double Arrow"/>
          <p:cNvSpPr/>
          <p:nvPr/>
        </p:nvSpPr>
        <p:spPr>
          <a:xfrm>
            <a:off x="5202433" y="2411467"/>
            <a:ext cx="1534315" cy="720006"/>
          </a:xfrm>
          <a:prstGeom prst="leftRightArrow">
            <a:avLst>
              <a:gd name="adj1" fmla="val 50000"/>
              <a:gd name="adj2" fmla="val 39069"/>
            </a:avLst>
          </a:prstGeom>
          <a:solidFill>
            <a:srgbClr val="074FB0"/>
          </a:solidFill>
          <a:ln w="38100">
            <a:solidFill>
              <a:srgbClr val="FFFFFF"/>
            </a:solidFill>
          </a:ln>
          <a:effectLst>
            <a:outerShdw blurRad="38100" dist="20000" dir="5400000" rotWithShape="0">
              <a:srgbClr val="000000">
                <a:alpha val="38000"/>
              </a:srgbClr>
            </a:outerShdw>
          </a:effectLst>
        </p:spPr>
        <p:txBody>
          <a:bodyPr lIns="45719" rIns="45719" anchor="ctr"/>
          <a:lstStyle/>
          <a:p>
            <a:pPr algn="ctr" defTabSz="914400">
              <a:defRPr sz="1600">
                <a:solidFill>
                  <a:srgbClr val="FFFFFF"/>
                </a:solidFill>
                <a:latin typeface="TUM Neue Helvetica 55 Regular"/>
                <a:ea typeface="TUM Neue Helvetica 55 Regular"/>
                <a:cs typeface="TUM Neue Helvetica 55 Regular"/>
                <a:sym typeface="TUM Neue Helvetica 55 Regular"/>
              </a:defRPr>
            </a:pPr>
            <a:endParaRPr/>
          </a:p>
        </p:txBody>
      </p:sp>
      <p:pic>
        <p:nvPicPr>
          <p:cNvPr id="501" name="Typically having more “practical  impact/relevance” Typically having more “practical  impact/relevance”" descr="Typically having more “practical  impact/relevance” Typically having more “practical  impact/relevance”"/>
          <p:cNvPicPr>
            <a:picLocks/>
          </p:cNvPicPr>
          <p:nvPr/>
        </p:nvPicPr>
        <p:blipFill>
          <a:blip r:embed="rId3"/>
          <a:stretch>
            <a:fillRect/>
          </a:stretch>
        </p:blipFill>
        <p:spPr>
          <a:xfrm>
            <a:off x="8398786" y="5110588"/>
            <a:ext cx="4279468" cy="2432451"/>
          </a:xfrm>
          <a:prstGeom prst="rect">
            <a:avLst/>
          </a:prstGeom>
          <a:effectLst>
            <a:outerShdw blurRad="63500" dist="25400" dir="5400000" rotWithShape="0">
              <a:srgbClr val="000000">
                <a:alpha val="50000"/>
              </a:srgbClr>
            </a:outerShdw>
          </a:effectLst>
        </p:spPr>
      </p:pic>
      <p:pic>
        <p:nvPicPr>
          <p:cNvPr id="502" name="Typically having more “theoretical  impact/relevance” Typically having more “theoretical  impact/relevance”" descr="Typically having more “theoretical  impact/relevance” Typically having more “theoretical  impact/relevance”"/>
          <p:cNvPicPr>
            <a:picLocks/>
          </p:cNvPicPr>
          <p:nvPr/>
        </p:nvPicPr>
        <p:blipFill>
          <a:blip r:embed="rId4"/>
          <a:stretch>
            <a:fillRect/>
          </a:stretch>
        </p:blipFill>
        <p:spPr>
          <a:xfrm rot="21600000">
            <a:off x="593567" y="5110588"/>
            <a:ext cx="4279468" cy="2432451"/>
          </a:xfrm>
          <a:prstGeom prst="rect">
            <a:avLst/>
          </a:prstGeom>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01"/>
                                        </p:tgtEl>
                                        <p:attrNameLst>
                                          <p:attrName>style.visibility</p:attrName>
                                        </p:attrNameLst>
                                      </p:cBhvr>
                                      <p:to>
                                        <p:strVal val="visible"/>
                                      </p:to>
                                    </p:set>
                                    <p:animEffect transition="in" filter="wipe(left)">
                                      <p:cBhvr>
                                        <p:cTn id="7" dur="300"/>
                                        <p:tgtEl>
                                          <p:spTgt spid="501"/>
                                        </p:tgtEl>
                                      </p:cBhvr>
                                    </p:animEffect>
                                  </p:childTnLst>
                                </p:cTn>
                              </p:par>
                            </p:childTnLst>
                          </p:cTn>
                        </p:par>
                        <p:par>
                          <p:cTn id="8" fill="hold">
                            <p:stCondLst>
                              <p:cond delay="300"/>
                            </p:stCondLst>
                            <p:childTnLst>
                              <p:par>
                                <p:cTn id="9" presetID="22" presetClass="entr" presetSubtype="8" fill="hold" grpId="2" nodeType="afterEffect">
                                  <p:stCondLst>
                                    <p:cond delay="0"/>
                                  </p:stCondLst>
                                  <p:iterate>
                                    <p:tmAbs val="0"/>
                                  </p:iterate>
                                  <p:childTnLst>
                                    <p:set>
                                      <p:cBhvr>
                                        <p:cTn id="10" fill="hold"/>
                                        <p:tgtEl>
                                          <p:spTgt spid="502"/>
                                        </p:tgtEl>
                                        <p:attrNameLst>
                                          <p:attrName>style.visibility</p:attrName>
                                        </p:attrNameLst>
                                      </p:cBhvr>
                                      <p:to>
                                        <p:strVal val="visible"/>
                                      </p:to>
                                    </p:set>
                                    <p:animEffect transition="in" filter="wipe(left)">
                                      <p:cBhvr>
                                        <p:cTn id="11" dur="3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1" animBg="1" advAuto="0"/>
      <p:bldP spid="502"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Yes."/>
          <p:cNvSpPr txBox="1"/>
          <p:nvPr/>
        </p:nvSpPr>
        <p:spPr>
          <a:xfrm>
            <a:off x="6029963" y="6309783"/>
            <a:ext cx="944874"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atin typeface="+mn-lt"/>
                <a:ea typeface="+mn-ea"/>
                <a:cs typeface="+mn-cs"/>
                <a:sym typeface="Gill Sans"/>
              </a:defRPr>
            </a:lvl1pPr>
          </a:lstStyle>
          <a:p>
            <a:r>
              <a:t>Yes.</a:t>
            </a:r>
          </a:p>
        </p:txBody>
      </p:sp>
      <p:sp>
        <p:nvSpPr>
          <p:cNvPr id="505" name="Is Software Engineering research  science?"/>
          <p:cNvSpPr txBox="1"/>
          <p:nvPr/>
        </p:nvSpPr>
        <p:spPr>
          <a:xfrm>
            <a:off x="1308000" y="4127500"/>
            <a:ext cx="10388799"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Is Software Engineering research </a:t>
            </a:r>
            <a:br/>
            <a:r>
              <a:t>science?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04"/>
                                        </p:tgtEl>
                                        <p:attrNameLst>
                                          <p:attrName>style.visibility</p:attrName>
                                        </p:attrNameLst>
                                      </p:cBhvr>
                                      <p:to>
                                        <p:strVal val="visible"/>
                                      </p:to>
                                    </p:set>
                                    <p:animEffect transition="in" filter="fade">
                                      <p:cBhvr>
                                        <p:cTn id="7" dur="199"/>
                                        <p:tgtEl>
                                          <p:spTgt spid="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Outline"/>
          <p:cNvSpPr txBox="1">
            <a:spLocks noGrp="1"/>
          </p:cNvSpPr>
          <p:nvPr>
            <p:ph type="title"/>
          </p:nvPr>
        </p:nvSpPr>
        <p:spPr>
          <a:prstGeom prst="rect">
            <a:avLst/>
          </a:prstGeom>
        </p:spPr>
        <p:txBody>
          <a:bodyPr/>
          <a:lstStyle>
            <a:lvl1pPr>
              <a:defRPr sz="3800"/>
            </a:lvl1pPr>
          </a:lstStyle>
          <a:p>
            <a:r>
              <a:t>Outline</a:t>
            </a:r>
          </a:p>
        </p:txBody>
      </p:sp>
      <p:sp>
        <p:nvSpPr>
          <p:cNvPr id="508" name="Science (in a Nutshell)…"/>
          <p:cNvSpPr txBox="1"/>
          <p:nvPr/>
        </p:nvSpPr>
        <p:spPr>
          <a:xfrm>
            <a:off x="753729" y="2561166"/>
            <a:ext cx="10627193" cy="378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22729" indent="-322729">
              <a:buSzPct val="100000"/>
              <a:buChar char="•"/>
              <a:defRPr sz="3200">
                <a:solidFill>
                  <a:srgbClr val="A6AAA9"/>
                </a:solidFill>
                <a:latin typeface="+mn-lt"/>
                <a:ea typeface="+mn-ea"/>
                <a:cs typeface="+mn-cs"/>
                <a:sym typeface="Gill Sans"/>
              </a:defRPr>
            </a:pPr>
            <a:r>
              <a:t>Science (in a Nutshell)</a:t>
            </a:r>
          </a:p>
          <a:p>
            <a:pPr marL="322729" indent="-322729">
              <a:buSzPct val="100000"/>
              <a:buChar char="•"/>
              <a:defRPr sz="3200" b="1">
                <a:latin typeface="+mn-lt"/>
                <a:ea typeface="+mn-ea"/>
                <a:cs typeface="+mn-cs"/>
                <a:sym typeface="Gill Sans"/>
              </a:defRPr>
            </a:pPr>
            <a:r>
              <a:t>Philosophy of Science - a Historical Perspective</a:t>
            </a:r>
          </a:p>
          <a:p>
            <a:pPr marL="322729" indent="-322729">
              <a:buSzPct val="100000"/>
              <a:buChar char="•"/>
              <a:defRPr sz="3200">
                <a:latin typeface="+mn-lt"/>
                <a:ea typeface="+mn-ea"/>
                <a:cs typeface="+mn-cs"/>
                <a:sym typeface="Gill Sans"/>
              </a:defRPr>
            </a:pPr>
            <a:r>
              <a:t>Key Take Aways</a:t>
            </a:r>
          </a:p>
          <a:p>
            <a:pPr marL="322729" indent="-322729">
              <a:buSzPct val="100000"/>
              <a:buChar char="•"/>
              <a:defRPr sz="3200">
                <a:latin typeface="+mn-lt"/>
                <a:ea typeface="+mn-ea"/>
                <a:cs typeface="+mn-cs"/>
                <a:sym typeface="Gill Sans"/>
              </a:defRPr>
            </a:pPr>
            <a:r>
              <a:t>From Philosophy of Science to Empirical Software Engineering</a:t>
            </a:r>
          </a:p>
          <a:p>
            <a:pPr marL="322729" indent="-322729">
              <a:buSzPct val="100000"/>
              <a:buChar char="•"/>
              <a:defRPr sz="3200">
                <a:latin typeface="+mn-lt"/>
                <a:ea typeface="+mn-ea"/>
                <a:cs typeface="+mn-cs"/>
                <a:sym typeface="Gill Sans"/>
              </a:defRPr>
            </a:pPr>
            <a:r>
              <a:t>Empirical Software Engineering Processes</a:t>
            </a:r>
          </a:p>
          <a:p>
            <a:pPr marL="322729" indent="-322729">
              <a:buSzPct val="100000"/>
              <a:buChar char="•"/>
              <a:defRPr sz="3200">
                <a:latin typeface="+mn-lt"/>
                <a:ea typeface="+mn-ea"/>
                <a:cs typeface="+mn-cs"/>
                <a:sym typeface="Gill Sans"/>
              </a:defRPr>
            </a:pPr>
            <a:r>
              <a:t>Current Challenges in Empirical Software Engineering </a:t>
            </a:r>
          </a:p>
          <a:p>
            <a:pPr marL="322729" indent="-322729">
              <a:buSzPct val="100000"/>
              <a:buChar char="•"/>
              <a:defRPr sz="3200">
                <a:latin typeface="+mn-lt"/>
                <a:ea typeface="+mn-ea"/>
                <a:cs typeface="+mn-cs"/>
                <a:sym typeface="Gill Sans"/>
              </a:defRPr>
            </a:pPr>
            <a:endParaRPr/>
          </a:p>
        </p:txBody>
      </p:sp>
      <p:pic>
        <p:nvPicPr>
          <p:cNvPr id="509" name="Bookmark Ribbon Filled-50.png" descr="Bookmark Ribbon Filled-50.png"/>
          <p:cNvPicPr>
            <a:picLocks noChangeAspect="1"/>
          </p:cNvPicPr>
          <p:nvPr/>
        </p:nvPicPr>
        <p:blipFill>
          <a:blip r:embed="rId2"/>
          <a:stretch>
            <a:fillRect/>
          </a:stretch>
        </p:blipFill>
        <p:spPr>
          <a:xfrm>
            <a:off x="11867951" y="-60061"/>
            <a:ext cx="635001" cy="635001"/>
          </a:xfrm>
          <a:prstGeom prst="rect">
            <a:avLst/>
          </a:prstGeom>
          <a:ln w="12700"/>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What are Theories?"/>
          <p:cNvSpPr txBox="1"/>
          <p:nvPr/>
        </p:nvSpPr>
        <p:spPr>
          <a:xfrm>
            <a:off x="3411537" y="4476750"/>
            <a:ext cx="6181726"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800" b="1">
                <a:latin typeface="+mn-lt"/>
                <a:ea typeface="+mn-ea"/>
                <a:cs typeface="+mn-cs"/>
                <a:sym typeface="Gill Sans"/>
              </a:defRPr>
            </a:lvl1pPr>
          </a:lstStyle>
          <a:p>
            <a:r>
              <a:t>What are Theories?</a:t>
            </a:r>
          </a:p>
        </p:txBody>
      </p:sp>
      <p:sp>
        <p:nvSpPr>
          <p:cNvPr id="512" name="(A quick prologue)"/>
          <p:cNvSpPr txBox="1"/>
          <p:nvPr/>
        </p:nvSpPr>
        <p:spPr>
          <a:xfrm>
            <a:off x="4417001" y="6157383"/>
            <a:ext cx="4170798"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4200">
                <a:latin typeface="+mn-lt"/>
                <a:ea typeface="+mn-ea"/>
                <a:cs typeface="+mn-cs"/>
                <a:sym typeface="Gill Sans"/>
              </a:defRPr>
            </a:lvl1pPr>
          </a:lstStyle>
          <a:p>
            <a:r>
              <a:t>(A quick prologue)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Ground rule"/>
          <p:cNvSpPr txBox="1">
            <a:spLocks noGrp="1"/>
          </p:cNvSpPr>
          <p:nvPr>
            <p:ph type="title"/>
          </p:nvPr>
        </p:nvSpPr>
        <p:spPr>
          <a:prstGeom prst="rect">
            <a:avLst/>
          </a:prstGeom>
        </p:spPr>
        <p:txBody>
          <a:bodyPr/>
          <a:lstStyle>
            <a:lvl1pPr>
              <a:defRPr sz="3800"/>
            </a:lvl1pPr>
          </a:lstStyle>
          <a:p>
            <a:r>
              <a:t>Ground rule</a:t>
            </a:r>
          </a:p>
        </p:txBody>
      </p:sp>
      <p:sp>
        <p:nvSpPr>
          <p:cNvPr id="241" name="Whenever you have questions / remarks,…"/>
          <p:cNvSpPr txBox="1"/>
          <p:nvPr/>
        </p:nvSpPr>
        <p:spPr>
          <a:xfrm>
            <a:off x="1786662" y="3604683"/>
            <a:ext cx="10083446" cy="196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200">
                <a:latin typeface="+mn-lt"/>
                <a:ea typeface="+mn-ea"/>
                <a:cs typeface="+mn-cs"/>
                <a:sym typeface="Gill Sans"/>
              </a:defRPr>
            </a:pPr>
            <a:r>
              <a:t>Whenever you have questions / remarks, </a:t>
            </a:r>
          </a:p>
          <a:p>
            <a:pPr>
              <a:defRPr sz="4200">
                <a:latin typeface="+mn-lt"/>
                <a:ea typeface="+mn-ea"/>
                <a:cs typeface="+mn-cs"/>
                <a:sym typeface="Gill Sans"/>
              </a:defRPr>
            </a:pPr>
            <a:endParaRPr/>
          </a:p>
          <a:p>
            <a:pPr>
              <a:defRPr sz="4200">
                <a:latin typeface="+mn-lt"/>
                <a:ea typeface="+mn-ea"/>
                <a:cs typeface="+mn-cs"/>
                <a:sym typeface="Gill Sans"/>
              </a:defRPr>
            </a:pPr>
            <a:r>
              <a:t>share them with the whole group.</a:t>
            </a:r>
          </a:p>
        </p:txBody>
      </p:sp>
      <p:sp>
        <p:nvSpPr>
          <p:cNvPr id="242" name="don’t ask             , but"/>
          <p:cNvSpPr txBox="1"/>
          <p:nvPr/>
        </p:nvSpPr>
        <p:spPr>
          <a:xfrm>
            <a:off x="1786662" y="4226983"/>
            <a:ext cx="1008344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200">
                <a:latin typeface="+mn-lt"/>
                <a:ea typeface="+mn-ea"/>
                <a:cs typeface="+mn-cs"/>
                <a:sym typeface="Gill Sans"/>
              </a:defRPr>
            </a:lvl1pPr>
          </a:lstStyle>
          <a:p>
            <a:r>
              <a:t>don’t ask             , but </a:t>
            </a:r>
          </a:p>
        </p:txBody>
      </p:sp>
      <p:pic>
        <p:nvPicPr>
          <p:cNvPr id="243" name="Screen Shot 2016-12-13 at 14.31.10.png" descr="Screen Shot 2016-12-13 at 14.31.10.png"/>
          <p:cNvPicPr>
            <a:picLocks noChangeAspect="1"/>
          </p:cNvPicPr>
          <p:nvPr/>
        </p:nvPicPr>
        <p:blipFill>
          <a:blip r:embed="rId2"/>
          <a:srcRect l="3726" t="17901" r="3069" b="9641"/>
          <a:stretch>
            <a:fillRect/>
          </a:stretch>
        </p:blipFill>
        <p:spPr>
          <a:xfrm>
            <a:off x="4052595" y="4399009"/>
            <a:ext cx="1720896" cy="497024"/>
          </a:xfrm>
          <a:custGeom>
            <a:avLst/>
            <a:gdLst/>
            <a:ahLst/>
            <a:cxnLst>
              <a:cxn ang="0">
                <a:pos x="wd2" y="hd2"/>
              </a:cxn>
              <a:cxn ang="5400000">
                <a:pos x="wd2" y="hd2"/>
              </a:cxn>
              <a:cxn ang="10800000">
                <a:pos x="wd2" y="hd2"/>
              </a:cxn>
              <a:cxn ang="16200000">
                <a:pos x="wd2" y="hd2"/>
              </a:cxn>
            </a:cxnLst>
            <a:rect l="0" t="0" r="r" b="b"/>
            <a:pathLst>
              <a:path w="21587" h="21043" extrusionOk="0">
                <a:moveTo>
                  <a:pt x="2703" y="39"/>
                </a:moveTo>
                <a:cubicBezTo>
                  <a:pt x="1926" y="-220"/>
                  <a:pt x="1132" y="806"/>
                  <a:pt x="588" y="2896"/>
                </a:cubicBezTo>
                <a:cubicBezTo>
                  <a:pt x="174" y="4481"/>
                  <a:pt x="-12" y="6410"/>
                  <a:pt x="0" y="8306"/>
                </a:cubicBezTo>
                <a:cubicBezTo>
                  <a:pt x="20" y="11466"/>
                  <a:pt x="590" y="14519"/>
                  <a:pt x="1573" y="15699"/>
                </a:cubicBezTo>
                <a:cubicBezTo>
                  <a:pt x="3142" y="17582"/>
                  <a:pt x="4690" y="14318"/>
                  <a:pt x="4690" y="9129"/>
                </a:cubicBezTo>
                <a:lnTo>
                  <a:pt x="4690" y="7533"/>
                </a:lnTo>
                <a:lnTo>
                  <a:pt x="3570" y="7533"/>
                </a:lnTo>
                <a:cubicBezTo>
                  <a:pt x="2457" y="7533"/>
                  <a:pt x="2445" y="7540"/>
                  <a:pt x="2445" y="8508"/>
                </a:cubicBezTo>
                <a:cubicBezTo>
                  <a:pt x="2445" y="9436"/>
                  <a:pt x="2483" y="9488"/>
                  <a:pt x="3241" y="9600"/>
                </a:cubicBezTo>
                <a:cubicBezTo>
                  <a:pt x="3964" y="9706"/>
                  <a:pt x="4039" y="9786"/>
                  <a:pt x="4003" y="10507"/>
                </a:cubicBezTo>
                <a:cubicBezTo>
                  <a:pt x="3945" y="11678"/>
                  <a:pt x="3407" y="13424"/>
                  <a:pt x="2947" y="13935"/>
                </a:cubicBezTo>
                <a:cubicBezTo>
                  <a:pt x="1468" y="15579"/>
                  <a:pt x="74" y="9445"/>
                  <a:pt x="941" y="5113"/>
                </a:cubicBezTo>
                <a:cubicBezTo>
                  <a:pt x="1541" y="2116"/>
                  <a:pt x="2474" y="1173"/>
                  <a:pt x="3256" y="2778"/>
                </a:cubicBezTo>
                <a:cubicBezTo>
                  <a:pt x="3630" y="3545"/>
                  <a:pt x="3666" y="3561"/>
                  <a:pt x="3873" y="2929"/>
                </a:cubicBezTo>
                <a:cubicBezTo>
                  <a:pt x="4151" y="2083"/>
                  <a:pt x="4075" y="1661"/>
                  <a:pt x="3465" y="728"/>
                </a:cubicBezTo>
                <a:cubicBezTo>
                  <a:pt x="3219" y="352"/>
                  <a:pt x="2962" y="125"/>
                  <a:pt x="2703" y="39"/>
                </a:cubicBezTo>
                <a:close/>
                <a:moveTo>
                  <a:pt x="15682" y="762"/>
                </a:moveTo>
                <a:cubicBezTo>
                  <a:pt x="15454" y="762"/>
                  <a:pt x="15443" y="1029"/>
                  <a:pt x="15443" y="8323"/>
                </a:cubicBezTo>
                <a:cubicBezTo>
                  <a:pt x="15443" y="15617"/>
                  <a:pt x="15454" y="15884"/>
                  <a:pt x="15682" y="15884"/>
                </a:cubicBezTo>
                <a:cubicBezTo>
                  <a:pt x="15910" y="15884"/>
                  <a:pt x="15916" y="15617"/>
                  <a:pt x="15916" y="8323"/>
                </a:cubicBezTo>
                <a:cubicBezTo>
                  <a:pt x="15916" y="1029"/>
                  <a:pt x="15910" y="762"/>
                  <a:pt x="15682" y="762"/>
                </a:cubicBezTo>
                <a:close/>
                <a:moveTo>
                  <a:pt x="17768" y="5937"/>
                </a:moveTo>
                <a:cubicBezTo>
                  <a:pt x="17379" y="5958"/>
                  <a:pt x="16988" y="6488"/>
                  <a:pt x="16713" y="7516"/>
                </a:cubicBezTo>
                <a:cubicBezTo>
                  <a:pt x="16449" y="8501"/>
                  <a:pt x="16389" y="9117"/>
                  <a:pt x="16389" y="10742"/>
                </a:cubicBezTo>
                <a:cubicBezTo>
                  <a:pt x="16389" y="13251"/>
                  <a:pt x="16619" y="14783"/>
                  <a:pt x="17121" y="15615"/>
                </a:cubicBezTo>
                <a:cubicBezTo>
                  <a:pt x="17637" y="16472"/>
                  <a:pt x="18131" y="16457"/>
                  <a:pt x="18634" y="15548"/>
                </a:cubicBezTo>
                <a:cubicBezTo>
                  <a:pt x="19085" y="14734"/>
                  <a:pt x="19157" y="14019"/>
                  <a:pt x="18848" y="13364"/>
                </a:cubicBezTo>
                <a:cubicBezTo>
                  <a:pt x="18697" y="13041"/>
                  <a:pt x="18595" y="13100"/>
                  <a:pt x="18425" y="13616"/>
                </a:cubicBezTo>
                <a:cubicBezTo>
                  <a:pt x="18123" y="14536"/>
                  <a:pt x="17537" y="14489"/>
                  <a:pt x="17275" y="13515"/>
                </a:cubicBezTo>
                <a:cubicBezTo>
                  <a:pt x="17068" y="12743"/>
                  <a:pt x="17082" y="12692"/>
                  <a:pt x="17828" y="11566"/>
                </a:cubicBezTo>
                <a:cubicBezTo>
                  <a:pt x="18246" y="10933"/>
                  <a:pt x="18706" y="10290"/>
                  <a:pt x="18848" y="10138"/>
                </a:cubicBezTo>
                <a:cubicBezTo>
                  <a:pt x="19188" y="9775"/>
                  <a:pt x="19179" y="8689"/>
                  <a:pt x="18823" y="7399"/>
                </a:cubicBezTo>
                <a:cubicBezTo>
                  <a:pt x="18549" y="6401"/>
                  <a:pt x="18157" y="5915"/>
                  <a:pt x="17768" y="5937"/>
                </a:cubicBezTo>
                <a:close/>
                <a:moveTo>
                  <a:pt x="10042" y="5954"/>
                </a:moveTo>
                <a:cubicBezTo>
                  <a:pt x="9452" y="5961"/>
                  <a:pt x="9072" y="6640"/>
                  <a:pt x="8742" y="8289"/>
                </a:cubicBezTo>
                <a:cubicBezTo>
                  <a:pt x="8250" y="10751"/>
                  <a:pt x="8518" y="14268"/>
                  <a:pt x="9300" y="15582"/>
                </a:cubicBezTo>
                <a:cubicBezTo>
                  <a:pt x="9815" y="16448"/>
                  <a:pt x="10238" y="16477"/>
                  <a:pt x="10753" y="15649"/>
                </a:cubicBezTo>
                <a:cubicBezTo>
                  <a:pt x="11263" y="14830"/>
                  <a:pt x="11545" y="13224"/>
                  <a:pt x="11545" y="11129"/>
                </a:cubicBezTo>
                <a:cubicBezTo>
                  <a:pt x="11545" y="7923"/>
                  <a:pt x="10966" y="5942"/>
                  <a:pt x="10042" y="5954"/>
                </a:cubicBezTo>
                <a:close/>
                <a:moveTo>
                  <a:pt x="13915" y="6004"/>
                </a:moveTo>
                <a:cubicBezTo>
                  <a:pt x="12761" y="5979"/>
                  <a:pt x="12287" y="6830"/>
                  <a:pt x="12018" y="9432"/>
                </a:cubicBezTo>
                <a:cubicBezTo>
                  <a:pt x="11865" y="10908"/>
                  <a:pt x="11865" y="11303"/>
                  <a:pt x="12018" y="12759"/>
                </a:cubicBezTo>
                <a:cubicBezTo>
                  <a:pt x="12244" y="14911"/>
                  <a:pt x="12710" y="16070"/>
                  <a:pt x="13352" y="16069"/>
                </a:cubicBezTo>
                <a:cubicBezTo>
                  <a:pt x="13626" y="16069"/>
                  <a:pt x="13928" y="15971"/>
                  <a:pt x="14024" y="15867"/>
                </a:cubicBezTo>
                <a:cubicBezTo>
                  <a:pt x="14304" y="15565"/>
                  <a:pt x="14311" y="17321"/>
                  <a:pt x="14034" y="18253"/>
                </a:cubicBezTo>
                <a:cubicBezTo>
                  <a:pt x="13721" y="19308"/>
                  <a:pt x="13226" y="19302"/>
                  <a:pt x="12889" y="18237"/>
                </a:cubicBezTo>
                <a:cubicBezTo>
                  <a:pt x="12681" y="17579"/>
                  <a:pt x="12557" y="17463"/>
                  <a:pt x="12317" y="17733"/>
                </a:cubicBezTo>
                <a:cubicBezTo>
                  <a:pt x="12022" y="18063"/>
                  <a:pt x="12020" y="18110"/>
                  <a:pt x="12207" y="19010"/>
                </a:cubicBezTo>
                <a:cubicBezTo>
                  <a:pt x="12314" y="19523"/>
                  <a:pt x="12567" y="20191"/>
                  <a:pt x="12770" y="20488"/>
                </a:cubicBezTo>
                <a:cubicBezTo>
                  <a:pt x="13271" y="21223"/>
                  <a:pt x="13655" y="21179"/>
                  <a:pt x="14144" y="20354"/>
                </a:cubicBezTo>
                <a:cubicBezTo>
                  <a:pt x="14776" y="19286"/>
                  <a:pt x="14849" y="18397"/>
                  <a:pt x="14851" y="11851"/>
                </a:cubicBezTo>
                <a:lnTo>
                  <a:pt x="14851" y="6021"/>
                </a:lnTo>
                <a:lnTo>
                  <a:pt x="13915" y="6004"/>
                </a:lnTo>
                <a:close/>
                <a:moveTo>
                  <a:pt x="6432" y="6038"/>
                </a:moveTo>
                <a:cubicBezTo>
                  <a:pt x="5986" y="6182"/>
                  <a:pt x="5764" y="6513"/>
                  <a:pt x="5491" y="7432"/>
                </a:cubicBezTo>
                <a:cubicBezTo>
                  <a:pt x="4788" y="9800"/>
                  <a:pt x="4988" y="14099"/>
                  <a:pt x="5870" y="15582"/>
                </a:cubicBezTo>
                <a:cubicBezTo>
                  <a:pt x="6385" y="16448"/>
                  <a:pt x="6813" y="16477"/>
                  <a:pt x="7328" y="15649"/>
                </a:cubicBezTo>
                <a:cubicBezTo>
                  <a:pt x="7838" y="14830"/>
                  <a:pt x="8115" y="13224"/>
                  <a:pt x="8115" y="11129"/>
                </a:cubicBezTo>
                <a:cubicBezTo>
                  <a:pt x="8115" y="7638"/>
                  <a:pt x="7476" y="5700"/>
                  <a:pt x="6432" y="6038"/>
                </a:cubicBezTo>
                <a:close/>
                <a:moveTo>
                  <a:pt x="15667" y="18270"/>
                </a:moveTo>
                <a:cubicBezTo>
                  <a:pt x="15492" y="18270"/>
                  <a:pt x="15443" y="18568"/>
                  <a:pt x="15443" y="19665"/>
                </a:cubicBezTo>
                <a:cubicBezTo>
                  <a:pt x="15443" y="21088"/>
                  <a:pt x="15579" y="21380"/>
                  <a:pt x="15911" y="20673"/>
                </a:cubicBezTo>
                <a:cubicBezTo>
                  <a:pt x="16006" y="20470"/>
                  <a:pt x="16143" y="20451"/>
                  <a:pt x="16210" y="20623"/>
                </a:cubicBezTo>
                <a:cubicBezTo>
                  <a:pt x="16382" y="21061"/>
                  <a:pt x="17204" y="21045"/>
                  <a:pt x="17285" y="20606"/>
                </a:cubicBezTo>
                <a:cubicBezTo>
                  <a:pt x="17322" y="20405"/>
                  <a:pt x="17412" y="20389"/>
                  <a:pt x="17489" y="20555"/>
                </a:cubicBezTo>
                <a:cubicBezTo>
                  <a:pt x="17736" y="21091"/>
                  <a:pt x="18988" y="20977"/>
                  <a:pt x="18988" y="20421"/>
                </a:cubicBezTo>
                <a:cubicBezTo>
                  <a:pt x="18988" y="20146"/>
                  <a:pt x="19023" y="19595"/>
                  <a:pt x="19067" y="19194"/>
                </a:cubicBezTo>
                <a:cubicBezTo>
                  <a:pt x="19132" y="18616"/>
                  <a:pt x="19118" y="18553"/>
                  <a:pt x="18983" y="18875"/>
                </a:cubicBezTo>
                <a:cubicBezTo>
                  <a:pt x="18790" y="19335"/>
                  <a:pt x="18283" y="19350"/>
                  <a:pt x="17718" y="18909"/>
                </a:cubicBezTo>
                <a:cubicBezTo>
                  <a:pt x="17375" y="18641"/>
                  <a:pt x="17321" y="18726"/>
                  <a:pt x="17215" y="19665"/>
                </a:cubicBezTo>
                <a:cubicBezTo>
                  <a:pt x="17098" y="20703"/>
                  <a:pt x="16862" y="20712"/>
                  <a:pt x="16862" y="19682"/>
                </a:cubicBezTo>
                <a:cubicBezTo>
                  <a:pt x="16862" y="19334"/>
                  <a:pt x="16737" y="19174"/>
                  <a:pt x="16504" y="19228"/>
                </a:cubicBezTo>
                <a:cubicBezTo>
                  <a:pt x="16306" y="19274"/>
                  <a:pt x="16086" y="19078"/>
                  <a:pt x="16016" y="18791"/>
                </a:cubicBezTo>
                <a:cubicBezTo>
                  <a:pt x="15945" y="18505"/>
                  <a:pt x="15789" y="18270"/>
                  <a:pt x="15667" y="18270"/>
                </a:cubicBezTo>
                <a:close/>
                <a:moveTo>
                  <a:pt x="21552" y="18505"/>
                </a:moveTo>
                <a:cubicBezTo>
                  <a:pt x="21515" y="18409"/>
                  <a:pt x="21442" y="18573"/>
                  <a:pt x="21298" y="18892"/>
                </a:cubicBezTo>
                <a:cubicBezTo>
                  <a:pt x="21138" y="19244"/>
                  <a:pt x="20958" y="19434"/>
                  <a:pt x="20899" y="19312"/>
                </a:cubicBezTo>
                <a:cubicBezTo>
                  <a:pt x="20841" y="19190"/>
                  <a:pt x="20817" y="19506"/>
                  <a:pt x="20845" y="20001"/>
                </a:cubicBezTo>
                <a:cubicBezTo>
                  <a:pt x="20882" y="20663"/>
                  <a:pt x="20989" y="20910"/>
                  <a:pt x="21243" y="20976"/>
                </a:cubicBezTo>
                <a:cubicBezTo>
                  <a:pt x="21565" y="21058"/>
                  <a:pt x="21586" y="20976"/>
                  <a:pt x="21586" y="19665"/>
                </a:cubicBezTo>
                <a:cubicBezTo>
                  <a:pt x="21586" y="18963"/>
                  <a:pt x="21588" y="18602"/>
                  <a:pt x="21552" y="18505"/>
                </a:cubicBezTo>
                <a:close/>
                <a:moveTo>
                  <a:pt x="19934" y="19194"/>
                </a:moveTo>
                <a:cubicBezTo>
                  <a:pt x="19312" y="19223"/>
                  <a:pt x="19271" y="19281"/>
                  <a:pt x="19316" y="20085"/>
                </a:cubicBezTo>
                <a:cubicBezTo>
                  <a:pt x="19358" y="20823"/>
                  <a:pt x="19451" y="20956"/>
                  <a:pt x="19934" y="20992"/>
                </a:cubicBezTo>
                <a:cubicBezTo>
                  <a:pt x="20440" y="21031"/>
                  <a:pt x="20503" y="20942"/>
                  <a:pt x="20551" y="20102"/>
                </a:cubicBezTo>
                <a:cubicBezTo>
                  <a:pt x="20602" y="19200"/>
                  <a:pt x="20575" y="19165"/>
                  <a:pt x="19934" y="19194"/>
                </a:cubicBezTo>
                <a:close/>
              </a:path>
            </a:pathLst>
          </a:custGeom>
          <a:ln w="12700"/>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Theories (generally speaking)"/>
          <p:cNvSpPr txBox="1">
            <a:spLocks noGrp="1"/>
          </p:cNvSpPr>
          <p:nvPr>
            <p:ph type="title"/>
          </p:nvPr>
        </p:nvSpPr>
        <p:spPr>
          <a:prstGeom prst="rect">
            <a:avLst/>
          </a:prstGeom>
        </p:spPr>
        <p:txBody>
          <a:bodyPr/>
          <a:lstStyle/>
          <a:p>
            <a:r>
              <a:t>Theories (generally speaking)</a:t>
            </a:r>
          </a:p>
        </p:txBody>
      </p:sp>
      <p:sp>
        <p:nvSpPr>
          <p:cNvPr id="515" name="Examples:…"/>
          <p:cNvSpPr txBox="1">
            <a:spLocks noGrp="1"/>
          </p:cNvSpPr>
          <p:nvPr>
            <p:ph type="body" sz="half" idx="1"/>
          </p:nvPr>
        </p:nvSpPr>
        <p:spPr>
          <a:xfrm>
            <a:off x="723900" y="4199135"/>
            <a:ext cx="12048993" cy="3406380"/>
          </a:xfrm>
          <a:prstGeom prst="rect">
            <a:avLst/>
          </a:prstGeom>
        </p:spPr>
        <p:txBody>
          <a:bodyPr/>
          <a:lstStyle/>
          <a:p>
            <a:pPr marL="0" indent="0">
              <a:buSzTx/>
              <a:buNone/>
              <a:defRPr sz="2600" b="1"/>
            </a:pPr>
            <a:r>
              <a:t>Examples:</a:t>
            </a:r>
          </a:p>
          <a:p>
            <a:pPr>
              <a:defRPr sz="2600"/>
            </a:pPr>
            <a:r>
              <a:t>Global warming was invented by the Chinese government to harm the US industry</a:t>
            </a:r>
          </a:p>
          <a:p>
            <a:pPr>
              <a:defRPr sz="2600"/>
            </a:pPr>
            <a:r>
              <a:t>Vaccinations lead to autism</a:t>
            </a:r>
          </a:p>
          <a:p>
            <a:pPr marL="0" indent="0">
              <a:buSzTx/>
              <a:buNone/>
              <a:defRPr sz="2600"/>
            </a:pPr>
            <a:endParaRPr/>
          </a:p>
        </p:txBody>
      </p:sp>
      <p:sp>
        <p:nvSpPr>
          <p:cNvPr id="516" name="A theory is a belief that there is a pattern in phenomena."/>
          <p:cNvSpPr/>
          <p:nvPr/>
        </p:nvSpPr>
        <p:spPr>
          <a:xfrm>
            <a:off x="723965" y="2206128"/>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57799" marR="57799" algn="ctr" defTabSz="1295400">
              <a:defRPr sz="2600">
                <a:uFill>
                  <a:solidFill>
                    <a:srgbClr val="000000"/>
                  </a:solidFill>
                </a:uFill>
                <a:latin typeface="+mn-lt"/>
                <a:ea typeface="+mn-ea"/>
                <a:cs typeface="+mn-cs"/>
                <a:sym typeface="Gill Sans"/>
              </a:defRPr>
            </a:pPr>
            <a:r>
              <a:t>A </a:t>
            </a:r>
            <a:r>
              <a:rPr b="1"/>
              <a:t>theory</a:t>
            </a:r>
            <a:r>
              <a:t> is a belief that there is a pattern in phenomena.</a:t>
            </a:r>
          </a:p>
        </p:txBody>
      </p:sp>
      <p:sp>
        <p:nvSpPr>
          <p:cNvPr id="517" name="Speculations based on imagination or opinions that cannot be refuted"/>
          <p:cNvSpPr txBox="1"/>
          <p:nvPr/>
        </p:nvSpPr>
        <p:spPr>
          <a:xfrm>
            <a:off x="704914" y="7094604"/>
            <a:ext cx="11569571" cy="485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383540" marR="57799" indent="-342900" defTabSz="1295400">
              <a:spcBef>
                <a:spcPts val="1000"/>
              </a:spcBef>
              <a:buSzPct val="100000"/>
              <a:buChar char="➡"/>
              <a:defRPr sz="2600">
                <a:solidFill>
                  <a:schemeClr val="accent5"/>
                </a:solidFill>
                <a:uFill>
                  <a:solidFill>
                    <a:srgbClr val="000000"/>
                  </a:solidFill>
                </a:uFill>
                <a:latin typeface="+mn-lt"/>
                <a:ea typeface="+mn-ea"/>
                <a:cs typeface="+mn-cs"/>
                <a:sym typeface="Gill Sans"/>
              </a:defRPr>
            </a:lvl1pPr>
          </a:lstStyle>
          <a:p>
            <a:r>
              <a:t>Speculations based on imagination or opinions that cannot be refuted</a:t>
            </a:r>
          </a:p>
        </p:txBody>
      </p:sp>
      <p:sp>
        <p:nvSpPr>
          <p:cNvPr id="518" name="Are these theories scientific?"/>
          <p:cNvSpPr txBox="1"/>
          <p:nvPr/>
        </p:nvSpPr>
        <p:spPr>
          <a:xfrm>
            <a:off x="3769386" y="6116465"/>
            <a:ext cx="493057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R="57799" defTabSz="1295400">
              <a:spcBef>
                <a:spcPts val="1000"/>
              </a:spcBef>
              <a:defRPr sz="2600" b="1">
                <a:uFill>
                  <a:solidFill>
                    <a:srgbClr val="000000"/>
                  </a:solidFill>
                </a:uFill>
                <a:latin typeface="+mn-lt"/>
                <a:ea typeface="+mn-ea"/>
                <a:cs typeface="+mn-cs"/>
                <a:sym typeface="Gill Sans"/>
              </a:defRPr>
            </a:lvl1pPr>
          </a:lstStyle>
          <a:p>
            <a:r>
              <a:t>Are these theories scientific?</a:t>
            </a:r>
          </a:p>
        </p:txBody>
      </p:sp>
      <p:sp>
        <p:nvSpPr>
          <p:cNvPr id="519" name="Further examples: https://twitter.com/realdonaldtrump"/>
          <p:cNvSpPr txBox="1"/>
          <p:nvPr/>
        </p:nvSpPr>
        <p:spPr>
          <a:xfrm>
            <a:off x="889826" y="9233051"/>
            <a:ext cx="3656371"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Further examples: </a:t>
            </a:r>
            <a:r>
              <a:rPr b="0"/>
              <a:t>https://twitter.com/realdonaldtrump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5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5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5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1" animBg="1" advAuto="0"/>
      <p:bldP spid="517" grpId="4" animBg="1" advAuto="0"/>
      <p:bldP spid="518" grpId="3" animBg="1" advAuto="0"/>
      <p:bldP spid="519"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cientific theories"/>
          <p:cNvSpPr txBox="1">
            <a:spLocks noGrp="1"/>
          </p:cNvSpPr>
          <p:nvPr>
            <p:ph type="title"/>
          </p:nvPr>
        </p:nvSpPr>
        <p:spPr>
          <a:prstGeom prst="rect">
            <a:avLst/>
          </a:prstGeom>
        </p:spPr>
        <p:txBody>
          <a:bodyPr/>
          <a:lstStyle/>
          <a:p>
            <a:r>
              <a:t>Scientific theories</a:t>
            </a:r>
          </a:p>
        </p:txBody>
      </p:sp>
      <p:sp>
        <p:nvSpPr>
          <p:cNvPr id="522" name="1. Tests…"/>
          <p:cNvSpPr txBox="1">
            <a:spLocks noGrp="1"/>
          </p:cNvSpPr>
          <p:nvPr>
            <p:ph type="body" idx="1"/>
          </p:nvPr>
        </p:nvSpPr>
        <p:spPr>
          <a:xfrm>
            <a:off x="723900" y="4199135"/>
            <a:ext cx="11557000" cy="4724203"/>
          </a:xfrm>
          <a:prstGeom prst="rect">
            <a:avLst/>
          </a:prstGeom>
        </p:spPr>
        <p:txBody>
          <a:bodyPr/>
          <a:lstStyle/>
          <a:p>
            <a:pPr marL="0" indent="0">
              <a:buSzTx/>
              <a:buNone/>
              <a:defRPr sz="2800" b="1"/>
            </a:pPr>
            <a:r>
              <a:t>1. Tests</a:t>
            </a:r>
          </a:p>
          <a:p>
            <a:pPr marL="228600" indent="-228600">
              <a:defRPr sz="2800"/>
            </a:pPr>
            <a:r>
              <a:t>Possibly experiment, simulation, trials</a:t>
            </a:r>
          </a:p>
          <a:p>
            <a:pPr marL="228600" indent="-228600">
              <a:defRPr sz="2800"/>
            </a:pPr>
            <a:r>
              <a:t>Replication </a:t>
            </a:r>
          </a:p>
          <a:p>
            <a:pPr marL="0" indent="0">
              <a:buSzTx/>
              <a:buNone/>
              <a:defRPr sz="2800" b="1"/>
            </a:pPr>
            <a:endParaRPr/>
          </a:p>
          <a:p>
            <a:pPr marL="0" indent="0">
              <a:buSzTx/>
              <a:buNone/>
              <a:defRPr sz="2800" b="1"/>
            </a:pPr>
            <a:r>
              <a:t>2. Criticism</a:t>
            </a:r>
          </a:p>
          <a:p>
            <a:pPr marL="228600" indent="-228600">
              <a:defRPr sz="2800"/>
            </a:pPr>
            <a:r>
              <a:t>Anonymous peer review / acceptance in the community</a:t>
            </a:r>
          </a:p>
          <a:p>
            <a:pPr marL="228600" indent="-228600">
              <a:defRPr sz="2800"/>
            </a:pPr>
            <a:r>
              <a:t>Corroboration / extensions with further theories</a:t>
            </a:r>
          </a:p>
        </p:txBody>
      </p:sp>
      <p:sp>
        <p:nvSpPr>
          <p:cNvPr id="523" name="A scientific theory is a belief that there is a pattern in phenomena while having survived…"/>
          <p:cNvSpPr/>
          <p:nvPr/>
        </p:nvSpPr>
        <p:spPr>
          <a:xfrm>
            <a:off x="723965" y="2206128"/>
            <a:ext cx="11556870" cy="16256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57799" marR="57799" defTabSz="1295400">
              <a:defRPr sz="2600">
                <a:uFill>
                  <a:solidFill>
                    <a:srgbClr val="000000"/>
                  </a:solidFill>
                </a:uFill>
                <a:latin typeface="+mn-lt"/>
                <a:ea typeface="+mn-ea"/>
                <a:cs typeface="+mn-cs"/>
                <a:sym typeface="Gill Sans"/>
              </a:defRPr>
            </a:pPr>
            <a:r>
              <a:t>A </a:t>
            </a:r>
            <a:r>
              <a:rPr b="1"/>
              <a:t>scientific theory</a:t>
            </a:r>
            <a:r>
              <a:t> is a belief that there is a pattern in phenomena while having survived</a:t>
            </a:r>
          </a:p>
          <a:p>
            <a:pPr marL="286399" marR="57799" indent="-228600" defTabSz="1295400">
              <a:buSzPct val="100000"/>
              <a:buAutoNum type="arabicPeriod"/>
              <a:defRPr sz="2600">
                <a:uFill>
                  <a:solidFill>
                    <a:srgbClr val="000000"/>
                  </a:solidFill>
                </a:uFill>
                <a:latin typeface="+mn-lt"/>
                <a:ea typeface="+mn-ea"/>
                <a:cs typeface="+mn-cs"/>
                <a:sym typeface="Gill Sans"/>
              </a:defRPr>
            </a:pPr>
            <a:r>
              <a:t> tests against experiences</a:t>
            </a:r>
          </a:p>
          <a:p>
            <a:pPr marL="286399" marR="57799" indent="-228600" defTabSz="1295400">
              <a:buSzPct val="100000"/>
              <a:buAutoNum type="arabicPeriod"/>
              <a:defRPr sz="2600">
                <a:uFill>
                  <a:solidFill>
                    <a:srgbClr val="000000"/>
                  </a:solidFill>
                </a:uFill>
                <a:latin typeface="+mn-lt"/>
                <a:ea typeface="+mn-ea"/>
                <a:cs typeface="+mn-cs"/>
                <a:sym typeface="Gill Sans"/>
              </a:defRPr>
            </a:pPr>
            <a:r>
              <a:t> criticism by critical peers</a:t>
            </a:r>
          </a:p>
        </p:txBody>
      </p:sp>
      <p:pic>
        <p:nvPicPr>
          <p:cNvPr id="524" name="Addresses so-called Demarcation Problem  (distinguishing science from non-science) Addresses so-called Demarcation Problem  (distinguishing science from non-science)" descr="Addresses so-called Demarcation Problem  (distinguishing science from non-science) Addresses so-called Demarcation Problem  (distinguishing science from non-science)"/>
          <p:cNvPicPr>
            <a:picLocks/>
          </p:cNvPicPr>
          <p:nvPr/>
        </p:nvPicPr>
        <p:blipFill>
          <a:blip r:embed="rId2"/>
          <a:stretch>
            <a:fillRect/>
          </a:stretch>
        </p:blipFill>
        <p:spPr>
          <a:xfrm rot="604678">
            <a:off x="6525668" y="3175309"/>
            <a:ext cx="6312562" cy="2684569"/>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24"/>
                                        </p:tgtEl>
                                        <p:attrNameLst>
                                          <p:attrName>style.visibility</p:attrName>
                                        </p:attrNameLst>
                                      </p:cBhvr>
                                      <p:to>
                                        <p:strVal val="visible"/>
                                      </p:to>
                                    </p:set>
                                    <p:animEffect transition="in" filter="wipe(left)">
                                      <p:cBhvr>
                                        <p:cTn id="7" dur="300"/>
                                        <p:tgtEl>
                                          <p:spTgt spid="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cientific theories have…"/>
          <p:cNvSpPr txBox="1">
            <a:spLocks noGrp="1"/>
          </p:cNvSpPr>
          <p:nvPr>
            <p:ph type="title"/>
          </p:nvPr>
        </p:nvSpPr>
        <p:spPr>
          <a:prstGeom prst="rect">
            <a:avLst/>
          </a:prstGeom>
        </p:spPr>
        <p:txBody>
          <a:bodyPr/>
          <a:lstStyle/>
          <a:p>
            <a:r>
              <a:t>Scientific theories have…</a:t>
            </a:r>
          </a:p>
        </p:txBody>
      </p:sp>
      <p:sp>
        <p:nvSpPr>
          <p:cNvPr id="527" name="A purpose…"/>
          <p:cNvSpPr txBox="1">
            <a:spLocks noGrp="1"/>
          </p:cNvSpPr>
          <p:nvPr>
            <p:ph type="body" idx="1"/>
          </p:nvPr>
        </p:nvSpPr>
        <p:spPr>
          <a:prstGeom prst="rect">
            <a:avLst/>
          </a:prstGeom>
        </p:spPr>
        <p:txBody>
          <a:bodyPr/>
          <a:lstStyle/>
          <a:p>
            <a:pPr marL="0" indent="0">
              <a:buSzTx/>
              <a:buNone/>
              <a:defRPr b="1"/>
            </a:pPr>
            <a:r>
              <a:t>A purpose</a:t>
            </a:r>
          </a:p>
          <a:p>
            <a:pPr marL="507999" marR="0" lvl="1" indent="-507999" defTabSz="914400">
              <a:spcBef>
                <a:spcPts val="500"/>
              </a:spcBef>
              <a:buChar char="•"/>
              <a:defRPr sz="2400">
                <a:uFillTx/>
              </a:defRPr>
            </a:pPr>
            <a:endParaRPr/>
          </a:p>
          <a:p>
            <a:pPr marL="507999" marR="0" lvl="1" indent="-507999" defTabSz="914400">
              <a:spcBef>
                <a:spcPts val="500"/>
              </a:spcBef>
              <a:buChar char="•"/>
              <a:defRPr sz="2400" b="1">
                <a:uFillTx/>
              </a:defRPr>
            </a:pPr>
            <a:endParaRPr/>
          </a:p>
          <a:p>
            <a:pPr marL="507999" marR="0" lvl="1" indent="-507999" defTabSz="914400">
              <a:spcBef>
                <a:spcPts val="500"/>
              </a:spcBef>
              <a:buChar char="•"/>
              <a:defRPr sz="2400" b="1">
                <a:uFillTx/>
              </a:defRPr>
            </a:pPr>
            <a:endParaRPr/>
          </a:p>
          <a:p>
            <a:pPr marL="507999" marR="0" lvl="1" indent="-507999" defTabSz="914400">
              <a:spcBef>
                <a:spcPts val="500"/>
              </a:spcBef>
              <a:buChar char="•"/>
              <a:defRPr sz="2400" b="1">
                <a:uFillTx/>
              </a:defRPr>
            </a:pPr>
            <a:endParaRPr/>
          </a:p>
          <a:p>
            <a:pPr marL="507999" marR="0" lvl="1" indent="-507999" defTabSz="914400">
              <a:spcBef>
                <a:spcPts val="500"/>
              </a:spcBef>
              <a:buChar char="•"/>
              <a:defRPr sz="2400" b="1">
                <a:uFillTx/>
              </a:defRPr>
            </a:pPr>
            <a:endParaRPr/>
          </a:p>
          <a:p>
            <a:pPr marL="0" indent="0">
              <a:buSzTx/>
              <a:buNone/>
              <a:defRPr b="1"/>
            </a:pPr>
            <a:endParaRPr/>
          </a:p>
          <a:p>
            <a:pPr marL="0" indent="0">
              <a:buSzTx/>
              <a:buNone/>
              <a:defRPr b="1"/>
            </a:pPr>
            <a:endParaRPr/>
          </a:p>
          <a:p>
            <a:pPr marL="0" indent="0">
              <a:buSzTx/>
              <a:buNone/>
              <a:defRPr b="1"/>
            </a:pPr>
            <a:endParaRPr/>
          </a:p>
          <a:p>
            <a:pPr marL="0" indent="0">
              <a:buSzTx/>
              <a:buNone/>
              <a:defRPr b="1"/>
            </a:pPr>
            <a:r>
              <a:t>Quality criteria</a:t>
            </a:r>
          </a:p>
          <a:p>
            <a:r>
              <a:t>Testability</a:t>
            </a:r>
          </a:p>
          <a:p>
            <a:r>
              <a:t>Empirical support / (high) level of evidence</a:t>
            </a:r>
          </a:p>
          <a:p>
            <a:r>
              <a:t>Explanatory power</a:t>
            </a:r>
          </a:p>
          <a:p>
            <a:r>
              <a:t>Usefulness to researchers and / or practitioners</a:t>
            </a:r>
          </a:p>
          <a:p>
            <a:r>
              <a:t>…</a:t>
            </a:r>
          </a:p>
        </p:txBody>
      </p:sp>
      <p:graphicFrame>
        <p:nvGraphicFramePr>
          <p:cNvPr id="528" name="Table 1"/>
          <p:cNvGraphicFramePr/>
          <p:nvPr/>
        </p:nvGraphicFramePr>
        <p:xfrm>
          <a:off x="856494" y="2832077"/>
          <a:ext cx="10710693" cy="3374784"/>
        </p:xfrm>
        <a:graphic>
          <a:graphicData uri="http://schemas.openxmlformats.org/drawingml/2006/table">
            <a:tbl>
              <a:tblPr firstRow="1" firstCol="1">
                <a:tableStyleId>{8F44A2F1-9E1F-4B54-A3A2-5F16C0AD49E2}</a:tableStyleId>
              </a:tblPr>
              <a:tblGrid>
                <a:gridCol w="1159056">
                  <a:extLst>
                    <a:ext uri="{9D8B030D-6E8A-4147-A177-3AD203B41FA5}">
                      <a16:colId xmlns:a16="http://schemas.microsoft.com/office/drawing/2014/main" val="20000"/>
                    </a:ext>
                  </a:extLst>
                </a:gridCol>
                <a:gridCol w="2203619">
                  <a:extLst>
                    <a:ext uri="{9D8B030D-6E8A-4147-A177-3AD203B41FA5}">
                      <a16:colId xmlns:a16="http://schemas.microsoft.com/office/drawing/2014/main" val="20001"/>
                    </a:ext>
                  </a:extLst>
                </a:gridCol>
                <a:gridCol w="2343154">
                  <a:extLst>
                    <a:ext uri="{9D8B030D-6E8A-4147-A177-3AD203B41FA5}">
                      <a16:colId xmlns:a16="http://schemas.microsoft.com/office/drawing/2014/main" val="20002"/>
                    </a:ext>
                  </a:extLst>
                </a:gridCol>
                <a:gridCol w="2438741">
                  <a:extLst>
                    <a:ext uri="{9D8B030D-6E8A-4147-A177-3AD203B41FA5}">
                      <a16:colId xmlns:a16="http://schemas.microsoft.com/office/drawing/2014/main" val="20003"/>
                    </a:ext>
                  </a:extLst>
                </a:gridCol>
                <a:gridCol w="2537545">
                  <a:extLst>
                    <a:ext uri="{9D8B030D-6E8A-4147-A177-3AD203B41FA5}">
                      <a16:colId xmlns:a16="http://schemas.microsoft.com/office/drawing/2014/main" val="20004"/>
                    </a:ext>
                  </a:extLst>
                </a:gridCol>
              </a:tblGrid>
              <a:tr h="786466">
                <a:tc>
                  <a:txBody>
                    <a:bodyPr/>
                    <a:lstStyle/>
                    <a:p>
                      <a:pPr marR="57799" algn="l" defTabSz="1295400">
                        <a:spcBef>
                          <a:spcPts val="900"/>
                        </a:spcBef>
                        <a:tabLst>
                          <a:tab pos="800100" algn="l"/>
                        </a:tabLst>
                        <a:defRPr sz="2000">
                          <a:latin typeface="+mn-lt"/>
                          <a:ea typeface="+mn-ea"/>
                          <a:cs typeface="+mn-cs"/>
                          <a:sym typeface="Gill Sans"/>
                        </a:defRPr>
                      </a:pPr>
                      <a:endParaRPr/>
                    </a:p>
                  </a:txBody>
                  <a:tcPr marL="50800" marR="50800" marT="50800" marB="50800" horzOverflow="overflow">
                    <a:lnL w="28575">
                      <a:solidFill>
                        <a:srgbClr val="000000"/>
                      </a:solidFill>
                      <a:miter lim="400000"/>
                    </a:lnL>
                  </a:tcPr>
                </a:tc>
                <a:tc>
                  <a:txBody>
                    <a:bodyPr/>
                    <a:lstStyle/>
                    <a:p>
                      <a:pPr marR="57799" defTabSz="1295400">
                        <a:spcBef>
                          <a:spcPts val="900"/>
                        </a:spcBef>
                        <a:tabLst>
                          <a:tab pos="800100" algn="l"/>
                        </a:tabLst>
                        <a:defRPr sz="1800">
                          <a:uFillTx/>
                        </a:defRPr>
                      </a:pPr>
                      <a:r>
                        <a:rPr sz="2000" b="1">
                          <a:uFill>
                            <a:solidFill>
                              <a:srgbClr val="000000"/>
                            </a:solidFill>
                          </a:uFill>
                          <a:latin typeface="+mn-lt"/>
                          <a:ea typeface="+mn-ea"/>
                          <a:cs typeface="+mn-cs"/>
                          <a:sym typeface="Gill Sans"/>
                        </a:rPr>
                        <a:t>Analytical</a:t>
                      </a:r>
                    </a:p>
                  </a:txBody>
                  <a:tcPr marL="50800" marR="50800" marT="50800" marB="50800" horzOverflow="overflow"/>
                </a:tc>
                <a:tc>
                  <a:txBody>
                    <a:bodyPr/>
                    <a:lstStyle/>
                    <a:p>
                      <a:pPr marR="57799" defTabSz="1295400">
                        <a:spcBef>
                          <a:spcPts val="900"/>
                        </a:spcBef>
                        <a:tabLst>
                          <a:tab pos="800100" algn="l"/>
                        </a:tabLst>
                        <a:defRPr sz="1800">
                          <a:uFillTx/>
                        </a:defRPr>
                      </a:pPr>
                      <a:r>
                        <a:rPr sz="2000" b="1">
                          <a:uFill>
                            <a:solidFill>
                              <a:srgbClr val="000000"/>
                            </a:solidFill>
                          </a:uFill>
                          <a:latin typeface="+mn-lt"/>
                          <a:ea typeface="+mn-ea"/>
                          <a:cs typeface="+mn-cs"/>
                          <a:sym typeface="Gill Sans"/>
                        </a:rPr>
                        <a:t>Explanatory</a:t>
                      </a:r>
                    </a:p>
                  </a:txBody>
                  <a:tcPr marL="50800" marR="50800" marT="50800" marB="50800" horzOverflow="overflow"/>
                </a:tc>
                <a:tc>
                  <a:txBody>
                    <a:bodyPr/>
                    <a:lstStyle/>
                    <a:p>
                      <a:pPr marR="57799" defTabSz="1295400">
                        <a:spcBef>
                          <a:spcPts val="900"/>
                        </a:spcBef>
                        <a:tabLst>
                          <a:tab pos="800100" algn="l"/>
                        </a:tabLst>
                        <a:defRPr sz="1800">
                          <a:uFillTx/>
                        </a:defRPr>
                      </a:pPr>
                      <a:r>
                        <a:rPr sz="2000" b="1">
                          <a:uFill>
                            <a:solidFill>
                              <a:srgbClr val="000000"/>
                            </a:solidFill>
                          </a:uFill>
                          <a:latin typeface="+mn-lt"/>
                          <a:ea typeface="+mn-ea"/>
                          <a:cs typeface="+mn-cs"/>
                          <a:sym typeface="Gill Sans"/>
                        </a:rPr>
                        <a:t>Predictive</a:t>
                      </a:r>
                    </a:p>
                  </a:txBody>
                  <a:tcPr marL="50800" marR="50800" marT="50800" marB="50800" horzOverflow="overflow"/>
                </a:tc>
                <a:tc>
                  <a:txBody>
                    <a:bodyPr/>
                    <a:lstStyle/>
                    <a:p>
                      <a:pPr marR="57799" defTabSz="1295400">
                        <a:spcBef>
                          <a:spcPts val="900"/>
                        </a:spcBef>
                        <a:tabLst>
                          <a:tab pos="800100" algn="l"/>
                        </a:tabLst>
                        <a:defRPr sz="1800">
                          <a:uFillTx/>
                        </a:defRPr>
                      </a:pPr>
                      <a:r>
                        <a:rPr sz="2000" b="1">
                          <a:uFill>
                            <a:solidFill>
                              <a:srgbClr val="000000"/>
                            </a:solidFill>
                          </a:uFill>
                          <a:latin typeface="+mn-lt"/>
                          <a:ea typeface="+mn-ea"/>
                          <a:cs typeface="+mn-cs"/>
                          <a:sym typeface="Gill Sans"/>
                        </a:rPr>
                        <a:t>Explanatory &amp; Predictive</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0"/>
                  </a:ext>
                </a:extLst>
              </a:tr>
              <a:tr h="2559741">
                <a:tc>
                  <a:txBody>
                    <a:bodyPr/>
                    <a:lstStyle/>
                    <a:p>
                      <a:pPr marR="57799" algn="l" defTabSz="1295400">
                        <a:spcBef>
                          <a:spcPts val="900"/>
                        </a:spcBef>
                        <a:tabLst>
                          <a:tab pos="800100" algn="l"/>
                        </a:tabLst>
                        <a:defRPr sz="1800">
                          <a:uFillTx/>
                        </a:defRPr>
                      </a:pPr>
                      <a:r>
                        <a:rPr sz="2000" b="1">
                          <a:uFill>
                            <a:solidFill>
                              <a:srgbClr val="000000"/>
                            </a:solidFill>
                          </a:uFill>
                          <a:latin typeface="+mn-lt"/>
                          <a:ea typeface="+mn-ea"/>
                          <a:cs typeface="+mn-cs"/>
                          <a:sym typeface="Gill Sans"/>
                        </a:rPr>
                        <a:t>Scope</a:t>
                      </a:r>
                    </a:p>
                  </a:txBody>
                  <a:tcPr marL="50800" marR="50800" marT="50800" marB="50800" horzOverflow="overflow">
                    <a:lnB w="28575">
                      <a:solidFill>
                        <a:srgbClr val="000000"/>
                      </a:solidFill>
                      <a:miter lim="400000"/>
                    </a:lnB>
                  </a:tcPr>
                </a:tc>
                <a:tc>
                  <a:txBody>
                    <a:bodyPr/>
                    <a:lstStyle/>
                    <a:p>
                      <a:pPr marL="228571" indent="-228571" algn="l" defTabSz="1300480">
                        <a:buSzPct val="100000"/>
                        <a:buChar char="•"/>
                        <a:defRPr sz="2000">
                          <a:uFillTx/>
                          <a:latin typeface="+mn-lt"/>
                          <a:ea typeface="+mn-ea"/>
                          <a:cs typeface="+mn-cs"/>
                          <a:sym typeface="Gill Sans"/>
                        </a:defRPr>
                      </a:pPr>
                      <a:r>
                        <a:t>Descriptions and con-ceptualisations, </a:t>
                      </a:r>
                      <a:br/>
                      <a:r>
                        <a:t>including taxonomies, classifications, and ontologies</a:t>
                      </a:r>
                      <a:br/>
                      <a:r>
                        <a:rPr>
                          <a:solidFill>
                            <a:schemeClr val="accent1"/>
                          </a:solidFill>
                        </a:rPr>
                        <a:t>- What is?</a:t>
                      </a:r>
                    </a:p>
                  </a:txBody>
                  <a:tcPr marL="50800" marR="50800" marT="50800" marB="50800" horzOverflow="overflow">
                    <a:lnB w="28575">
                      <a:solidFill>
                        <a:srgbClr val="000000"/>
                      </a:solidFill>
                      <a:miter lim="400000"/>
                    </a:lnB>
                  </a:tcPr>
                </a:tc>
                <a:tc>
                  <a:txBody>
                    <a:bodyPr/>
                    <a:lstStyle/>
                    <a:p>
                      <a:pPr marL="228571" indent="-228571" algn="l" defTabSz="1300480">
                        <a:buSzPct val="100000"/>
                        <a:buChar char="•"/>
                        <a:defRPr sz="2000">
                          <a:uFillTx/>
                          <a:latin typeface="Frutiger LT Com 55 Roman"/>
                          <a:ea typeface="Frutiger LT Com 55 Roman"/>
                          <a:cs typeface="Frutiger LT Com 55 Roman"/>
                          <a:sym typeface="Frutiger LT Com 55 Roman"/>
                        </a:defRPr>
                      </a:pPr>
                      <a:r>
                        <a:t>Identification of phenomena by identifying causes, mechanisms or reasons</a:t>
                      </a:r>
                      <a:br/>
                      <a:r>
                        <a:t>- </a:t>
                      </a:r>
                      <a:r>
                        <a:rPr>
                          <a:solidFill>
                            <a:schemeClr val="accent1"/>
                          </a:solidFill>
                        </a:rPr>
                        <a:t>Why is?</a:t>
                      </a:r>
                    </a:p>
                  </a:txBody>
                  <a:tcPr marL="50800" marR="50800" marT="50800" marB="50800" horzOverflow="overflow">
                    <a:lnB w="28575">
                      <a:solidFill>
                        <a:srgbClr val="000000"/>
                      </a:solidFill>
                      <a:miter lim="400000"/>
                    </a:lnB>
                  </a:tcPr>
                </a:tc>
                <a:tc>
                  <a:txBody>
                    <a:bodyPr/>
                    <a:lstStyle/>
                    <a:p>
                      <a:pPr marL="326390" marR="57799" indent="-285750" algn="l" defTabSz="1295400">
                        <a:spcBef>
                          <a:spcPts val="900"/>
                        </a:spcBef>
                        <a:buSzPct val="100000"/>
                        <a:buChar char="•"/>
                        <a:tabLst>
                          <a:tab pos="800100" algn="l"/>
                        </a:tabLst>
                        <a:defRPr sz="2000">
                          <a:latin typeface="+mn-lt"/>
                          <a:ea typeface="+mn-ea"/>
                          <a:cs typeface="+mn-cs"/>
                          <a:sym typeface="Gill Sans"/>
                        </a:defRPr>
                      </a:pPr>
                      <a:r>
                        <a:t>Prediction of what will happen in the future </a:t>
                      </a:r>
                      <a:br/>
                      <a:r>
                        <a:rPr>
                          <a:solidFill>
                            <a:schemeClr val="accent1"/>
                          </a:solidFill>
                        </a:rPr>
                        <a:t>- What will happen?</a:t>
                      </a:r>
                      <a:r>
                        <a:t> </a:t>
                      </a:r>
                    </a:p>
                  </a:txBody>
                  <a:tcPr marL="50800" marR="50800" marT="50800" marB="50800" horzOverflow="overflow">
                    <a:lnB w="28575">
                      <a:solidFill>
                        <a:srgbClr val="000000"/>
                      </a:solidFill>
                      <a:miter lim="400000"/>
                    </a:lnB>
                  </a:tcPr>
                </a:tc>
                <a:tc>
                  <a:txBody>
                    <a:bodyPr/>
                    <a:lstStyle/>
                    <a:p>
                      <a:pPr marL="326390" marR="57799" indent="-285750" algn="l" defTabSz="1295400">
                        <a:spcBef>
                          <a:spcPts val="900"/>
                        </a:spcBef>
                        <a:buSzPct val="100000"/>
                        <a:buChar char="•"/>
                        <a:tabLst>
                          <a:tab pos="800100" algn="l"/>
                        </a:tabLst>
                        <a:defRPr sz="2000">
                          <a:latin typeface="+mn-lt"/>
                          <a:ea typeface="+mn-ea"/>
                          <a:cs typeface="+mn-cs"/>
                          <a:sym typeface="Gill Sans"/>
                        </a:defRPr>
                      </a:pPr>
                      <a:r>
                        <a:t>Prediction of what will happen in the future and explanation</a:t>
                      </a:r>
                      <a:br/>
                      <a:r>
                        <a:rPr>
                          <a:solidFill>
                            <a:schemeClr val="accent1"/>
                          </a:solidFill>
                        </a:rPr>
                        <a:t>- What will happen and why?</a:t>
                      </a:r>
                      <a:br/>
                      <a:endParaRPr/>
                    </a:p>
                  </a:txBody>
                  <a:tcPr marL="50800" marR="50800" marT="50800" marB="50800" horzOverflow="overflow">
                    <a:lnR w="28575">
                      <a:solidFill>
                        <a:srgbClr val="000000"/>
                      </a:solidFill>
                      <a:miter lim="400000"/>
                    </a:lnR>
                    <a:lnB w="28575">
                      <a:solidFill>
                        <a:srgbClr val="000000"/>
                      </a:solidFill>
                      <a:miter lim="400000"/>
                    </a:lnB>
                  </a:tcPr>
                </a:tc>
                <a:extLst>
                  <a:ext uri="{0D108BD9-81ED-4DB2-BD59-A6C34878D82A}">
                    <a16:rowId xmlns:a16="http://schemas.microsoft.com/office/drawing/2014/main" val="10001"/>
                  </a:ext>
                </a:extLst>
              </a:tr>
            </a:tbl>
          </a:graphicData>
        </a:graphic>
      </p:graphicFrame>
      <p:sp>
        <p:nvSpPr>
          <p:cNvPr id="529" name="Based on: Sjøberg, D., Dybå, T., Anda, B., Hannay, J. Building Theories in Software Engineering, 2010."/>
          <p:cNvSpPr txBox="1"/>
          <p:nvPr/>
        </p:nvSpPr>
        <p:spPr>
          <a:xfrm>
            <a:off x="432626" y="9199185"/>
            <a:ext cx="6162264"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Based on: </a:t>
            </a:r>
            <a:r>
              <a:rPr b="0"/>
              <a:t>Sjøberg, D., Dybå, T., Anda, B., Hannay, J. Building Theories in Software Engineering, 2010.</a:t>
            </a:r>
          </a:p>
        </p:txBody>
      </p:sp>
      <p:pic>
        <p:nvPicPr>
          <p:cNvPr id="530" name="By the way… By the wayMany theories in software engineering are so-called “design [science] theories”, i.e. scientific theories about artefacts in a context.[Artefact specification] X [Context assumptions] → [Effects]More here: https://goo.gl/SQQwxt" descr="By the way… By the wayMany theories in software engineering are so-called “design [science] theories”, i.e. scientific theories about artefacts in a context.[Artefact specification] X [Context assumptions] → [Effects]More here: https://goo.gl/SQQwxt"/>
          <p:cNvPicPr>
            <a:picLocks/>
          </p:cNvPicPr>
          <p:nvPr/>
        </p:nvPicPr>
        <p:blipFill>
          <a:blip r:embed="rId2"/>
          <a:stretch>
            <a:fillRect/>
          </a:stretch>
        </p:blipFill>
        <p:spPr>
          <a:xfrm rot="604678">
            <a:off x="6522495" y="380201"/>
            <a:ext cx="6345504" cy="3201760"/>
          </a:xfrm>
          <a:prstGeom prst="rect">
            <a:avLst/>
          </a:prstGeom>
          <a:effectLst>
            <a:outerShdw blurRad="63500" dist="25400" dir="5400000" rotWithShape="0">
              <a:srgbClr val="000000">
                <a:alpha val="50000"/>
              </a:srgbClr>
            </a:outerShdw>
          </a:effectLst>
        </p:spPr>
      </p:pic>
      <p:pic>
        <p:nvPicPr>
          <p:cNvPr id="531" name="Laws “versus” theories… Laws “versus” theoriesA law is a purely descriptive theory about phenomena (without explanations), i.e. an analytical theory." descr="Laws “versus” theories… Laws “versus” theoriesA law is a purely descriptive theory about phenomena (without explanations), i.e. an analytical theory."/>
          <p:cNvPicPr>
            <a:picLocks/>
          </p:cNvPicPr>
          <p:nvPr/>
        </p:nvPicPr>
        <p:blipFill>
          <a:blip r:embed="rId3"/>
          <a:stretch>
            <a:fillRect/>
          </a:stretch>
        </p:blipFill>
        <p:spPr>
          <a:xfrm>
            <a:off x="7576649" y="6440668"/>
            <a:ext cx="4966100" cy="2406358"/>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30"/>
                                        </p:tgtEl>
                                        <p:attrNameLst>
                                          <p:attrName>style.visibility</p:attrName>
                                        </p:attrNameLst>
                                      </p:cBhvr>
                                      <p:to>
                                        <p:strVal val="visible"/>
                                      </p:to>
                                    </p:set>
                                    <p:animEffect transition="in" filter="wipe(left)">
                                      <p:cBhvr>
                                        <p:cTn id="7" dur="3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Theories and hypotheses"/>
          <p:cNvSpPr txBox="1">
            <a:spLocks noGrp="1"/>
          </p:cNvSpPr>
          <p:nvPr>
            <p:ph type="title"/>
          </p:nvPr>
        </p:nvSpPr>
        <p:spPr>
          <a:prstGeom prst="rect">
            <a:avLst/>
          </a:prstGeom>
        </p:spPr>
        <p:txBody>
          <a:bodyPr/>
          <a:lstStyle/>
          <a:p>
            <a:r>
              <a:t>Theories and hypotheses</a:t>
            </a:r>
          </a:p>
        </p:txBody>
      </p:sp>
      <p:sp>
        <p:nvSpPr>
          <p:cNvPr id="534" name="Empiricism"/>
          <p:cNvSpPr/>
          <p:nvPr/>
        </p:nvSpPr>
        <p:spPr>
          <a:xfrm>
            <a:off x="1667933" y="6874205"/>
            <a:ext cx="3724739" cy="933716"/>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uFill>
                  <a:solidFill>
                    <a:srgbClr val="000000"/>
                  </a:solidFill>
                </a:uFill>
                <a:latin typeface="+mn-lt"/>
                <a:ea typeface="+mn-ea"/>
                <a:cs typeface="+mn-cs"/>
                <a:sym typeface="Gill Sans"/>
              </a:defRPr>
            </a:lvl1pPr>
          </a:lstStyle>
          <a:p>
            <a:r>
              <a:t>Empiricism</a:t>
            </a:r>
          </a:p>
        </p:txBody>
      </p:sp>
      <p:sp>
        <p:nvSpPr>
          <p:cNvPr id="535" name="Theory / Theories"/>
          <p:cNvSpPr/>
          <p:nvPr/>
        </p:nvSpPr>
        <p:spPr>
          <a:xfrm>
            <a:off x="1667933" y="2867671"/>
            <a:ext cx="3724739" cy="933716"/>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uFill>
                  <a:solidFill>
                    <a:srgbClr val="000000"/>
                  </a:solidFill>
                </a:uFill>
                <a:latin typeface="+mn-lt"/>
                <a:ea typeface="+mn-ea"/>
                <a:cs typeface="+mn-cs"/>
                <a:sym typeface="Gill Sans"/>
              </a:defRPr>
            </a:lvl1pPr>
          </a:lstStyle>
          <a:p>
            <a:r>
              <a:t>Theory / Theories</a:t>
            </a:r>
          </a:p>
        </p:txBody>
      </p:sp>
      <p:sp>
        <p:nvSpPr>
          <p:cNvPr id="536" name="(Tentative) Hypothesis"/>
          <p:cNvSpPr/>
          <p:nvPr/>
        </p:nvSpPr>
        <p:spPr>
          <a:xfrm>
            <a:off x="1667933" y="5281783"/>
            <a:ext cx="3724739" cy="478169"/>
          </a:xfrm>
          <a:prstGeom prst="rect">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200">
                <a:uFill>
                  <a:solidFill>
                    <a:srgbClr val="000000"/>
                  </a:solidFill>
                </a:uFill>
                <a:latin typeface="+mn-lt"/>
                <a:ea typeface="+mn-ea"/>
                <a:cs typeface="+mn-cs"/>
                <a:sym typeface="Gill Sans"/>
              </a:defRPr>
            </a:lvl1pPr>
          </a:lstStyle>
          <a:p>
            <a:r>
              <a:t>(Tentative) Hypothesis</a:t>
            </a:r>
          </a:p>
        </p:txBody>
      </p:sp>
      <p:grpSp>
        <p:nvGrpSpPr>
          <p:cNvPr id="540" name="Group"/>
          <p:cNvGrpSpPr/>
          <p:nvPr/>
        </p:nvGrpSpPr>
        <p:grpSpPr>
          <a:xfrm flipH="1">
            <a:off x="3956123" y="5979035"/>
            <a:ext cx="558376" cy="916709"/>
            <a:chOff x="0" y="0"/>
            <a:chExt cx="558374" cy="916708"/>
          </a:xfrm>
        </p:grpSpPr>
        <p:sp>
          <p:nvSpPr>
            <p:cNvPr id="537" name="Shape"/>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38" name="Shape"/>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39" name="Line"/>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grpSp>
        <p:nvGrpSpPr>
          <p:cNvPr id="544" name="Group"/>
          <p:cNvGrpSpPr/>
          <p:nvPr/>
        </p:nvGrpSpPr>
        <p:grpSpPr>
          <a:xfrm flipH="1">
            <a:off x="2513865" y="5926570"/>
            <a:ext cx="558375" cy="916709"/>
            <a:chOff x="0" y="0"/>
            <a:chExt cx="558374" cy="916708"/>
          </a:xfrm>
        </p:grpSpPr>
        <p:sp>
          <p:nvSpPr>
            <p:cNvPr id="541" name="Shape"/>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42" name="Shape"/>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43" name="Line"/>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sp>
        <p:nvSpPr>
          <p:cNvPr id="545" name="Falsification /  Corroboration"/>
          <p:cNvSpPr txBox="1"/>
          <p:nvPr/>
        </p:nvSpPr>
        <p:spPr>
          <a:xfrm>
            <a:off x="2893002" y="6114855"/>
            <a:ext cx="1274600"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914400">
              <a:defRPr sz="1800" i="1">
                <a:solidFill>
                  <a:srgbClr val="333333"/>
                </a:solidFill>
                <a:latin typeface="+mn-lt"/>
                <a:ea typeface="+mn-ea"/>
                <a:cs typeface="+mn-cs"/>
                <a:sym typeface="Gill Sans"/>
              </a:defRPr>
            </a:pPr>
            <a:r>
              <a:t>Falsification / </a:t>
            </a:r>
            <a:br/>
            <a:r>
              <a:t>Corroboration</a:t>
            </a:r>
          </a:p>
        </p:txBody>
      </p:sp>
      <p:grpSp>
        <p:nvGrpSpPr>
          <p:cNvPr id="549" name="Group"/>
          <p:cNvGrpSpPr/>
          <p:nvPr/>
        </p:nvGrpSpPr>
        <p:grpSpPr>
          <a:xfrm flipH="1">
            <a:off x="3925861" y="4145991"/>
            <a:ext cx="558375" cy="916709"/>
            <a:chOff x="0" y="0"/>
            <a:chExt cx="558374" cy="916708"/>
          </a:xfrm>
        </p:grpSpPr>
        <p:sp>
          <p:nvSpPr>
            <p:cNvPr id="546" name="Shape"/>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47" name="Shape"/>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48" name="Line"/>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grpSp>
        <p:nvGrpSpPr>
          <p:cNvPr id="553" name="Group"/>
          <p:cNvGrpSpPr/>
          <p:nvPr/>
        </p:nvGrpSpPr>
        <p:grpSpPr>
          <a:xfrm flipH="1">
            <a:off x="2513865" y="4095642"/>
            <a:ext cx="558375" cy="916710"/>
            <a:chOff x="0" y="0"/>
            <a:chExt cx="558374" cy="916708"/>
          </a:xfrm>
        </p:grpSpPr>
        <p:sp>
          <p:nvSpPr>
            <p:cNvPr id="550" name="Shape"/>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51" name="Shape"/>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52" name="Line"/>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sp>
        <p:nvSpPr>
          <p:cNvPr id="554" name="Theory (Pattern) Building"/>
          <p:cNvSpPr txBox="1"/>
          <p:nvPr/>
        </p:nvSpPr>
        <p:spPr>
          <a:xfrm>
            <a:off x="975414" y="4401521"/>
            <a:ext cx="1502977"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914400">
              <a:defRPr sz="1800" i="1">
                <a:solidFill>
                  <a:srgbClr val="333333"/>
                </a:solidFill>
                <a:latin typeface="+mn-lt"/>
                <a:ea typeface="+mn-ea"/>
                <a:cs typeface="+mn-cs"/>
                <a:sym typeface="Gill Sans"/>
              </a:defRPr>
            </a:pPr>
            <a:r>
              <a:t>Theory (Pattern)</a:t>
            </a:r>
            <a:br/>
            <a:r>
              <a:t>Building</a:t>
            </a:r>
          </a:p>
        </p:txBody>
      </p:sp>
      <p:sp>
        <p:nvSpPr>
          <p:cNvPr id="555" name="Hypothesis Building"/>
          <p:cNvSpPr txBox="1"/>
          <p:nvPr/>
        </p:nvSpPr>
        <p:spPr>
          <a:xfrm>
            <a:off x="4489028" y="4340138"/>
            <a:ext cx="1040419"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914400">
              <a:defRPr sz="1800" i="1">
                <a:solidFill>
                  <a:srgbClr val="333333"/>
                </a:solidFill>
                <a:latin typeface="+mn-lt"/>
                <a:ea typeface="+mn-ea"/>
                <a:cs typeface="+mn-cs"/>
                <a:sym typeface="Gill Sans"/>
              </a:defRPr>
            </a:pPr>
            <a:r>
              <a:t>Hypothesis</a:t>
            </a:r>
            <a:br/>
            <a:r>
              <a:t>Building</a:t>
            </a:r>
          </a:p>
        </p:txBody>
      </p:sp>
      <p:sp>
        <p:nvSpPr>
          <p:cNvPr id="556" name="Hypothesis…"/>
          <p:cNvSpPr txBox="1"/>
          <p:nvPr/>
        </p:nvSpPr>
        <p:spPr>
          <a:xfrm>
            <a:off x="5894321" y="5237906"/>
            <a:ext cx="6450127" cy="30081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defTabSz="1300480">
              <a:lnSpc>
                <a:spcPct val="90000"/>
              </a:lnSpc>
              <a:spcBef>
                <a:spcPts val="1200"/>
              </a:spcBef>
              <a:defRPr sz="2600" b="1">
                <a:latin typeface="+mn-lt"/>
                <a:ea typeface="+mn-ea"/>
                <a:cs typeface="+mn-cs"/>
                <a:sym typeface="Gill Sans"/>
              </a:defRPr>
            </a:pPr>
            <a:r>
              <a:t>Hypothesis</a:t>
            </a:r>
          </a:p>
          <a:p>
            <a:pPr marL="620712" lvl="2" indent="-355600" defTabSz="1300480">
              <a:lnSpc>
                <a:spcPct val="90000"/>
              </a:lnSpc>
              <a:spcBef>
                <a:spcPts val="1200"/>
              </a:spcBef>
              <a:buClr>
                <a:srgbClr val="000000"/>
              </a:buClr>
              <a:buSzPct val="100000"/>
              <a:buChar char="•"/>
              <a:defRPr sz="2600">
                <a:latin typeface="+mn-lt"/>
                <a:ea typeface="+mn-ea"/>
                <a:cs typeface="+mn-cs"/>
                <a:sym typeface="Gill Sans"/>
              </a:defRPr>
            </a:pPr>
            <a:r>
              <a:t>“[…] a statement that proposes a possible explanation to some phenomenon or event” (L. Given,  2008)</a:t>
            </a:r>
          </a:p>
          <a:p>
            <a:pPr marL="620712" lvl="2" indent="-355600" defTabSz="1300480">
              <a:lnSpc>
                <a:spcPct val="90000"/>
              </a:lnSpc>
              <a:spcBef>
                <a:spcPts val="1200"/>
              </a:spcBef>
              <a:buClr>
                <a:srgbClr val="000000"/>
              </a:buClr>
              <a:buSzPct val="100000"/>
              <a:buChar char="•"/>
              <a:defRPr sz="2600">
                <a:latin typeface="+mn-lt"/>
                <a:ea typeface="+mn-ea"/>
                <a:cs typeface="+mn-cs"/>
                <a:sym typeface="Gill Sans"/>
              </a:defRPr>
            </a:pPr>
            <a:r>
              <a:t>Grounded in theory, testable and falsifiable</a:t>
            </a:r>
          </a:p>
          <a:p>
            <a:pPr marL="620712" lvl="2" indent="-355600" defTabSz="1300480">
              <a:lnSpc>
                <a:spcPct val="90000"/>
              </a:lnSpc>
              <a:spcBef>
                <a:spcPts val="1200"/>
              </a:spcBef>
              <a:buClr>
                <a:srgbClr val="000000"/>
              </a:buClr>
              <a:buSzPct val="100000"/>
              <a:buChar char="•"/>
              <a:defRPr sz="2600">
                <a:latin typeface="+mn-lt"/>
                <a:ea typeface="+mn-ea"/>
                <a:cs typeface="+mn-cs"/>
                <a:sym typeface="Gill Sans"/>
              </a:defRPr>
            </a:pPr>
            <a:r>
              <a:t>Often quantified and written as a conditional statement</a:t>
            </a:r>
          </a:p>
        </p:txBody>
      </p:sp>
      <p:sp>
        <p:nvSpPr>
          <p:cNvPr id="557" name="Scientific theory…"/>
          <p:cNvSpPr txBox="1"/>
          <p:nvPr/>
        </p:nvSpPr>
        <p:spPr>
          <a:xfrm>
            <a:off x="5931706" y="2786600"/>
            <a:ext cx="5830740" cy="2010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lvl="1" indent="0" defTabSz="1300480">
              <a:lnSpc>
                <a:spcPct val="90000"/>
              </a:lnSpc>
              <a:spcBef>
                <a:spcPts val="1200"/>
              </a:spcBef>
              <a:defRPr sz="2600" b="1">
                <a:latin typeface="+mn-lt"/>
                <a:ea typeface="+mn-ea"/>
                <a:cs typeface="+mn-cs"/>
                <a:sym typeface="Gill Sans"/>
              </a:defRPr>
            </a:pPr>
            <a:r>
              <a:t>Scientific theory</a:t>
            </a:r>
          </a:p>
          <a:p>
            <a:pPr marL="620712" lvl="2" indent="-355600" defTabSz="1300480">
              <a:lnSpc>
                <a:spcPct val="90000"/>
              </a:lnSpc>
              <a:spcBef>
                <a:spcPts val="1200"/>
              </a:spcBef>
              <a:buClr>
                <a:srgbClr val="000000"/>
              </a:buClr>
              <a:buSzPct val="100000"/>
              <a:buChar char="•"/>
              <a:defRPr sz="2600">
                <a:latin typeface="+mn-lt"/>
                <a:ea typeface="+mn-ea"/>
                <a:cs typeface="+mn-cs"/>
                <a:sym typeface="Gill Sans"/>
              </a:defRPr>
            </a:pPr>
            <a:r>
              <a:t>“[…] based on hypotheses tested and verified multiple times by detached researchers” (J. Bortz and N. Döring, 2003)</a:t>
            </a:r>
          </a:p>
        </p:txBody>
      </p:sp>
      <p:sp>
        <p:nvSpPr>
          <p:cNvPr id="558" name="If cause/assumption (independent variables)…"/>
          <p:cNvSpPr/>
          <p:nvPr/>
        </p:nvSpPr>
        <p:spPr>
          <a:xfrm>
            <a:off x="6515165" y="8265764"/>
            <a:ext cx="5818039" cy="1104386"/>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defTabSz="1300480">
              <a:defRPr sz="2200">
                <a:latin typeface="+mn-lt"/>
                <a:ea typeface="+mn-ea"/>
                <a:cs typeface="+mn-cs"/>
                <a:sym typeface="Gill Sans"/>
              </a:defRPr>
            </a:pPr>
            <a:r>
              <a:rPr b="1"/>
              <a:t>If cause/assumption</a:t>
            </a:r>
            <a:r>
              <a:t> (independent variables) </a:t>
            </a:r>
          </a:p>
          <a:p>
            <a:pPr algn="ctr" defTabSz="1300480">
              <a:defRPr sz="2200">
                <a:latin typeface="+mn-lt"/>
                <a:ea typeface="+mn-ea"/>
                <a:cs typeface="+mn-cs"/>
                <a:sym typeface="Gill Sans"/>
              </a:defRPr>
            </a:pPr>
            <a:r>
              <a:rPr b="1" i="1"/>
              <a:t>then</a:t>
            </a:r>
            <a:r>
              <a:t> (=&gt;)</a:t>
            </a:r>
          </a:p>
          <a:p>
            <a:pPr algn="ctr" defTabSz="1300480">
              <a:defRPr sz="2200">
                <a:latin typeface="+mn-lt"/>
                <a:ea typeface="+mn-ea"/>
                <a:cs typeface="+mn-cs"/>
                <a:sym typeface="Gill Sans"/>
              </a:defRPr>
            </a:pPr>
            <a:r>
              <a:rPr b="1"/>
              <a:t>consequence </a:t>
            </a:r>
            <a:r>
              <a:t>(dependent variables)</a:t>
            </a:r>
          </a:p>
        </p:txBody>
      </p:sp>
      <p:pic>
        <p:nvPicPr>
          <p:cNvPr id="559" name="By the way… By the wayWe don’t “test theories”, but their consequences (via hypotheses)" descr="By the way… By the wayWe don’t “test theories”, but their consequences (via hypotheses)"/>
          <p:cNvPicPr>
            <a:picLocks/>
          </p:cNvPicPr>
          <p:nvPr/>
        </p:nvPicPr>
        <p:blipFill>
          <a:blip r:embed="rId2"/>
          <a:stretch>
            <a:fillRect/>
          </a:stretch>
        </p:blipFill>
        <p:spPr>
          <a:xfrm rot="604678">
            <a:off x="6568001" y="381309"/>
            <a:ext cx="6312562" cy="2684569"/>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559"/>
                                        </p:tgtEl>
                                        <p:attrNameLst>
                                          <p:attrName>style.visibility</p:attrName>
                                        </p:attrNameLst>
                                      </p:cBhvr>
                                      <p:to>
                                        <p:strVal val="visible"/>
                                      </p:to>
                                    </p:set>
                                    <p:animEffect transition="in" filter="wipe(left)">
                                      <p:cBhvr>
                                        <p:cTn id="7" dur="3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Rectangle"/>
          <p:cNvSpPr/>
          <p:nvPr/>
        </p:nvSpPr>
        <p:spPr>
          <a:xfrm>
            <a:off x="4512733" y="4181342"/>
            <a:ext cx="3724739" cy="478169"/>
          </a:xfrm>
          <a:prstGeom prst="rect">
            <a:avLst/>
          </a:prstGeom>
          <a:ln w="12700">
            <a:solidFill>
              <a:srgbClr val="000000"/>
            </a:solidFill>
          </a:ln>
        </p:spPr>
        <p:txBody>
          <a:bodyPr lIns="50800" tIns="50800" rIns="50800" bIns="50800" anchor="ctr"/>
          <a:lstStyle/>
          <a:p>
            <a:pPr marL="57799" marR="57799" algn="ctr" defTabSz="1295400">
              <a:defRPr sz="2200">
                <a:uFill>
                  <a:solidFill>
                    <a:srgbClr val="000000"/>
                  </a:solidFill>
                </a:uFill>
                <a:latin typeface="+mn-lt"/>
                <a:ea typeface="+mn-ea"/>
                <a:cs typeface="+mn-cs"/>
                <a:sym typeface="Gill Sans"/>
              </a:defRPr>
            </a:pPr>
            <a:endParaRPr/>
          </a:p>
        </p:txBody>
      </p:sp>
      <p:sp>
        <p:nvSpPr>
          <p:cNvPr id="562" name="Rectangle"/>
          <p:cNvSpPr/>
          <p:nvPr/>
        </p:nvSpPr>
        <p:spPr>
          <a:xfrm>
            <a:off x="4385733" y="4308342"/>
            <a:ext cx="3724739" cy="478169"/>
          </a:xfrm>
          <a:prstGeom prst="rect">
            <a:avLst/>
          </a:prstGeom>
          <a:solidFill>
            <a:srgbClr val="FFFFFF"/>
          </a:solidFill>
          <a:ln w="12700">
            <a:solidFill>
              <a:srgbClr val="000000"/>
            </a:solidFill>
          </a:ln>
        </p:spPr>
        <p:txBody>
          <a:bodyPr lIns="50800" tIns="50800" rIns="50800" bIns="50800" anchor="ctr"/>
          <a:lstStyle/>
          <a:p>
            <a:pPr marL="57799" marR="57799" algn="ctr" defTabSz="1295400">
              <a:defRPr sz="2200">
                <a:uFill>
                  <a:solidFill>
                    <a:srgbClr val="000000"/>
                  </a:solidFill>
                </a:uFill>
                <a:latin typeface="+mn-lt"/>
                <a:ea typeface="+mn-ea"/>
                <a:cs typeface="+mn-cs"/>
                <a:sym typeface="Gill Sans"/>
              </a:defRPr>
            </a:pPr>
            <a:endParaRPr/>
          </a:p>
        </p:txBody>
      </p:sp>
      <p:sp>
        <p:nvSpPr>
          <p:cNvPr id="563" name="From real world to theories… and back…"/>
          <p:cNvSpPr txBox="1">
            <a:spLocks noGrp="1"/>
          </p:cNvSpPr>
          <p:nvPr>
            <p:ph type="title"/>
          </p:nvPr>
        </p:nvSpPr>
        <p:spPr>
          <a:prstGeom prst="rect">
            <a:avLst/>
          </a:prstGeom>
        </p:spPr>
        <p:txBody>
          <a:bodyPr/>
          <a:lstStyle/>
          <a:p>
            <a:r>
              <a:t>From real world to theories… and back</a:t>
            </a:r>
          </a:p>
          <a:p>
            <a:pPr>
              <a:defRPr>
                <a:solidFill>
                  <a:schemeClr val="accent1"/>
                </a:solidFill>
              </a:defRPr>
            </a:pPr>
            <a:r>
              <a:t>Principles, concepts, terms</a:t>
            </a:r>
          </a:p>
        </p:txBody>
      </p:sp>
      <p:sp>
        <p:nvSpPr>
          <p:cNvPr id="564" name="Empiricism"/>
          <p:cNvSpPr/>
          <p:nvPr/>
        </p:nvSpPr>
        <p:spPr>
          <a:xfrm>
            <a:off x="4258733" y="5925939"/>
            <a:ext cx="3724739" cy="933715"/>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uFill>
                  <a:solidFill>
                    <a:srgbClr val="000000"/>
                  </a:solidFill>
                </a:uFill>
                <a:latin typeface="+mn-lt"/>
                <a:ea typeface="+mn-ea"/>
                <a:cs typeface="+mn-cs"/>
                <a:sym typeface="Gill Sans"/>
              </a:defRPr>
            </a:lvl1pPr>
          </a:lstStyle>
          <a:p>
            <a:r>
              <a:t>Empiricism</a:t>
            </a:r>
          </a:p>
        </p:txBody>
      </p:sp>
      <p:sp>
        <p:nvSpPr>
          <p:cNvPr id="565" name="Theory / Theories"/>
          <p:cNvSpPr/>
          <p:nvPr/>
        </p:nvSpPr>
        <p:spPr>
          <a:xfrm>
            <a:off x="4258733" y="1919404"/>
            <a:ext cx="3724739" cy="933716"/>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uFill>
                  <a:solidFill>
                    <a:srgbClr val="000000"/>
                  </a:solidFill>
                </a:uFill>
                <a:latin typeface="+mn-lt"/>
                <a:ea typeface="+mn-ea"/>
                <a:cs typeface="+mn-cs"/>
                <a:sym typeface="Gill Sans"/>
              </a:defRPr>
            </a:lvl1pPr>
          </a:lstStyle>
          <a:p>
            <a:r>
              <a:t>Theory / Theories</a:t>
            </a:r>
          </a:p>
        </p:txBody>
      </p:sp>
      <p:sp>
        <p:nvSpPr>
          <p:cNvPr id="566" name="Rectangle"/>
          <p:cNvSpPr/>
          <p:nvPr/>
        </p:nvSpPr>
        <p:spPr>
          <a:xfrm>
            <a:off x="4240571" y="2630341"/>
            <a:ext cx="3761062" cy="444501"/>
          </a:xfrm>
          <a:prstGeom prst="rect">
            <a:avLst/>
          </a:prstGeom>
          <a:ln w="12700">
            <a:solidFill>
              <a:srgbClr val="000000"/>
            </a:solidFill>
            <a:custDash>
              <a:ds d="200000" sp="200000"/>
            </a:custDash>
            <a:miter lim="400000"/>
          </a:ln>
        </p:spPr>
        <p:txBody>
          <a:bodyPr lIns="50800" tIns="50800" rIns="50800" bIns="50800" anchor="ctr"/>
          <a:lstStyle/>
          <a:p>
            <a:pPr marL="57799" marR="57799" algn="ctr" defTabSz="1295400">
              <a:defRPr sz="2400">
                <a:uFill>
                  <a:solidFill>
                    <a:srgbClr val="000000"/>
                  </a:solidFill>
                </a:uFill>
                <a:latin typeface="+mn-lt"/>
                <a:ea typeface="+mn-ea"/>
                <a:cs typeface="+mn-cs"/>
                <a:sym typeface="Gill Sans"/>
              </a:defRPr>
            </a:pPr>
            <a:endParaRPr/>
          </a:p>
        </p:txBody>
      </p:sp>
      <p:sp>
        <p:nvSpPr>
          <p:cNvPr id="567" name="Line"/>
          <p:cNvSpPr/>
          <p:nvPr/>
        </p:nvSpPr>
        <p:spPr>
          <a:xfrm flipV="1">
            <a:off x="7574637" y="2623991"/>
            <a:ext cx="1" cy="208440"/>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568" name="Line"/>
          <p:cNvSpPr/>
          <p:nvPr/>
        </p:nvSpPr>
        <p:spPr>
          <a:xfrm>
            <a:off x="7574637" y="2837271"/>
            <a:ext cx="1" cy="208440"/>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569" name="(Tentative) Hypothesis"/>
          <p:cNvSpPr/>
          <p:nvPr/>
        </p:nvSpPr>
        <p:spPr>
          <a:xfrm>
            <a:off x="4258733" y="4431109"/>
            <a:ext cx="3724739" cy="478169"/>
          </a:xfrm>
          <a:prstGeom prst="rect">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200">
                <a:uFill>
                  <a:solidFill>
                    <a:srgbClr val="000000"/>
                  </a:solidFill>
                </a:uFill>
                <a:latin typeface="+mn-lt"/>
                <a:ea typeface="+mn-ea"/>
                <a:cs typeface="+mn-cs"/>
                <a:sym typeface="Gill Sans"/>
              </a:defRPr>
            </a:lvl1pPr>
          </a:lstStyle>
          <a:p>
            <a:r>
              <a:t>(Tentative) Hypothesis</a:t>
            </a:r>
          </a:p>
        </p:txBody>
      </p:sp>
      <p:grpSp>
        <p:nvGrpSpPr>
          <p:cNvPr id="573" name="Group"/>
          <p:cNvGrpSpPr/>
          <p:nvPr/>
        </p:nvGrpSpPr>
        <p:grpSpPr>
          <a:xfrm flipH="1">
            <a:off x="6546923" y="5030768"/>
            <a:ext cx="558376" cy="916709"/>
            <a:chOff x="0" y="0"/>
            <a:chExt cx="558374" cy="916708"/>
          </a:xfrm>
        </p:grpSpPr>
        <p:sp>
          <p:nvSpPr>
            <p:cNvPr id="570" name="Shape"/>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71" name="Shape"/>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72" name="Line"/>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grpSp>
        <p:nvGrpSpPr>
          <p:cNvPr id="577" name="Group"/>
          <p:cNvGrpSpPr/>
          <p:nvPr/>
        </p:nvGrpSpPr>
        <p:grpSpPr>
          <a:xfrm flipH="1">
            <a:off x="5104665" y="4978304"/>
            <a:ext cx="558375" cy="916709"/>
            <a:chOff x="0" y="0"/>
            <a:chExt cx="558374" cy="916708"/>
          </a:xfrm>
        </p:grpSpPr>
        <p:sp>
          <p:nvSpPr>
            <p:cNvPr id="574" name="Shape"/>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75" name="Shape"/>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76" name="Line"/>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sp>
        <p:nvSpPr>
          <p:cNvPr id="578" name="Falsification /  Corroboration"/>
          <p:cNvSpPr txBox="1"/>
          <p:nvPr/>
        </p:nvSpPr>
        <p:spPr>
          <a:xfrm>
            <a:off x="5483802" y="5166588"/>
            <a:ext cx="1274600"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914400">
              <a:defRPr sz="1800" i="1">
                <a:solidFill>
                  <a:srgbClr val="333333"/>
                </a:solidFill>
                <a:latin typeface="+mn-lt"/>
                <a:ea typeface="+mn-ea"/>
                <a:cs typeface="+mn-cs"/>
                <a:sym typeface="Gill Sans"/>
              </a:defRPr>
            </a:pPr>
            <a:r>
              <a:t>Falsification / </a:t>
            </a:r>
            <a:br/>
            <a:r>
              <a:t>Corroboration</a:t>
            </a:r>
          </a:p>
        </p:txBody>
      </p:sp>
      <p:grpSp>
        <p:nvGrpSpPr>
          <p:cNvPr id="582" name="Group"/>
          <p:cNvGrpSpPr/>
          <p:nvPr/>
        </p:nvGrpSpPr>
        <p:grpSpPr>
          <a:xfrm flipH="1">
            <a:off x="6516661" y="3197724"/>
            <a:ext cx="558375" cy="916709"/>
            <a:chOff x="0" y="0"/>
            <a:chExt cx="558374" cy="916708"/>
          </a:xfrm>
        </p:grpSpPr>
        <p:sp>
          <p:nvSpPr>
            <p:cNvPr id="579" name="Shape"/>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80" name="Shape"/>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81" name="Line"/>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grpSp>
        <p:nvGrpSpPr>
          <p:cNvPr id="586" name="Group"/>
          <p:cNvGrpSpPr/>
          <p:nvPr/>
        </p:nvGrpSpPr>
        <p:grpSpPr>
          <a:xfrm flipH="1">
            <a:off x="5104665" y="3147376"/>
            <a:ext cx="558375" cy="916709"/>
            <a:chOff x="0" y="0"/>
            <a:chExt cx="558374" cy="916708"/>
          </a:xfrm>
        </p:grpSpPr>
        <p:sp>
          <p:nvSpPr>
            <p:cNvPr id="583" name="Shape"/>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84" name="Shape"/>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585" name="Line"/>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sp>
        <p:nvSpPr>
          <p:cNvPr id="587" name="Theory (Pattern) Building"/>
          <p:cNvSpPr txBox="1"/>
          <p:nvPr/>
        </p:nvSpPr>
        <p:spPr>
          <a:xfrm>
            <a:off x="3566214" y="3453255"/>
            <a:ext cx="1502977"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914400">
              <a:defRPr sz="1800" i="1">
                <a:solidFill>
                  <a:srgbClr val="333333"/>
                </a:solidFill>
                <a:latin typeface="+mn-lt"/>
                <a:ea typeface="+mn-ea"/>
                <a:cs typeface="+mn-cs"/>
                <a:sym typeface="Gill Sans"/>
              </a:defRPr>
            </a:pPr>
            <a:r>
              <a:t>Theory (Pattern)</a:t>
            </a:r>
            <a:br/>
            <a:r>
              <a:t>Building</a:t>
            </a:r>
          </a:p>
        </p:txBody>
      </p:sp>
      <p:sp>
        <p:nvSpPr>
          <p:cNvPr id="588" name="Line"/>
          <p:cNvSpPr/>
          <p:nvPr/>
        </p:nvSpPr>
        <p:spPr>
          <a:xfrm>
            <a:off x="2562647" y="2365091"/>
            <a:ext cx="1690531" cy="4040993"/>
          </a:xfrm>
          <a:custGeom>
            <a:avLst/>
            <a:gdLst/>
            <a:ahLst/>
            <a:cxnLst>
              <a:cxn ang="0">
                <a:pos x="wd2" y="hd2"/>
              </a:cxn>
              <a:cxn ang="5400000">
                <a:pos x="wd2" y="hd2"/>
              </a:cxn>
              <a:cxn ang="10800000">
                <a:pos x="wd2" y="hd2"/>
              </a:cxn>
              <a:cxn ang="16200000">
                <a:pos x="wd2" y="hd2"/>
              </a:cxn>
            </a:cxnLst>
            <a:rect l="0" t="0" r="r" b="b"/>
            <a:pathLst>
              <a:path w="21478" h="21306" extrusionOk="0">
                <a:moveTo>
                  <a:pt x="21478" y="4"/>
                </a:moveTo>
                <a:cubicBezTo>
                  <a:pt x="9796" y="-157"/>
                  <a:pt x="122" y="4584"/>
                  <a:pt x="1" y="10530"/>
                </a:cubicBezTo>
                <a:cubicBezTo>
                  <a:pt x="-122" y="16560"/>
                  <a:pt x="9598" y="21443"/>
                  <a:pt x="21447" y="21303"/>
                </a:cubicBezTo>
              </a:path>
            </a:pathLst>
          </a:custGeom>
          <a:ln w="25400">
            <a:solidFill>
              <a:srgbClr val="000000"/>
            </a:solidFill>
            <a:miter lim="400000"/>
            <a:headEnd type="arrow"/>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589" name="Line"/>
          <p:cNvSpPr/>
          <p:nvPr/>
        </p:nvSpPr>
        <p:spPr>
          <a:xfrm rot="10798995">
            <a:off x="7986622" y="2369729"/>
            <a:ext cx="1560213" cy="4038358"/>
          </a:xfrm>
          <a:custGeom>
            <a:avLst/>
            <a:gdLst/>
            <a:ahLst/>
            <a:cxnLst>
              <a:cxn ang="0">
                <a:pos x="wd2" y="hd2"/>
              </a:cxn>
              <a:cxn ang="5400000">
                <a:pos x="wd2" y="hd2"/>
              </a:cxn>
              <a:cxn ang="10800000">
                <a:pos x="wd2" y="hd2"/>
              </a:cxn>
              <a:cxn ang="16200000">
                <a:pos x="wd2" y="hd2"/>
              </a:cxn>
            </a:cxnLst>
            <a:rect l="0" t="0" r="r" b="b"/>
            <a:pathLst>
              <a:path w="21478" h="21306" extrusionOk="0">
                <a:moveTo>
                  <a:pt x="21478" y="4"/>
                </a:moveTo>
                <a:cubicBezTo>
                  <a:pt x="9796" y="-157"/>
                  <a:pt x="122" y="4584"/>
                  <a:pt x="1" y="10530"/>
                </a:cubicBezTo>
                <a:cubicBezTo>
                  <a:pt x="-122" y="16560"/>
                  <a:pt x="9598" y="21443"/>
                  <a:pt x="21447" y="21303"/>
                </a:cubicBezTo>
              </a:path>
            </a:pathLst>
          </a:custGeom>
          <a:ln w="25400">
            <a:solidFill>
              <a:srgbClr val="000000"/>
            </a:solidFill>
            <a:miter lim="400000"/>
            <a:headEnd type="arrow"/>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590" name="Induction"/>
          <p:cNvSpPr txBox="1"/>
          <p:nvPr/>
        </p:nvSpPr>
        <p:spPr>
          <a:xfrm>
            <a:off x="1148531" y="4128326"/>
            <a:ext cx="1273077"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u="sng">
                <a:latin typeface="+mn-lt"/>
                <a:ea typeface="+mn-ea"/>
                <a:cs typeface="+mn-cs"/>
                <a:sym typeface="Gill Sans"/>
              </a:defRPr>
            </a:lvl1pPr>
          </a:lstStyle>
          <a:p>
            <a:r>
              <a:t>Induction</a:t>
            </a:r>
          </a:p>
        </p:txBody>
      </p:sp>
      <p:sp>
        <p:nvSpPr>
          <p:cNvPr id="591" name="Deduction"/>
          <p:cNvSpPr txBox="1"/>
          <p:nvPr/>
        </p:nvSpPr>
        <p:spPr>
          <a:xfrm>
            <a:off x="9620501" y="4272160"/>
            <a:ext cx="141907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u="sng">
                <a:latin typeface="+mn-lt"/>
                <a:ea typeface="+mn-ea"/>
                <a:cs typeface="+mn-cs"/>
                <a:sym typeface="Gill Sans"/>
              </a:defRPr>
            </a:lvl1pPr>
          </a:lstStyle>
          <a:p>
            <a:r>
              <a:t>Deduction</a:t>
            </a:r>
          </a:p>
        </p:txBody>
      </p:sp>
      <p:sp>
        <p:nvSpPr>
          <p:cNvPr id="592" name="Units of Analysis"/>
          <p:cNvSpPr/>
          <p:nvPr/>
        </p:nvSpPr>
        <p:spPr>
          <a:xfrm>
            <a:off x="4258733" y="7445988"/>
            <a:ext cx="3724739" cy="58674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799" marR="57799" algn="r" defTabSz="1295400">
              <a:defRPr sz="1800">
                <a:uFill>
                  <a:solidFill>
                    <a:srgbClr val="000000"/>
                  </a:solidFill>
                </a:uFill>
                <a:latin typeface="+mn-lt"/>
                <a:ea typeface="+mn-ea"/>
                <a:cs typeface="+mn-cs"/>
                <a:sym typeface="Gill Sans"/>
              </a:defRPr>
            </a:lvl1pPr>
          </a:lstStyle>
          <a:p>
            <a:r>
              <a:t>Units of Analysis</a:t>
            </a:r>
          </a:p>
        </p:txBody>
      </p:sp>
      <p:sp>
        <p:nvSpPr>
          <p:cNvPr id="593" name="Sampling Frame (Population)"/>
          <p:cNvSpPr txBox="1"/>
          <p:nvPr/>
        </p:nvSpPr>
        <p:spPr>
          <a:xfrm>
            <a:off x="8004215" y="7713326"/>
            <a:ext cx="275503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atin typeface="+mn-lt"/>
                <a:ea typeface="+mn-ea"/>
                <a:cs typeface="+mn-cs"/>
                <a:sym typeface="Gill Sans"/>
              </a:defRPr>
            </a:lvl1pPr>
          </a:lstStyle>
          <a:p>
            <a:r>
              <a:t>Sampling Frame (Population)</a:t>
            </a:r>
          </a:p>
        </p:txBody>
      </p:sp>
      <p:sp>
        <p:nvSpPr>
          <p:cNvPr id="594" name="Line"/>
          <p:cNvSpPr/>
          <p:nvPr/>
        </p:nvSpPr>
        <p:spPr>
          <a:xfrm flipV="1">
            <a:off x="5835436" y="6877921"/>
            <a:ext cx="1" cy="457201"/>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595" name="Line"/>
          <p:cNvSpPr/>
          <p:nvPr/>
        </p:nvSpPr>
        <p:spPr>
          <a:xfrm>
            <a:off x="6248102" y="6915239"/>
            <a:ext cx="1" cy="409032"/>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596" name="Line"/>
          <p:cNvSpPr/>
          <p:nvPr/>
        </p:nvSpPr>
        <p:spPr>
          <a:xfrm flipV="1">
            <a:off x="6044902" y="8154444"/>
            <a:ext cx="1" cy="457201"/>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597" name="Sampling"/>
          <p:cNvSpPr txBox="1"/>
          <p:nvPr/>
        </p:nvSpPr>
        <p:spPr>
          <a:xfrm>
            <a:off x="6082281" y="8247374"/>
            <a:ext cx="9192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u="sng">
                <a:latin typeface="+mn-lt"/>
                <a:ea typeface="+mn-ea"/>
                <a:cs typeface="+mn-cs"/>
                <a:sym typeface="Gill Sans"/>
              </a:defRPr>
            </a:lvl1pPr>
          </a:lstStyle>
          <a:p>
            <a:r>
              <a:t>Sampling</a:t>
            </a:r>
          </a:p>
        </p:txBody>
      </p:sp>
      <p:sp>
        <p:nvSpPr>
          <p:cNvPr id="598" name="Abduction"/>
          <p:cNvSpPr txBox="1"/>
          <p:nvPr/>
        </p:nvSpPr>
        <p:spPr>
          <a:xfrm>
            <a:off x="8073640" y="2678046"/>
            <a:ext cx="1400176"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u="sng">
                <a:latin typeface="+mn-lt"/>
                <a:ea typeface="+mn-ea"/>
                <a:cs typeface="+mn-cs"/>
                <a:sym typeface="Gill Sans"/>
              </a:defRPr>
            </a:lvl1pPr>
          </a:lstStyle>
          <a:p>
            <a:r>
              <a:t>Abduction</a:t>
            </a:r>
          </a:p>
        </p:txBody>
      </p:sp>
      <p:pic>
        <p:nvPicPr>
          <p:cNvPr id="599" name="document-vector-icons-set-gray-isolated-grey-background-eps-file-available-33947825.jpg" descr="document-vector-icons-set-gray-isolated-grey-background-eps-file-available-33947825.jpg"/>
          <p:cNvPicPr>
            <a:picLocks noChangeAspect="1"/>
          </p:cNvPicPr>
          <p:nvPr/>
        </p:nvPicPr>
        <p:blipFill>
          <a:blip r:embed="rId2"/>
          <a:srcRect l="4807" t="3623" r="6944" b="4141"/>
          <a:stretch>
            <a:fillRect/>
          </a:stretch>
        </p:blipFill>
        <p:spPr>
          <a:xfrm>
            <a:off x="4880159" y="7498058"/>
            <a:ext cx="360845" cy="457201"/>
          </a:xfrm>
          <a:custGeom>
            <a:avLst/>
            <a:gdLst/>
            <a:ahLst/>
            <a:cxnLst>
              <a:cxn ang="0">
                <a:pos x="wd2" y="hd2"/>
              </a:cxn>
              <a:cxn ang="5400000">
                <a:pos x="wd2" y="hd2"/>
              </a:cxn>
              <a:cxn ang="10800000">
                <a:pos x="wd2" y="hd2"/>
              </a:cxn>
              <a:cxn ang="16200000">
                <a:pos x="wd2" y="hd2"/>
              </a:cxn>
            </a:cxnLst>
            <a:rect l="0" t="0" r="r" b="b"/>
            <a:pathLst>
              <a:path w="21584" h="21600" extrusionOk="0">
                <a:moveTo>
                  <a:pt x="7625" y="0"/>
                </a:moveTo>
                <a:cubicBezTo>
                  <a:pt x="7541" y="25"/>
                  <a:pt x="7483" y="56"/>
                  <a:pt x="7459" y="94"/>
                </a:cubicBezTo>
                <a:cubicBezTo>
                  <a:pt x="7437" y="130"/>
                  <a:pt x="7429" y="291"/>
                  <a:pt x="7412" y="412"/>
                </a:cubicBezTo>
                <a:cubicBezTo>
                  <a:pt x="7402" y="594"/>
                  <a:pt x="7409" y="827"/>
                  <a:pt x="7412" y="975"/>
                </a:cubicBezTo>
                <a:cubicBezTo>
                  <a:pt x="7415" y="1142"/>
                  <a:pt x="7403" y="1585"/>
                  <a:pt x="7412" y="1969"/>
                </a:cubicBezTo>
                <a:lnTo>
                  <a:pt x="7435" y="2662"/>
                </a:lnTo>
                <a:lnTo>
                  <a:pt x="8124" y="2662"/>
                </a:lnTo>
                <a:lnTo>
                  <a:pt x="8812" y="2662"/>
                </a:lnTo>
                <a:lnTo>
                  <a:pt x="8860" y="1912"/>
                </a:lnTo>
                <a:lnTo>
                  <a:pt x="8907" y="1181"/>
                </a:lnTo>
                <a:lnTo>
                  <a:pt x="8907" y="1162"/>
                </a:lnTo>
                <a:lnTo>
                  <a:pt x="14344" y="1125"/>
                </a:lnTo>
                <a:cubicBezTo>
                  <a:pt x="18287" y="1100"/>
                  <a:pt x="19838" y="1117"/>
                  <a:pt x="19993" y="1219"/>
                </a:cubicBezTo>
                <a:cubicBezTo>
                  <a:pt x="20171" y="1335"/>
                  <a:pt x="20207" y="2397"/>
                  <a:pt x="20207" y="7406"/>
                </a:cubicBezTo>
                <a:cubicBezTo>
                  <a:pt x="20207" y="10861"/>
                  <a:pt x="20205" y="12412"/>
                  <a:pt x="20088" y="13125"/>
                </a:cubicBezTo>
                <a:lnTo>
                  <a:pt x="20088" y="13538"/>
                </a:lnTo>
                <a:lnTo>
                  <a:pt x="19970" y="13538"/>
                </a:lnTo>
                <a:cubicBezTo>
                  <a:pt x="19851" y="13727"/>
                  <a:pt x="19665" y="13723"/>
                  <a:pt x="19400" y="13706"/>
                </a:cubicBezTo>
                <a:cubicBezTo>
                  <a:pt x="18962" y="13678"/>
                  <a:pt x="18833" y="13694"/>
                  <a:pt x="18783" y="13912"/>
                </a:cubicBezTo>
                <a:lnTo>
                  <a:pt x="18759" y="14269"/>
                </a:lnTo>
                <a:lnTo>
                  <a:pt x="18735" y="14438"/>
                </a:lnTo>
                <a:lnTo>
                  <a:pt x="18735" y="14888"/>
                </a:lnTo>
                <a:lnTo>
                  <a:pt x="19447" y="14906"/>
                </a:lnTo>
                <a:lnTo>
                  <a:pt x="20160" y="14906"/>
                </a:lnTo>
                <a:lnTo>
                  <a:pt x="21299" y="14888"/>
                </a:lnTo>
                <a:cubicBezTo>
                  <a:pt x="21506" y="14866"/>
                  <a:pt x="21583" y="14832"/>
                  <a:pt x="21584" y="14775"/>
                </a:cubicBezTo>
                <a:lnTo>
                  <a:pt x="21584" y="7444"/>
                </a:lnTo>
                <a:lnTo>
                  <a:pt x="21584" y="56"/>
                </a:lnTo>
                <a:lnTo>
                  <a:pt x="21323" y="0"/>
                </a:lnTo>
                <a:lnTo>
                  <a:pt x="14510" y="0"/>
                </a:lnTo>
                <a:lnTo>
                  <a:pt x="7625" y="0"/>
                </a:lnTo>
                <a:close/>
                <a:moveTo>
                  <a:pt x="14439" y="3281"/>
                </a:moveTo>
                <a:lnTo>
                  <a:pt x="10830" y="3300"/>
                </a:lnTo>
                <a:lnTo>
                  <a:pt x="3946" y="3300"/>
                </a:lnTo>
                <a:cubicBezTo>
                  <a:pt x="3862" y="3325"/>
                  <a:pt x="3803" y="3369"/>
                  <a:pt x="3756" y="3412"/>
                </a:cubicBezTo>
                <a:lnTo>
                  <a:pt x="3756" y="4688"/>
                </a:lnTo>
                <a:lnTo>
                  <a:pt x="3756" y="5869"/>
                </a:lnTo>
                <a:cubicBezTo>
                  <a:pt x="3765" y="5901"/>
                  <a:pt x="3770" y="5993"/>
                  <a:pt x="3780" y="6000"/>
                </a:cubicBezTo>
                <a:cubicBezTo>
                  <a:pt x="3796" y="6011"/>
                  <a:pt x="3997" y="6034"/>
                  <a:pt x="4136" y="6056"/>
                </a:cubicBezTo>
                <a:lnTo>
                  <a:pt x="4444" y="6038"/>
                </a:lnTo>
                <a:lnTo>
                  <a:pt x="5062" y="6019"/>
                </a:lnTo>
                <a:cubicBezTo>
                  <a:pt x="5099" y="5975"/>
                  <a:pt x="5113" y="5889"/>
                  <a:pt x="5133" y="5812"/>
                </a:cubicBezTo>
                <a:lnTo>
                  <a:pt x="5133" y="5381"/>
                </a:lnTo>
                <a:cubicBezTo>
                  <a:pt x="5133" y="4897"/>
                  <a:pt x="5206" y="4721"/>
                  <a:pt x="5418" y="4631"/>
                </a:cubicBezTo>
                <a:cubicBezTo>
                  <a:pt x="5582" y="4562"/>
                  <a:pt x="7865" y="4525"/>
                  <a:pt x="11068" y="4538"/>
                </a:cubicBezTo>
                <a:lnTo>
                  <a:pt x="16433" y="4556"/>
                </a:lnTo>
                <a:lnTo>
                  <a:pt x="16433" y="4612"/>
                </a:lnTo>
                <a:lnTo>
                  <a:pt x="16433" y="10800"/>
                </a:lnTo>
                <a:lnTo>
                  <a:pt x="16433" y="10838"/>
                </a:lnTo>
                <a:lnTo>
                  <a:pt x="16433" y="17044"/>
                </a:lnTo>
                <a:lnTo>
                  <a:pt x="15697" y="17081"/>
                </a:lnTo>
                <a:lnTo>
                  <a:pt x="15056" y="17119"/>
                </a:lnTo>
                <a:cubicBezTo>
                  <a:pt x="15025" y="17142"/>
                  <a:pt x="15005" y="17180"/>
                  <a:pt x="14985" y="17212"/>
                </a:cubicBezTo>
                <a:lnTo>
                  <a:pt x="14985" y="17662"/>
                </a:lnTo>
                <a:lnTo>
                  <a:pt x="14985" y="18075"/>
                </a:lnTo>
                <a:cubicBezTo>
                  <a:pt x="15028" y="18141"/>
                  <a:pt x="15083" y="18181"/>
                  <a:pt x="15174" y="18206"/>
                </a:cubicBezTo>
                <a:lnTo>
                  <a:pt x="16433" y="18206"/>
                </a:lnTo>
                <a:lnTo>
                  <a:pt x="17643" y="18206"/>
                </a:lnTo>
                <a:cubicBezTo>
                  <a:pt x="17738" y="18190"/>
                  <a:pt x="17859" y="18171"/>
                  <a:pt x="17881" y="18150"/>
                </a:cubicBezTo>
                <a:cubicBezTo>
                  <a:pt x="17885" y="18146"/>
                  <a:pt x="17901" y="18056"/>
                  <a:pt x="17904" y="18038"/>
                </a:cubicBezTo>
                <a:lnTo>
                  <a:pt x="17904" y="10744"/>
                </a:lnTo>
                <a:lnTo>
                  <a:pt x="17904" y="3338"/>
                </a:lnTo>
                <a:lnTo>
                  <a:pt x="17596" y="3319"/>
                </a:lnTo>
                <a:cubicBezTo>
                  <a:pt x="17394" y="3308"/>
                  <a:pt x="15958" y="3286"/>
                  <a:pt x="14439" y="3281"/>
                </a:cubicBezTo>
                <a:close/>
                <a:moveTo>
                  <a:pt x="6818" y="3544"/>
                </a:moveTo>
                <a:cubicBezTo>
                  <a:pt x="6981" y="3549"/>
                  <a:pt x="7141" y="3660"/>
                  <a:pt x="7056" y="3769"/>
                </a:cubicBezTo>
                <a:cubicBezTo>
                  <a:pt x="7007" y="3831"/>
                  <a:pt x="6893" y="3881"/>
                  <a:pt x="6818" y="3881"/>
                </a:cubicBezTo>
                <a:cubicBezTo>
                  <a:pt x="6603" y="3881"/>
                  <a:pt x="6504" y="3665"/>
                  <a:pt x="6676" y="3581"/>
                </a:cubicBezTo>
                <a:cubicBezTo>
                  <a:pt x="6727" y="3556"/>
                  <a:pt x="6764" y="3542"/>
                  <a:pt x="6818" y="3544"/>
                </a:cubicBezTo>
                <a:close/>
                <a:moveTo>
                  <a:pt x="7103" y="6675"/>
                </a:moveTo>
                <a:cubicBezTo>
                  <a:pt x="3605" y="6687"/>
                  <a:pt x="121" y="6720"/>
                  <a:pt x="100" y="6769"/>
                </a:cubicBezTo>
                <a:cubicBezTo>
                  <a:pt x="76" y="6825"/>
                  <a:pt x="48" y="10132"/>
                  <a:pt x="29" y="14006"/>
                </a:cubicBezTo>
                <a:cubicBezTo>
                  <a:pt x="28" y="14134"/>
                  <a:pt x="6" y="14102"/>
                  <a:pt x="5" y="14231"/>
                </a:cubicBezTo>
                <a:cubicBezTo>
                  <a:pt x="3" y="14648"/>
                  <a:pt x="7" y="14704"/>
                  <a:pt x="5" y="15131"/>
                </a:cubicBezTo>
                <a:cubicBezTo>
                  <a:pt x="-16" y="19226"/>
                  <a:pt x="30" y="21442"/>
                  <a:pt x="124" y="21600"/>
                </a:cubicBezTo>
                <a:lnTo>
                  <a:pt x="14106" y="21600"/>
                </a:lnTo>
                <a:cubicBezTo>
                  <a:pt x="14150" y="21547"/>
                  <a:pt x="14178" y="21241"/>
                  <a:pt x="14201" y="20756"/>
                </a:cubicBezTo>
                <a:lnTo>
                  <a:pt x="14201" y="20475"/>
                </a:lnTo>
                <a:cubicBezTo>
                  <a:pt x="14215" y="14297"/>
                  <a:pt x="14203" y="10297"/>
                  <a:pt x="14177" y="8438"/>
                </a:cubicBezTo>
                <a:cubicBezTo>
                  <a:pt x="14162" y="7608"/>
                  <a:pt x="14145" y="6772"/>
                  <a:pt x="14130" y="6731"/>
                </a:cubicBezTo>
                <a:cubicBezTo>
                  <a:pt x="14025" y="6684"/>
                  <a:pt x="10579" y="6663"/>
                  <a:pt x="7103" y="6675"/>
                </a:cubicBezTo>
                <a:close/>
              </a:path>
            </a:pathLst>
          </a:custGeom>
          <a:ln w="12700">
            <a:miter lim="400000"/>
          </a:ln>
        </p:spPr>
      </p:pic>
      <p:pic>
        <p:nvPicPr>
          <p:cNvPr id="600" name="human-pictogram-icons-vector-illustration-51730215.jpg" descr="human-pictogram-icons-vector-illustration-51730215.jpg"/>
          <p:cNvPicPr>
            <a:picLocks noChangeAspect="1"/>
          </p:cNvPicPr>
          <p:nvPr/>
        </p:nvPicPr>
        <p:blipFill>
          <a:blip r:embed="rId3"/>
          <a:srcRect l="6617" t="3238" r="7666" b="4992"/>
          <a:stretch>
            <a:fillRect/>
          </a:stretch>
        </p:blipFill>
        <p:spPr>
          <a:xfrm>
            <a:off x="5497559" y="7487898"/>
            <a:ext cx="224880" cy="502920"/>
          </a:xfrm>
          <a:custGeom>
            <a:avLst/>
            <a:gdLst/>
            <a:ahLst/>
            <a:cxnLst>
              <a:cxn ang="0">
                <a:pos x="wd2" y="hd2"/>
              </a:cxn>
              <a:cxn ang="5400000">
                <a:pos x="wd2" y="hd2"/>
              </a:cxn>
              <a:cxn ang="10800000">
                <a:pos x="wd2" y="hd2"/>
              </a:cxn>
              <a:cxn ang="16200000">
                <a:pos x="wd2" y="hd2"/>
              </a:cxn>
            </a:cxnLst>
            <a:rect l="0" t="0"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ln w="12700"/>
        </p:spPr>
      </p:pic>
      <p:pic>
        <p:nvPicPr>
          <p:cNvPr id="601" name="human-pictogram-icons-vector-illustration-51730215.jpg" descr="human-pictogram-icons-vector-illustration-51730215.jpg"/>
          <p:cNvPicPr>
            <a:picLocks noChangeAspect="1"/>
          </p:cNvPicPr>
          <p:nvPr/>
        </p:nvPicPr>
        <p:blipFill>
          <a:blip r:embed="rId4"/>
          <a:srcRect l="6617" t="3238" r="7666" b="4992"/>
          <a:stretch>
            <a:fillRect/>
          </a:stretch>
        </p:blipFill>
        <p:spPr>
          <a:xfrm>
            <a:off x="5779413" y="7490042"/>
            <a:ext cx="224879" cy="502920"/>
          </a:xfrm>
          <a:custGeom>
            <a:avLst/>
            <a:gdLst/>
            <a:ahLst/>
            <a:cxnLst>
              <a:cxn ang="0">
                <a:pos x="wd2" y="hd2"/>
              </a:cxn>
              <a:cxn ang="5400000">
                <a:pos x="wd2" y="hd2"/>
              </a:cxn>
              <a:cxn ang="10800000">
                <a:pos x="wd2" y="hd2"/>
              </a:cxn>
              <a:cxn ang="16200000">
                <a:pos x="wd2" y="hd2"/>
              </a:cxn>
            </a:cxnLst>
            <a:rect l="0" t="0"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ln w="12700"/>
        </p:spPr>
      </p:pic>
      <p:sp>
        <p:nvSpPr>
          <p:cNvPr id="602" name="Inference of a general rule  from a particular case/result  (observation)"/>
          <p:cNvSpPr txBox="1"/>
          <p:nvPr/>
        </p:nvSpPr>
        <p:spPr>
          <a:xfrm>
            <a:off x="-61640" y="4549750"/>
            <a:ext cx="2483248"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R="57799" algn="r" defTabSz="1295400">
              <a:spcBef>
                <a:spcPts val="1000"/>
              </a:spcBef>
              <a:defRPr sz="1600">
                <a:uFill>
                  <a:solidFill>
                    <a:srgbClr val="000000"/>
                  </a:solidFill>
                </a:uFill>
                <a:latin typeface="+mn-lt"/>
                <a:ea typeface="+mn-ea"/>
                <a:cs typeface="+mn-cs"/>
                <a:sym typeface="Gill Sans"/>
              </a:defRPr>
            </a:pPr>
            <a:r>
              <a:t>Inference of a general rule </a:t>
            </a:r>
            <a:br/>
            <a:r>
              <a:t>from a particular case/result </a:t>
            </a:r>
            <a:br/>
            <a:r>
              <a:t>(observation)</a:t>
            </a:r>
          </a:p>
        </p:txBody>
      </p:sp>
      <p:sp>
        <p:nvSpPr>
          <p:cNvPr id="603" name="Application of a general rule  to a particular case,  inferring a specific result"/>
          <p:cNvSpPr txBox="1"/>
          <p:nvPr/>
        </p:nvSpPr>
        <p:spPr>
          <a:xfrm>
            <a:off x="9620501" y="4638650"/>
            <a:ext cx="2494361"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R="57799" defTabSz="1295400">
              <a:spcBef>
                <a:spcPts val="1000"/>
              </a:spcBef>
              <a:defRPr sz="1600">
                <a:uFill>
                  <a:solidFill>
                    <a:srgbClr val="000000"/>
                  </a:solidFill>
                </a:uFill>
                <a:latin typeface="+mn-lt"/>
                <a:ea typeface="+mn-ea"/>
                <a:cs typeface="+mn-cs"/>
                <a:sym typeface="Gill Sans"/>
              </a:defRPr>
            </a:pPr>
            <a:r>
              <a:t>Application of a general rule </a:t>
            </a:r>
            <a:br/>
            <a:r>
              <a:t>to a particular case, </a:t>
            </a:r>
            <a:br/>
            <a:r>
              <a:t>inferring a specific result</a:t>
            </a:r>
          </a:p>
        </p:txBody>
      </p:sp>
      <p:sp>
        <p:nvSpPr>
          <p:cNvPr id="604" name="Hypothesis Building"/>
          <p:cNvSpPr txBox="1"/>
          <p:nvPr/>
        </p:nvSpPr>
        <p:spPr>
          <a:xfrm>
            <a:off x="7079828" y="3391871"/>
            <a:ext cx="1040419"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914400">
              <a:defRPr sz="1800" i="1">
                <a:solidFill>
                  <a:srgbClr val="333333"/>
                </a:solidFill>
                <a:latin typeface="+mn-lt"/>
                <a:ea typeface="+mn-ea"/>
                <a:cs typeface="+mn-cs"/>
                <a:sym typeface="Gill Sans"/>
              </a:defRPr>
            </a:pPr>
            <a:r>
              <a:t>Hypothesis</a:t>
            </a:r>
            <a:br/>
            <a:r>
              <a:t>Building</a:t>
            </a:r>
          </a:p>
        </p:txBody>
      </p:sp>
      <p:sp>
        <p:nvSpPr>
          <p:cNvPr id="605" name="(Creative) Synthesis of an  explanatory case from a general rule  and a particular result (observation)"/>
          <p:cNvSpPr txBox="1"/>
          <p:nvPr/>
        </p:nvSpPr>
        <p:spPr>
          <a:xfrm>
            <a:off x="9463272" y="2776525"/>
            <a:ext cx="3180061"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R="57799" defTabSz="1295400">
              <a:spcBef>
                <a:spcPts val="1000"/>
              </a:spcBef>
              <a:defRPr sz="1600">
                <a:uFill>
                  <a:solidFill>
                    <a:srgbClr val="000000"/>
                  </a:solidFill>
                </a:uFill>
                <a:latin typeface="+mn-lt"/>
                <a:ea typeface="+mn-ea"/>
                <a:cs typeface="+mn-cs"/>
                <a:sym typeface="Gill Sans"/>
              </a:defRPr>
            </a:pPr>
            <a:r>
              <a:t>(Creative) Synthesis of an </a:t>
            </a:r>
            <a:br/>
            <a:r>
              <a:t>explanatory case from a general rule </a:t>
            </a:r>
            <a:br/>
            <a:r>
              <a:t>and a particular result (observation)</a:t>
            </a:r>
          </a:p>
        </p:txBody>
      </p:sp>
      <p:grpSp>
        <p:nvGrpSpPr>
          <p:cNvPr id="608" name="Group"/>
          <p:cNvGrpSpPr/>
          <p:nvPr/>
        </p:nvGrpSpPr>
        <p:grpSpPr>
          <a:xfrm>
            <a:off x="5517257" y="8667800"/>
            <a:ext cx="2515984" cy="916609"/>
            <a:chOff x="0" y="0"/>
            <a:chExt cx="2515983" cy="916607"/>
          </a:xfrm>
        </p:grpSpPr>
        <p:sp>
          <p:nvSpPr>
            <p:cNvPr id="606" name="Real World"/>
            <p:cNvSpPr txBox="1"/>
            <p:nvPr/>
          </p:nvSpPr>
          <p:spPr>
            <a:xfrm>
              <a:off x="1117391" y="458390"/>
              <a:ext cx="1398593" cy="4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57799" marR="57799" algn="r" defTabSz="1295400">
                <a:defRPr sz="2400" i="1">
                  <a:uFill>
                    <a:solidFill>
                      <a:srgbClr val="000000"/>
                    </a:solidFill>
                  </a:uFill>
                  <a:latin typeface="+mn-lt"/>
                  <a:ea typeface="+mn-ea"/>
                  <a:cs typeface="+mn-cs"/>
                  <a:sym typeface="Gill Sans"/>
                </a:defRPr>
              </a:lvl1pPr>
            </a:lstStyle>
            <a:p>
              <a:r>
                <a:t>Real World</a:t>
              </a:r>
            </a:p>
          </p:txBody>
        </p:sp>
        <p:pic>
          <p:nvPicPr>
            <p:cNvPr id="607" name="Image" descr="Image"/>
            <p:cNvPicPr>
              <a:picLocks noChangeAspect="1"/>
            </p:cNvPicPr>
            <p:nvPr/>
          </p:nvPicPr>
          <p:blipFill>
            <a:blip r:embed="rId5"/>
            <a:srcRect/>
            <a:stretch>
              <a:fillRect/>
            </a:stretch>
          </p:blipFill>
          <p:spPr>
            <a:xfrm>
              <a:off x="0" y="0"/>
              <a:ext cx="1055165" cy="916608"/>
            </a:xfrm>
            <a:prstGeom prst="rect">
              <a:avLst/>
            </a:prstGeom>
            <a:ln w="12700" cap="flat">
              <a:noFill/>
              <a:round/>
            </a:ln>
            <a:effectLst/>
          </p:spPr>
        </p:pic>
      </p:grpSp>
      <p:pic>
        <p:nvPicPr>
          <p:cNvPr id="609" name="This understanding wasn't developed out of the sudden, but emerged from several historical acts This understanding wasn't developed out of the sudden, but emerged from several historical acts" descr="This understanding wasn't developed out of the sudden, but emerged from several historical acts This understanding wasn't developed out of the sudden, but emerged from several historical acts"/>
          <p:cNvPicPr>
            <a:picLocks/>
          </p:cNvPicPr>
          <p:nvPr/>
        </p:nvPicPr>
        <p:blipFill>
          <a:blip r:embed="rId6"/>
          <a:stretch>
            <a:fillRect/>
          </a:stretch>
        </p:blipFill>
        <p:spPr>
          <a:xfrm rot="419077">
            <a:off x="7639837" y="442633"/>
            <a:ext cx="5104031" cy="2489213"/>
          </a:xfrm>
          <a:prstGeom prst="rect">
            <a:avLst/>
          </a:prstGeom>
          <a:effectLst>
            <a:outerShdw blurRad="63500" dist="25400" dir="5400000" rotWithShape="0">
              <a:srgbClr val="000000">
                <a:alpha val="50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300">
        <p159:morph option="byObject"/>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60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60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59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59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59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597"/>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8" nodeType="afterEffect">
                                  <p:stCondLst>
                                    <p:cond delay="0"/>
                                  </p:stCondLst>
                                  <p:iterate>
                                    <p:tmAbs val="0"/>
                                  </p:iterate>
                                  <p:childTnLst>
                                    <p:set>
                                      <p:cBhvr>
                                        <p:cTn id="27" fill="hold"/>
                                        <p:tgtEl>
                                          <p:spTgt spid="59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9" nodeType="afterEffect">
                                  <p:stCondLst>
                                    <p:cond delay="0"/>
                                  </p:stCondLst>
                                  <p:iterate>
                                    <p:tmAbs val="0"/>
                                  </p:iterate>
                                  <p:childTnLst>
                                    <p:set>
                                      <p:cBhvr>
                                        <p:cTn id="30" fill="hold"/>
                                        <p:tgtEl>
                                          <p:spTgt spid="59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0" nodeType="afterEffect">
                                  <p:stCondLst>
                                    <p:cond delay="0"/>
                                  </p:stCondLst>
                                  <p:iterate>
                                    <p:tmAbs val="0"/>
                                  </p:iterate>
                                  <p:childTnLst>
                                    <p:set>
                                      <p:cBhvr>
                                        <p:cTn id="33" fill="hold"/>
                                        <p:tgtEl>
                                          <p:spTgt spid="60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1" nodeType="clickEffect">
                                  <p:stCondLst>
                                    <p:cond delay="0"/>
                                  </p:stCondLst>
                                  <p:iterate>
                                    <p:tmAbs val="0"/>
                                  </p:iterate>
                                  <p:childTnLst>
                                    <p:set>
                                      <p:cBhvr>
                                        <p:cTn id="37" fill="hold"/>
                                        <p:tgtEl>
                                          <p:spTgt spid="588"/>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2" nodeType="afterEffect">
                                  <p:stCondLst>
                                    <p:cond delay="0"/>
                                  </p:stCondLst>
                                  <p:iterate>
                                    <p:tmAbs val="0"/>
                                  </p:iterate>
                                  <p:childTnLst>
                                    <p:set>
                                      <p:cBhvr>
                                        <p:cTn id="40" fill="hold"/>
                                        <p:tgtEl>
                                          <p:spTgt spid="590"/>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13" nodeType="afterEffect">
                                  <p:stCondLst>
                                    <p:cond delay="0"/>
                                  </p:stCondLst>
                                  <p:iterate>
                                    <p:tmAbs val="0"/>
                                  </p:iterate>
                                  <p:childTnLst>
                                    <p:set>
                                      <p:cBhvr>
                                        <p:cTn id="43" fill="hold"/>
                                        <p:tgtEl>
                                          <p:spTgt spid="60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4" nodeType="clickEffect">
                                  <p:stCondLst>
                                    <p:cond delay="0"/>
                                  </p:stCondLst>
                                  <p:iterate>
                                    <p:tmAbs val="0"/>
                                  </p:iterate>
                                  <p:childTnLst>
                                    <p:set>
                                      <p:cBhvr>
                                        <p:cTn id="47" fill="hold"/>
                                        <p:tgtEl>
                                          <p:spTgt spid="58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15" nodeType="afterEffect">
                                  <p:stCondLst>
                                    <p:cond delay="0"/>
                                  </p:stCondLst>
                                  <p:iterate>
                                    <p:tmAbs val="0"/>
                                  </p:iterate>
                                  <p:childTnLst>
                                    <p:set>
                                      <p:cBhvr>
                                        <p:cTn id="50" fill="hold"/>
                                        <p:tgtEl>
                                          <p:spTgt spid="591"/>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16" nodeType="afterEffect">
                                  <p:stCondLst>
                                    <p:cond delay="0"/>
                                  </p:stCondLst>
                                  <p:iterate>
                                    <p:tmAbs val="0"/>
                                  </p:iterate>
                                  <p:childTnLst>
                                    <p:set>
                                      <p:cBhvr>
                                        <p:cTn id="53" fill="hold"/>
                                        <p:tgtEl>
                                          <p:spTgt spid="60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17" nodeType="clickEffect">
                                  <p:stCondLst>
                                    <p:cond delay="0"/>
                                  </p:stCondLst>
                                  <p:iterate>
                                    <p:tmAbs val="0"/>
                                  </p:iterate>
                                  <p:childTnLst>
                                    <p:set>
                                      <p:cBhvr>
                                        <p:cTn id="57" fill="hold"/>
                                        <p:tgtEl>
                                          <p:spTgt spid="566"/>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18" nodeType="afterEffect">
                                  <p:stCondLst>
                                    <p:cond delay="0"/>
                                  </p:stCondLst>
                                  <p:iterate>
                                    <p:tmAbs val="0"/>
                                  </p:iterate>
                                  <p:childTnLst>
                                    <p:set>
                                      <p:cBhvr>
                                        <p:cTn id="60" fill="hold"/>
                                        <p:tgtEl>
                                          <p:spTgt spid="568"/>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19" nodeType="afterEffect">
                                  <p:stCondLst>
                                    <p:cond delay="0"/>
                                  </p:stCondLst>
                                  <p:iterate>
                                    <p:tmAbs val="0"/>
                                  </p:iterate>
                                  <p:childTnLst>
                                    <p:set>
                                      <p:cBhvr>
                                        <p:cTn id="63" fill="hold"/>
                                        <p:tgtEl>
                                          <p:spTgt spid="567"/>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20" nodeType="afterEffect">
                                  <p:stCondLst>
                                    <p:cond delay="0"/>
                                  </p:stCondLst>
                                  <p:iterate>
                                    <p:tmAbs val="0"/>
                                  </p:iterate>
                                  <p:childTnLst>
                                    <p:set>
                                      <p:cBhvr>
                                        <p:cTn id="66" fill="hold"/>
                                        <p:tgtEl>
                                          <p:spTgt spid="598"/>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21" nodeType="afterEffect">
                                  <p:stCondLst>
                                    <p:cond delay="0"/>
                                  </p:stCondLst>
                                  <p:iterate>
                                    <p:tmAbs val="0"/>
                                  </p:iterate>
                                  <p:childTnLst>
                                    <p:set>
                                      <p:cBhvr>
                                        <p:cTn id="69" fill="hold"/>
                                        <p:tgtEl>
                                          <p:spTgt spid="60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22" nodeType="clickEffect">
                                  <p:stCondLst>
                                    <p:cond delay="0"/>
                                  </p:stCondLst>
                                  <p:iterate>
                                    <p:tmAbs val="0"/>
                                  </p:iterate>
                                  <p:childTnLst>
                                    <p:set>
                                      <p:cBhvr>
                                        <p:cTn id="73" fill="hold"/>
                                        <p:tgtEl>
                                          <p:spTgt spid="609"/>
                                        </p:tgtEl>
                                        <p:attrNameLst>
                                          <p:attrName>style.visibility</p:attrName>
                                        </p:attrNameLst>
                                      </p:cBhvr>
                                      <p:to>
                                        <p:strVal val="visible"/>
                                      </p:to>
                                    </p:set>
                                    <p:animEffect transition="in" filter="wipe(left)">
                                      <p:cBhvr>
                                        <p:cTn id="74" dur="3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17" animBg="1" advAuto="0"/>
      <p:bldP spid="567" grpId="19" animBg="1" advAuto="0"/>
      <p:bldP spid="568" grpId="18" animBg="1" advAuto="0"/>
      <p:bldP spid="588" grpId="11" animBg="1" advAuto="0"/>
      <p:bldP spid="589" grpId="14" animBg="1" advAuto="0"/>
      <p:bldP spid="590" grpId="12" animBg="1" advAuto="0"/>
      <p:bldP spid="591" grpId="15" animBg="1" advAuto="0"/>
      <p:bldP spid="592" grpId="1" animBg="1" advAuto="0"/>
      <p:bldP spid="593" grpId="5" animBg="1" advAuto="0"/>
      <p:bldP spid="594" grpId="8" animBg="1" advAuto="0"/>
      <p:bldP spid="595" grpId="9" animBg="1" advAuto="0"/>
      <p:bldP spid="596" grpId="6" animBg="1" advAuto="0"/>
      <p:bldP spid="597" grpId="7" animBg="1" advAuto="0"/>
      <p:bldP spid="598" grpId="20" animBg="1" advAuto="0"/>
      <p:bldP spid="599" grpId="4" animBg="1" advAuto="0"/>
      <p:bldP spid="600" grpId="2" animBg="1" advAuto="0"/>
      <p:bldP spid="601" grpId="3" animBg="1" advAuto="0"/>
      <p:bldP spid="602" grpId="13" animBg="1" advAuto="0"/>
      <p:bldP spid="603" grpId="16" animBg="1" advAuto="0"/>
      <p:bldP spid="605" grpId="21" animBg="1" advAuto="0"/>
      <p:bldP spid="608" grpId="10" animBg="1" advAuto="0"/>
      <p:bldP spid="609" grpId="2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An Introduction into the…"/>
          <p:cNvSpPr txBox="1"/>
          <p:nvPr/>
        </p:nvSpPr>
        <p:spPr>
          <a:xfrm>
            <a:off x="871041" y="3429000"/>
            <a:ext cx="11262718" cy="289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An Introduction into the </a:t>
            </a:r>
          </a:p>
          <a:p>
            <a:pPr algn="ctr">
              <a:defRPr sz="4800" b="1">
                <a:latin typeface="+mn-lt"/>
                <a:ea typeface="+mn-ea"/>
                <a:cs typeface="+mn-cs"/>
                <a:sym typeface="Gill Sans"/>
              </a:defRPr>
            </a:pPr>
            <a:r>
              <a:t>(History of) Philosophy of Science…</a:t>
            </a:r>
          </a:p>
          <a:p>
            <a:pPr algn="ctr">
              <a:defRPr sz="4800" b="1">
                <a:latin typeface="+mn-lt"/>
                <a:ea typeface="+mn-ea"/>
                <a:cs typeface="+mn-cs"/>
                <a:sym typeface="Gill Sans"/>
              </a:defRPr>
            </a:pPr>
            <a:endParaRPr/>
          </a:p>
          <a:p>
            <a:pPr algn="ctr">
              <a:defRPr sz="4800" b="1">
                <a:latin typeface="+mn-lt"/>
                <a:ea typeface="+mn-ea"/>
                <a:cs typeface="+mn-cs"/>
                <a:sym typeface="Gill Sans"/>
              </a:defRPr>
            </a:pPr>
            <a:r>
              <a:t>… in several Acts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Act 1…"/>
          <p:cNvSpPr txBox="1"/>
          <p:nvPr/>
        </p:nvSpPr>
        <p:spPr>
          <a:xfrm>
            <a:off x="3833762" y="3778249"/>
            <a:ext cx="5337276"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Act 1</a:t>
            </a:r>
          </a:p>
          <a:p>
            <a:pPr algn="ctr">
              <a:defRPr sz="4800" b="1">
                <a:latin typeface="+mn-lt"/>
                <a:ea typeface="+mn-ea"/>
                <a:cs typeface="+mn-cs"/>
                <a:sym typeface="Gill Sans"/>
              </a:defRPr>
            </a:pPr>
            <a:endParaRPr/>
          </a:p>
          <a:p>
            <a:pPr algn="ctr">
              <a:defRPr sz="4800" b="1">
                <a:latin typeface="+mn-lt"/>
                <a:ea typeface="+mn-ea"/>
                <a:cs typeface="+mn-cs"/>
                <a:sym typeface="Gill Sans"/>
              </a:defRPr>
            </a:pPr>
            <a:r>
              <a:t>Era of Positivism</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Double-click to edit"/>
          <p:cNvSpPr txBox="1">
            <a:spLocks noGrp="1"/>
          </p:cNvSpPr>
          <p:nvPr>
            <p:ph type="title"/>
          </p:nvPr>
        </p:nvSpPr>
        <p:spPr>
          <a:prstGeom prst="rect">
            <a:avLst/>
          </a:prstGeom>
        </p:spPr>
        <p:txBody>
          <a:bodyPr/>
          <a:lstStyle/>
          <a:p>
            <a:endParaRPr/>
          </a:p>
        </p:txBody>
      </p:sp>
      <p:sp>
        <p:nvSpPr>
          <p:cNvPr id="616" name="Double-click to edit"/>
          <p:cNvSpPr txBox="1">
            <a:spLocks noGrp="1"/>
          </p:cNvSpPr>
          <p:nvPr>
            <p:ph type="body" idx="1"/>
          </p:nvPr>
        </p:nvSpPr>
        <p:spPr>
          <a:prstGeom prst="rect">
            <a:avLst/>
          </a:prstGeom>
        </p:spPr>
        <p:txBody>
          <a:bodyPr/>
          <a:lstStyle/>
          <a:p>
            <a:endParaRPr/>
          </a:p>
        </p:txBody>
      </p:sp>
      <p:pic>
        <p:nvPicPr>
          <p:cNvPr id="617" name="Image" descr="Image"/>
          <p:cNvPicPr>
            <a:picLocks noChangeAspect="1"/>
          </p:cNvPicPr>
          <p:nvPr/>
        </p:nvPicPr>
        <p:blipFill>
          <a:blip r:embed="rId2"/>
          <a:stretch>
            <a:fillRect/>
          </a:stretch>
        </p:blipFill>
        <p:spPr>
          <a:xfrm>
            <a:off x="-95581" y="-188648"/>
            <a:ext cx="13391914" cy="11298464"/>
          </a:xfrm>
          <a:prstGeom prst="rect">
            <a:avLst/>
          </a:prstGeom>
          <a:ln w="12700"/>
        </p:spPr>
      </p:pic>
      <p:sp>
        <p:nvSpPr>
          <p:cNvPr id="618" name="Image Source: Antoine de Saint-Exupéry. Le Petit Prince, 1943."/>
          <p:cNvSpPr txBox="1"/>
          <p:nvPr/>
        </p:nvSpPr>
        <p:spPr>
          <a:xfrm>
            <a:off x="153111" y="9376833"/>
            <a:ext cx="4457403"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defRPr>
            </a:pPr>
            <a:r>
              <a:rPr b="1"/>
              <a:t>Image Source:</a:t>
            </a:r>
            <a:r>
              <a:t> Antoine de Saint-Exupéry. Le Petit Prince, 1943.</a:t>
            </a:r>
          </a:p>
        </p:txBody>
      </p:sp>
      <p:sp>
        <p:nvSpPr>
          <p:cNvPr id="619" name="Gaining knowledge through sensory experiences"/>
          <p:cNvSpPr txBox="1"/>
          <p:nvPr/>
        </p:nvSpPr>
        <p:spPr>
          <a:xfrm>
            <a:off x="1289704" y="2432049"/>
            <a:ext cx="10621343" cy="723901"/>
          </a:xfrm>
          <a:prstGeom prst="rect">
            <a:avLst/>
          </a:prstGeom>
          <a:solidFill>
            <a:srgbClr val="FFFFFF">
              <a:alpha val="8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atin typeface="+mn-lt"/>
                <a:ea typeface="+mn-ea"/>
                <a:cs typeface="+mn-cs"/>
                <a:sym typeface="Gill Sans"/>
              </a:defRPr>
            </a:lvl1pPr>
          </a:lstStyle>
          <a:p>
            <a:r>
              <a:t>Gaining knowledge through sensory experiences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Auguste_Comte2.jpg" descr="Auguste_Comte2.jpg"/>
          <p:cNvPicPr>
            <a:picLocks noChangeAspect="1"/>
          </p:cNvPicPr>
          <p:nvPr/>
        </p:nvPicPr>
        <p:blipFill>
          <a:blip r:embed="rId2"/>
          <a:stretch>
            <a:fillRect/>
          </a:stretch>
        </p:blipFill>
        <p:spPr>
          <a:xfrm>
            <a:off x="7025702" y="522221"/>
            <a:ext cx="6948972" cy="9753601"/>
          </a:xfrm>
          <a:prstGeom prst="rect">
            <a:avLst/>
          </a:prstGeom>
          <a:ln w="12700"/>
        </p:spPr>
      </p:pic>
      <p:sp>
        <p:nvSpPr>
          <p:cNvPr id="622" name="Origin and principles"/>
          <p:cNvSpPr txBox="1">
            <a:spLocks noGrp="1"/>
          </p:cNvSpPr>
          <p:nvPr>
            <p:ph type="title"/>
          </p:nvPr>
        </p:nvSpPr>
        <p:spPr>
          <a:prstGeom prst="rect">
            <a:avLst/>
          </a:prstGeom>
        </p:spPr>
        <p:txBody>
          <a:bodyPr/>
          <a:lstStyle/>
          <a:p>
            <a:r>
              <a:t>Origin and principles</a:t>
            </a:r>
          </a:p>
        </p:txBody>
      </p:sp>
      <p:sp>
        <p:nvSpPr>
          <p:cNvPr id="623" name="Positivism traced back to Auguste Comte (1798–1857).  (A. A General View of Positivism, 1848 (French), 1865 (English).)…"/>
          <p:cNvSpPr txBox="1">
            <a:spLocks noGrp="1"/>
          </p:cNvSpPr>
          <p:nvPr>
            <p:ph type="body" idx="1"/>
          </p:nvPr>
        </p:nvSpPr>
        <p:spPr>
          <a:xfrm>
            <a:off x="723900" y="2209800"/>
            <a:ext cx="6750316" cy="7543800"/>
          </a:xfrm>
          <a:prstGeom prst="rect">
            <a:avLst/>
          </a:prstGeom>
        </p:spPr>
        <p:txBody>
          <a:bodyPr/>
          <a:lstStyle/>
          <a:p>
            <a:pPr marL="228600" indent="-228600">
              <a:defRPr sz="2800"/>
            </a:pPr>
            <a:r>
              <a:t>Positivism traced back to Auguste Comte (1798–1857).  (</a:t>
            </a:r>
            <a:r>
              <a:rPr i="1"/>
              <a:t>A. A General View of Positivism, 1848 (French), 1865 (English)</a:t>
            </a:r>
            <a:r>
              <a:t>.)</a:t>
            </a:r>
          </a:p>
          <a:p>
            <a:pPr marL="228600" indent="-228600">
              <a:defRPr sz="2800"/>
            </a:pPr>
            <a:r>
              <a:t>Emerges from a secular-scientific ideology in response to European secularisation (Enlightenment - </a:t>
            </a:r>
            <a:r>
              <a:rPr i="1"/>
              <a:t>Voltaire</a:t>
            </a:r>
            <a:r>
              <a:t>)</a:t>
            </a:r>
          </a:p>
          <a:p>
            <a:pPr marL="0" indent="0">
              <a:buSzTx/>
              <a:buNone/>
              <a:defRPr sz="2800" b="1"/>
            </a:pPr>
            <a:endParaRPr/>
          </a:p>
          <a:p>
            <a:pPr marL="0" indent="0">
              <a:buSzTx/>
              <a:buNone/>
              <a:defRPr sz="2800" b="1"/>
            </a:pPr>
            <a:r>
              <a:t>Knowledge (i.e. theories)</a:t>
            </a:r>
          </a:p>
          <a:p>
            <a:pPr>
              <a:defRPr sz="2800"/>
            </a:pPr>
            <a:r>
              <a:t>Must not be governed by its association with divine presences</a:t>
            </a:r>
          </a:p>
          <a:p>
            <a:pPr>
              <a:defRPr sz="2800"/>
            </a:pPr>
            <a:r>
              <a:t>Derived from sensory experiences </a:t>
            </a:r>
            <a:br/>
            <a:r>
              <a:t>(based on empirical evidence)</a:t>
            </a:r>
          </a:p>
          <a:p>
            <a:pPr>
              <a:defRPr sz="2800"/>
            </a:pPr>
            <a:r>
              <a:t>Interpreted through reason and logic</a:t>
            </a:r>
          </a:p>
          <a:p>
            <a:pPr>
              <a:defRPr sz="2800"/>
            </a:pPr>
            <a:r>
              <a:t>Only source of truth</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cope"/>
          <p:cNvSpPr txBox="1">
            <a:spLocks noGrp="1"/>
          </p:cNvSpPr>
          <p:nvPr>
            <p:ph type="title"/>
          </p:nvPr>
        </p:nvSpPr>
        <p:spPr>
          <a:prstGeom prst="rect">
            <a:avLst/>
          </a:prstGeom>
        </p:spPr>
        <p:txBody>
          <a:bodyPr/>
          <a:lstStyle/>
          <a:p>
            <a:r>
              <a:t>Scope</a:t>
            </a:r>
          </a:p>
        </p:txBody>
      </p:sp>
      <p:pic>
        <p:nvPicPr>
          <p:cNvPr id="626" name="Screen Shot 2016-12-18 at 10.31.18.png" descr="Screen Shot 2016-12-18 at 10.31.18.png"/>
          <p:cNvPicPr>
            <a:picLocks noChangeAspect="1"/>
          </p:cNvPicPr>
          <p:nvPr/>
        </p:nvPicPr>
        <p:blipFill>
          <a:blip r:embed="rId2"/>
          <a:stretch>
            <a:fillRect/>
          </a:stretch>
        </p:blipFill>
        <p:spPr>
          <a:xfrm>
            <a:off x="2307828" y="3559968"/>
            <a:ext cx="8363759" cy="6062812"/>
          </a:xfrm>
          <a:prstGeom prst="rect">
            <a:avLst/>
          </a:prstGeom>
          <a:ln w="12700"/>
        </p:spPr>
      </p:pic>
      <p:sp>
        <p:nvSpPr>
          <p:cNvPr id="627" name="Arrow"/>
          <p:cNvSpPr/>
          <p:nvPr/>
        </p:nvSpPr>
        <p:spPr>
          <a:xfrm>
            <a:off x="546364" y="4953000"/>
            <a:ext cx="2069836" cy="1270000"/>
          </a:xfrm>
          <a:prstGeom prst="rightArrow">
            <a:avLst>
              <a:gd name="adj1" fmla="val 32000"/>
              <a:gd name="adj2" fmla="val 6400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628" name="Knowledge growth through sensory experiences."/>
          <p:cNvSpPr/>
          <p:nvPr/>
        </p:nvSpPr>
        <p:spPr>
          <a:xfrm>
            <a:off x="723965" y="2073269"/>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600">
                <a:uFill>
                  <a:solidFill>
                    <a:srgbClr val="000000"/>
                  </a:solidFill>
                </a:uFill>
                <a:latin typeface="+mn-lt"/>
                <a:ea typeface="+mn-ea"/>
                <a:cs typeface="+mn-cs"/>
                <a:sym typeface="Gill Sans"/>
              </a:defRPr>
            </a:lvl1pPr>
          </a:lstStyle>
          <a:p>
            <a:r>
              <a:t>Knowledge growth through sensory experiences.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Goal of the (invited) lectures"/>
          <p:cNvSpPr txBox="1">
            <a:spLocks noGrp="1"/>
          </p:cNvSpPr>
          <p:nvPr>
            <p:ph type="title"/>
          </p:nvPr>
        </p:nvSpPr>
        <p:spPr>
          <a:prstGeom prst="rect">
            <a:avLst/>
          </a:prstGeom>
        </p:spPr>
        <p:txBody>
          <a:bodyPr/>
          <a:lstStyle>
            <a:lvl1pPr>
              <a:defRPr sz="3800"/>
            </a:lvl1pPr>
          </a:lstStyle>
          <a:p>
            <a:r>
              <a:t>Goal of the (invited) lectures</a:t>
            </a:r>
          </a:p>
        </p:txBody>
      </p:sp>
      <p:sp>
        <p:nvSpPr>
          <p:cNvPr id="246" name="Get a “bigger picture” by better understanding…"/>
          <p:cNvSpPr txBox="1"/>
          <p:nvPr/>
        </p:nvSpPr>
        <p:spPr>
          <a:xfrm>
            <a:off x="787596" y="5888566"/>
            <a:ext cx="11679904" cy="195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b="1">
                <a:latin typeface="+mn-lt"/>
                <a:ea typeface="+mn-ea"/>
                <a:cs typeface="+mn-cs"/>
                <a:sym typeface="Gill Sans"/>
              </a:defRPr>
            </a:pPr>
            <a:r>
              <a:t>Get a “bigger picture” by better understanding</a:t>
            </a:r>
          </a:p>
          <a:p>
            <a:pPr marL="322729" indent="-322729">
              <a:buSzPct val="100000"/>
              <a:buChar char="•"/>
              <a:defRPr sz="3200">
                <a:latin typeface="+mn-lt"/>
                <a:ea typeface="+mn-ea"/>
                <a:cs typeface="+mn-cs"/>
                <a:sym typeface="Gill Sans"/>
              </a:defRPr>
            </a:pPr>
            <a:r>
              <a:t>Fundamental principles, concepts, and terms in philosophy of science</a:t>
            </a:r>
          </a:p>
          <a:p>
            <a:pPr marL="322729" indent="-322729">
              <a:buSzPct val="100000"/>
              <a:buChar char="•"/>
              <a:defRPr sz="3200">
                <a:latin typeface="+mn-lt"/>
                <a:ea typeface="+mn-ea"/>
                <a:cs typeface="+mn-cs"/>
                <a:sym typeface="Gill Sans"/>
              </a:defRPr>
            </a:pPr>
            <a:r>
              <a:t>The (historical) context of research strategies</a:t>
            </a:r>
          </a:p>
          <a:p>
            <a:pPr marL="322729" indent="-322729">
              <a:buSzPct val="100000"/>
              <a:buChar char="•"/>
              <a:defRPr sz="3200">
                <a:latin typeface="+mn-lt"/>
                <a:ea typeface="+mn-ea"/>
                <a:cs typeface="+mn-cs"/>
                <a:sym typeface="Gill Sans"/>
              </a:defRPr>
            </a:pPr>
            <a:r>
              <a:t>Broader perspective on empirical Software Engineering</a:t>
            </a:r>
          </a:p>
        </p:txBody>
      </p:sp>
      <p:sp>
        <p:nvSpPr>
          <p:cNvPr id="247" name="What you have learnt so far…"/>
          <p:cNvSpPr txBox="1"/>
          <p:nvPr/>
        </p:nvSpPr>
        <p:spPr>
          <a:xfrm>
            <a:off x="855329" y="2281766"/>
            <a:ext cx="7610943" cy="149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b="1">
                <a:latin typeface="+mn-lt"/>
                <a:ea typeface="+mn-ea"/>
                <a:cs typeface="+mn-cs"/>
                <a:sym typeface="Gill Sans"/>
              </a:defRPr>
            </a:pPr>
            <a:r>
              <a:t>What you have learnt so far</a:t>
            </a:r>
          </a:p>
          <a:p>
            <a:pPr marL="322729" indent="-322729">
              <a:buSzPct val="100000"/>
              <a:buChar char="•"/>
              <a:defRPr sz="3200">
                <a:latin typeface="+mn-lt"/>
                <a:ea typeface="+mn-ea"/>
                <a:cs typeface="+mn-cs"/>
                <a:sym typeface="Gill Sans"/>
              </a:defRPr>
            </a:pPr>
            <a:r>
              <a:t>Methods for empirical software engineering</a:t>
            </a:r>
          </a:p>
          <a:p>
            <a:pPr marL="322729" indent="-322729">
              <a:buSzPct val="100000"/>
              <a:buChar char="•"/>
              <a:defRPr sz="3200">
                <a:latin typeface="+mn-lt"/>
                <a:ea typeface="+mn-ea"/>
                <a:cs typeface="+mn-cs"/>
                <a:sym typeface="Gill Sans"/>
              </a:defRPr>
            </a:pPr>
            <a:r>
              <a:t>Theory building</a:t>
            </a:r>
          </a:p>
        </p:txBody>
      </p:sp>
      <p:pic>
        <p:nvPicPr>
          <p:cNvPr id="248" name="Focus:… Focus:Why" descr="Focus:… Focus:Why"/>
          <p:cNvPicPr>
            <a:picLocks/>
          </p:cNvPicPr>
          <p:nvPr/>
        </p:nvPicPr>
        <p:blipFill>
          <a:blip r:embed="rId2"/>
          <a:stretch>
            <a:fillRect/>
          </a:stretch>
        </p:blipFill>
        <p:spPr>
          <a:xfrm rot="2485">
            <a:off x="10574362" y="7009138"/>
            <a:ext cx="2066407" cy="1405875"/>
          </a:xfrm>
          <a:prstGeom prst="rect">
            <a:avLst/>
          </a:prstGeom>
          <a:effectLst>
            <a:outerShdw blurRad="63500" dist="25400" dir="5400000" rotWithShape="0">
              <a:srgbClr val="000000">
                <a:alpha val="35053"/>
              </a:srgbClr>
            </a:outerShdw>
          </a:effectLst>
        </p:spPr>
      </p:pic>
      <p:pic>
        <p:nvPicPr>
          <p:cNvPr id="249" name="Focus:… Focus:What &amp; How" descr="Focus:… Focus:What &amp; How"/>
          <p:cNvPicPr>
            <a:picLocks/>
          </p:cNvPicPr>
          <p:nvPr/>
        </p:nvPicPr>
        <p:blipFill>
          <a:blip r:embed="rId3"/>
          <a:stretch>
            <a:fillRect/>
          </a:stretch>
        </p:blipFill>
        <p:spPr>
          <a:xfrm rot="2485">
            <a:off x="9024962" y="2188429"/>
            <a:ext cx="2066407" cy="1405874"/>
          </a:xfrm>
          <a:prstGeom prst="rect">
            <a:avLst/>
          </a:prstGeom>
          <a:effectLst>
            <a:outerShdw blurRad="63500" dist="25400" dir="5400000" rotWithShape="0">
              <a:srgbClr val="000000">
                <a:alpha val="35053"/>
              </a:srgbClr>
            </a:outerShdw>
          </a:effectLst>
        </p:spPr>
      </p:pic>
      <p:sp>
        <p:nvSpPr>
          <p:cNvPr id="250" name="Arrow"/>
          <p:cNvSpPr/>
          <p:nvPr/>
        </p:nvSpPr>
        <p:spPr>
          <a:xfrm rot="5400000">
            <a:off x="5867400" y="3970866"/>
            <a:ext cx="1270000" cy="1270001"/>
          </a:xfrm>
          <a:prstGeom prst="rightArrow">
            <a:avLst>
              <a:gd name="adj1" fmla="val 32000"/>
              <a:gd name="adj2" fmla="val 6400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Example"/>
          <p:cNvSpPr txBox="1">
            <a:spLocks noGrp="1"/>
          </p:cNvSpPr>
          <p:nvPr>
            <p:ph type="title"/>
          </p:nvPr>
        </p:nvSpPr>
        <p:spPr>
          <a:prstGeom prst="rect">
            <a:avLst/>
          </a:prstGeom>
        </p:spPr>
        <p:txBody>
          <a:bodyPr/>
          <a:lstStyle/>
          <a:p>
            <a:r>
              <a:t>Example</a:t>
            </a:r>
          </a:p>
        </p:txBody>
      </p:sp>
      <p:pic>
        <p:nvPicPr>
          <p:cNvPr id="631" name="WhiteSwans.jpeg" descr="WhiteSwans.jpeg"/>
          <p:cNvPicPr>
            <a:picLocks noChangeAspect="1"/>
          </p:cNvPicPr>
          <p:nvPr/>
        </p:nvPicPr>
        <p:blipFill>
          <a:blip r:embed="rId2"/>
          <a:stretch>
            <a:fillRect/>
          </a:stretch>
        </p:blipFill>
        <p:spPr>
          <a:xfrm>
            <a:off x="125147" y="2058610"/>
            <a:ext cx="13004801" cy="8670887"/>
          </a:xfrm>
          <a:prstGeom prst="rect">
            <a:avLst/>
          </a:prstGeom>
          <a:ln w="12700"/>
        </p:spPr>
      </p:pic>
      <p:sp>
        <p:nvSpPr>
          <p:cNvPr id="632" name="Theory: “All Swans are white”"/>
          <p:cNvSpPr txBox="1"/>
          <p:nvPr/>
        </p:nvSpPr>
        <p:spPr>
          <a:xfrm>
            <a:off x="785233" y="2605616"/>
            <a:ext cx="4727787" cy="546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000">
                <a:latin typeface="+mn-lt"/>
                <a:ea typeface="+mn-ea"/>
                <a:cs typeface="+mn-cs"/>
                <a:sym typeface="Gill Sans"/>
              </a:defRPr>
            </a:lvl1pPr>
          </a:lstStyle>
          <a:p>
            <a:r>
              <a:t>Theory: “All Swans are white”</a:t>
            </a:r>
          </a:p>
        </p:txBody>
      </p:sp>
      <p:sp>
        <p:nvSpPr>
          <p:cNvPr id="633" name="This statements (to be true) requires:…"/>
          <p:cNvSpPr txBox="1"/>
          <p:nvPr/>
        </p:nvSpPr>
        <p:spPr>
          <a:xfrm>
            <a:off x="819100" y="3181349"/>
            <a:ext cx="8015214" cy="173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b="1">
                <a:latin typeface="+mn-lt"/>
                <a:ea typeface="+mn-ea"/>
                <a:cs typeface="+mn-cs"/>
                <a:sym typeface="Gill Sans"/>
              </a:defRPr>
            </a:pPr>
            <a:r>
              <a:t>This statements (to be true) requires:</a:t>
            </a:r>
          </a:p>
          <a:p>
            <a:pPr marL="228600" indent="-228600">
              <a:buSzPct val="100000"/>
              <a:buChar char="•"/>
              <a:defRPr sz="2800">
                <a:latin typeface="+mn-lt"/>
                <a:ea typeface="+mn-ea"/>
                <a:cs typeface="+mn-cs"/>
                <a:sym typeface="Gill Sans"/>
              </a:defRPr>
            </a:pPr>
            <a:r>
              <a:t>Knowledge about whole universe of swans</a:t>
            </a:r>
            <a:br/>
            <a:r>
              <a:t>(which exist, which have existed, and which will exist)</a:t>
            </a:r>
          </a:p>
          <a:p>
            <a:pPr marL="228600" indent="-228600">
              <a:buSzPct val="100000"/>
              <a:buChar char="•"/>
              <a:defRPr sz="2800">
                <a:latin typeface="+mn-lt"/>
                <a:ea typeface="+mn-ea"/>
                <a:cs typeface="+mn-cs"/>
                <a:sym typeface="Gill Sans"/>
              </a:defRPr>
            </a:pPr>
            <a:r>
              <a:t>Objective interpretation of real world references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Limitations"/>
          <p:cNvSpPr txBox="1">
            <a:spLocks noGrp="1"/>
          </p:cNvSpPr>
          <p:nvPr>
            <p:ph type="title"/>
          </p:nvPr>
        </p:nvSpPr>
        <p:spPr>
          <a:prstGeom prst="rect">
            <a:avLst/>
          </a:prstGeom>
        </p:spPr>
        <p:txBody>
          <a:bodyPr/>
          <a:lstStyle/>
          <a:p>
            <a:r>
              <a:t>Limitations</a:t>
            </a:r>
          </a:p>
        </p:txBody>
      </p:sp>
      <p:sp>
        <p:nvSpPr>
          <p:cNvPr id="636" name="Insufficient knowledge about the universe…"/>
          <p:cNvSpPr txBox="1">
            <a:spLocks noGrp="1"/>
          </p:cNvSpPr>
          <p:nvPr>
            <p:ph type="body" idx="1"/>
          </p:nvPr>
        </p:nvSpPr>
        <p:spPr>
          <a:prstGeom prst="rect">
            <a:avLst/>
          </a:prstGeom>
        </p:spPr>
        <p:txBody>
          <a:bodyPr/>
          <a:lstStyle/>
          <a:p>
            <a:pPr marL="269240" indent="-228600">
              <a:buAutoNum type="arabicPeriod"/>
              <a:defRPr sz="2600" b="1"/>
            </a:pPr>
            <a:r>
              <a:t> Insufficient knowledge about the universe</a:t>
            </a:r>
          </a:p>
          <a:p>
            <a:pPr marL="0" indent="0">
              <a:buSzTx/>
              <a:buNone/>
              <a:defRPr sz="2600"/>
            </a:pPr>
            <a:r>
              <a:t>Inductive inference consists of </a:t>
            </a:r>
            <a:r>
              <a:rPr i="1"/>
              <a:t>generalisation</a:t>
            </a:r>
            <a:r>
              <a:t> from observations made in some </a:t>
            </a:r>
            <a:r>
              <a:rPr i="1"/>
              <a:t>finite sample</a:t>
            </a:r>
            <a:r>
              <a:t> to </a:t>
            </a:r>
            <a:r>
              <a:rPr i="1"/>
              <a:t>broader population of instances</a:t>
            </a:r>
            <a:r>
              <a:t> (enumerative induction)</a:t>
            </a:r>
          </a:p>
          <a:p>
            <a:pPr>
              <a:buChar char="➡"/>
              <a:defRPr sz="2600"/>
            </a:pPr>
            <a:r>
              <a:t>Finite set of observations is logically compatible with multitude of generalisations</a:t>
            </a:r>
          </a:p>
          <a:p>
            <a:pPr marL="269240" indent="-228600">
              <a:buAutoNum type="arabicPeriod" startAt="2"/>
              <a:defRPr sz="2600" b="1"/>
            </a:pPr>
            <a:r>
              <a:t> Subjectivity in sensory experiences</a:t>
            </a:r>
          </a:p>
          <a:p>
            <a:pPr marL="0" indent="0">
              <a:buSzTx/>
              <a:buNone/>
              <a:defRPr sz="2600"/>
            </a:pPr>
            <a:r>
              <a:t>Theories built upon underlying cognitive schemas and existing mental models</a:t>
            </a:r>
          </a:p>
          <a:p>
            <a:pPr>
              <a:buChar char="➡"/>
              <a:defRPr sz="2600"/>
            </a:pPr>
            <a:r>
              <a:t>No amount of observations can (sufficiently) justify a universal belief</a:t>
            </a:r>
          </a:p>
          <a:p>
            <a:pPr>
              <a:buChar char="➡"/>
              <a:defRPr sz="2600"/>
            </a:pPr>
            <a:endParaRPr/>
          </a:p>
          <a:p>
            <a:pPr>
              <a:buChar char="➡"/>
              <a:defRPr sz="2600"/>
            </a:pPr>
            <a:endParaRPr/>
          </a:p>
          <a:p>
            <a:pPr>
              <a:buChar char="➡"/>
              <a:defRPr sz="2600"/>
            </a:pPr>
            <a:endParaRPr/>
          </a:p>
          <a:p>
            <a:pPr>
              <a:buChar char="➡"/>
              <a:defRPr sz="2600"/>
            </a:pPr>
            <a:endParaRPr/>
          </a:p>
          <a:p>
            <a:pPr>
              <a:buChar char="➡"/>
              <a:defRPr sz="2600"/>
            </a:pPr>
            <a:r>
              <a:t>The problem with inductive reasoning is not per-se a problem of science (or scientific methods) so much as it is a problem of knowledge</a:t>
            </a:r>
          </a:p>
        </p:txBody>
      </p:sp>
      <p:pic>
        <p:nvPicPr>
          <p:cNvPr id="637" name="Induction is the glory of science and the scandal of philosophy.… Induction is the glory of science and the scandal of philosophy.— Broad, 1968" descr="Induction is the glory of science and the scandal of philosophy.… Induction is the glory of science and the scandal of philosophy.— Broad, 1968"/>
          <p:cNvPicPr>
            <a:picLocks/>
          </p:cNvPicPr>
          <p:nvPr/>
        </p:nvPicPr>
        <p:blipFill>
          <a:blip r:embed="rId2"/>
          <a:stretch>
            <a:fillRect/>
          </a:stretch>
        </p:blipFill>
        <p:spPr>
          <a:xfrm>
            <a:off x="1668032" y="5590182"/>
            <a:ext cx="8652736" cy="2232886"/>
          </a:xfrm>
          <a:prstGeom prst="rect">
            <a:avLst/>
          </a:prstGeom>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Act 2…"/>
          <p:cNvSpPr txBox="1"/>
          <p:nvPr/>
        </p:nvSpPr>
        <p:spPr>
          <a:xfrm>
            <a:off x="2723058" y="3778249"/>
            <a:ext cx="7558684"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Act 2 </a:t>
            </a:r>
          </a:p>
          <a:p>
            <a:pPr algn="ctr">
              <a:defRPr sz="4800" b="1">
                <a:latin typeface="+mn-lt"/>
                <a:ea typeface="+mn-ea"/>
                <a:cs typeface="+mn-cs"/>
                <a:sym typeface="Gill Sans"/>
              </a:defRPr>
            </a:pPr>
            <a:endParaRPr/>
          </a:p>
          <a:p>
            <a:pPr algn="ctr">
              <a:defRPr sz="4800" b="1">
                <a:latin typeface="+mn-lt"/>
                <a:ea typeface="+mn-ea"/>
                <a:cs typeface="+mn-cs"/>
                <a:sym typeface="Gill Sans"/>
              </a:defRPr>
            </a:pPr>
            <a:r>
              <a:t>Era of Scientific Realism</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Image" descr="Image"/>
          <p:cNvPicPr>
            <a:picLocks noChangeAspect="1"/>
          </p:cNvPicPr>
          <p:nvPr/>
        </p:nvPicPr>
        <p:blipFill>
          <a:blip r:embed="rId2"/>
          <a:stretch>
            <a:fillRect/>
          </a:stretch>
        </p:blipFill>
        <p:spPr>
          <a:xfrm>
            <a:off x="9865779" y="1748280"/>
            <a:ext cx="3007879" cy="3645913"/>
          </a:xfrm>
          <a:prstGeom prst="rect">
            <a:avLst/>
          </a:prstGeom>
          <a:ln w="12700"/>
        </p:spPr>
      </p:pic>
      <p:sp>
        <p:nvSpPr>
          <p:cNvPr id="642" name="Principle problem of “induced” knowledge"/>
          <p:cNvSpPr txBox="1">
            <a:spLocks noGrp="1"/>
          </p:cNvSpPr>
          <p:nvPr>
            <p:ph type="title"/>
          </p:nvPr>
        </p:nvSpPr>
        <p:spPr>
          <a:prstGeom prst="rect">
            <a:avLst/>
          </a:prstGeom>
        </p:spPr>
        <p:txBody>
          <a:bodyPr/>
          <a:lstStyle/>
          <a:p>
            <a:r>
              <a:t>Principle problem of “induced” knowledge</a:t>
            </a:r>
          </a:p>
        </p:txBody>
      </p:sp>
      <p:sp>
        <p:nvSpPr>
          <p:cNvPr id="643" name="David Hume (1711 — 1776) questions extent to which inductive reasoning can lead to knowledge…"/>
          <p:cNvSpPr txBox="1">
            <a:spLocks noGrp="1"/>
          </p:cNvSpPr>
          <p:nvPr>
            <p:ph type="body" idx="1"/>
          </p:nvPr>
        </p:nvSpPr>
        <p:spPr>
          <a:xfrm>
            <a:off x="723900" y="2209800"/>
            <a:ext cx="8188655" cy="7543800"/>
          </a:xfrm>
          <a:prstGeom prst="rect">
            <a:avLst/>
          </a:prstGeom>
        </p:spPr>
        <p:txBody>
          <a:bodyPr/>
          <a:lstStyle/>
          <a:p>
            <a:pPr>
              <a:defRPr sz="2800"/>
            </a:pPr>
            <a:r>
              <a:t>David Hume (1711 — 1776) questions extent to which inductive reasoning can lead to knowledge</a:t>
            </a:r>
          </a:p>
          <a:p>
            <a:pPr>
              <a:buChar char="➡"/>
              <a:defRPr sz="2800"/>
            </a:pPr>
            <a:r>
              <a:t>Inductive reasoning alone (and belief in causality), cannot be justified rationally</a:t>
            </a:r>
          </a:p>
          <a:p>
            <a:pPr marL="0" indent="0">
              <a:buSzTx/>
              <a:buNone/>
              <a:defRPr sz="2800" b="1"/>
            </a:pPr>
            <a:r>
              <a:t>Relation to (predictive) theory building</a:t>
            </a:r>
          </a:p>
          <a:p>
            <a:pPr>
              <a:defRPr sz="2800"/>
            </a:pPr>
            <a:r>
              <a:t>Beliefs about future based on </a:t>
            </a:r>
          </a:p>
          <a:p>
            <a:pPr marL="840739" lvl="1" indent="-342899">
              <a:buChar char="•"/>
              <a:defRPr sz="2800"/>
            </a:pPr>
            <a:r>
              <a:t>experiences about the past and </a:t>
            </a:r>
          </a:p>
          <a:p>
            <a:pPr marL="840739" lvl="1" indent="-342899">
              <a:buChar char="•"/>
              <a:defRPr sz="2800"/>
            </a:pPr>
            <a:r>
              <a:t>assumption that the future will resemble the past</a:t>
            </a:r>
          </a:p>
          <a:p>
            <a:pPr>
              <a:defRPr sz="2800"/>
            </a:pPr>
            <a:r>
              <a:rPr b="1"/>
              <a:t>However, </a:t>
            </a:r>
            <a:r>
              <a:t>thousands of observations of event A coinciding with event B do not allow to logically infer that all A events coincide with B events</a:t>
            </a:r>
          </a:p>
          <a:p>
            <a:pPr>
              <a:defRPr sz="2800"/>
            </a:pPr>
            <a:r>
              <a:t>Example: It is logically possible that the sun won’t rise tomorrow</a:t>
            </a:r>
          </a:p>
          <a:p>
            <a:pPr marL="326390" indent="-285750">
              <a:spcBef>
                <a:spcPts val="400"/>
              </a:spcBef>
              <a:buChar char="➡"/>
              <a:defRPr sz="2800"/>
            </a:pPr>
            <a:r>
              <a:t>We don’t </a:t>
            </a:r>
            <a:r>
              <a:rPr i="1"/>
              <a:t>know</a:t>
            </a:r>
            <a:r>
              <a:t> that the sun will rise tomorrow, yet it is </a:t>
            </a:r>
            <a:r>
              <a:rPr i="1"/>
              <a:t>reasonable to believe</a:t>
            </a:r>
            <a:r>
              <a:t> (to a certain extent) it will rise</a:t>
            </a:r>
          </a:p>
        </p:txBody>
      </p:sp>
      <p:pic>
        <p:nvPicPr>
          <p:cNvPr id="644" name="Image" descr="Image"/>
          <p:cNvPicPr>
            <a:picLocks/>
          </p:cNvPicPr>
          <p:nvPr/>
        </p:nvPicPr>
        <p:blipFill>
          <a:blip r:embed="rId3"/>
          <a:stretch>
            <a:fillRect/>
          </a:stretch>
        </p:blipFill>
        <p:spPr>
          <a:xfrm>
            <a:off x="9132113" y="5504172"/>
            <a:ext cx="3755276" cy="4015496"/>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Screen Shot 2016-12-18 at 10.31.18.png" descr="Screen Shot 2016-12-18 at 10.31.18.png"/>
          <p:cNvPicPr>
            <a:picLocks noChangeAspect="1"/>
          </p:cNvPicPr>
          <p:nvPr/>
        </p:nvPicPr>
        <p:blipFill>
          <a:blip r:embed="rId2"/>
          <a:stretch>
            <a:fillRect/>
          </a:stretch>
        </p:blipFill>
        <p:spPr>
          <a:xfrm>
            <a:off x="2307828" y="3559968"/>
            <a:ext cx="8363759" cy="6062812"/>
          </a:xfrm>
          <a:prstGeom prst="rect">
            <a:avLst/>
          </a:prstGeom>
          <a:ln w="12700"/>
        </p:spPr>
      </p:pic>
      <p:sp>
        <p:nvSpPr>
          <p:cNvPr id="647" name="Scope"/>
          <p:cNvSpPr txBox="1">
            <a:spLocks noGrp="1"/>
          </p:cNvSpPr>
          <p:nvPr>
            <p:ph type="title"/>
          </p:nvPr>
        </p:nvSpPr>
        <p:spPr>
          <a:prstGeom prst="rect">
            <a:avLst/>
          </a:prstGeom>
        </p:spPr>
        <p:txBody>
          <a:bodyPr/>
          <a:lstStyle/>
          <a:p>
            <a:r>
              <a:t>Scope</a:t>
            </a:r>
          </a:p>
        </p:txBody>
      </p:sp>
      <p:sp>
        <p:nvSpPr>
          <p:cNvPr id="648" name="Scientific theories are (probably) approximately true when they achieve a certain level of success in prediction and experimental testing."/>
          <p:cNvSpPr/>
          <p:nvPr/>
        </p:nvSpPr>
        <p:spPr>
          <a:xfrm>
            <a:off x="723965" y="2073269"/>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600">
                <a:uFill>
                  <a:solidFill>
                    <a:srgbClr val="000000"/>
                  </a:solidFill>
                </a:uFill>
                <a:latin typeface="+mn-lt"/>
                <a:ea typeface="+mn-ea"/>
                <a:cs typeface="+mn-cs"/>
                <a:sym typeface="Gill Sans"/>
              </a:defRPr>
            </a:lvl1pPr>
          </a:lstStyle>
          <a:p>
            <a:r>
              <a:t>Scientific theories are (probably) approximately true when they achieve a certain level of success in prediction and experimental testing.</a:t>
            </a:r>
          </a:p>
        </p:txBody>
      </p:sp>
      <p:sp>
        <p:nvSpPr>
          <p:cNvPr id="649" name="Arrow"/>
          <p:cNvSpPr/>
          <p:nvPr/>
        </p:nvSpPr>
        <p:spPr>
          <a:xfrm rot="10794482">
            <a:off x="7916598" y="3471333"/>
            <a:ext cx="2069836" cy="1270001"/>
          </a:xfrm>
          <a:prstGeom prst="rightArrow">
            <a:avLst>
              <a:gd name="adj1" fmla="val 32000"/>
              <a:gd name="adj2" fmla="val 6400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pic>
        <p:nvPicPr>
          <p:cNvPr id="650" name="Realism: there exists a reality independent of its observation Realism: there exists a reality independent of its observation" descr="Realism: there exists a reality independent of its observation Realism: there exists a reality independent of its observation"/>
          <p:cNvPicPr>
            <a:picLocks/>
          </p:cNvPicPr>
          <p:nvPr/>
        </p:nvPicPr>
        <p:blipFill>
          <a:blip r:embed="rId3"/>
          <a:stretch>
            <a:fillRect/>
          </a:stretch>
        </p:blipFill>
        <p:spPr>
          <a:xfrm>
            <a:off x="7908316" y="8232370"/>
            <a:ext cx="3703047" cy="1536874"/>
          </a:xfrm>
          <a:prstGeom prst="rect">
            <a:avLst/>
          </a:prstGeom>
          <a:effectLst>
            <a:outerShdw blurRad="63500" dist="25400" dir="5400000" rotWithShape="0">
              <a:srgbClr val="000000">
                <a:alpha val="50000"/>
              </a:srgbClr>
            </a:outerShdw>
          </a:effectLst>
        </p:spPr>
      </p:pic>
      <p:sp>
        <p:nvSpPr>
          <p:cNvPr id="651" name="Based on: Staley,, K. An Introduction to the Philosophy of Science, 2014."/>
          <p:cNvSpPr txBox="1"/>
          <p:nvPr/>
        </p:nvSpPr>
        <p:spPr>
          <a:xfrm>
            <a:off x="432626" y="9199185"/>
            <a:ext cx="4584537"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Based on: </a:t>
            </a:r>
            <a:r>
              <a:rPr b="0"/>
              <a:t>Staley,, K. An Introduction to the Philosophy of Science, 2014.</a:t>
            </a:r>
          </a:p>
        </p:txBody>
      </p:sp>
      <p:sp>
        <p:nvSpPr>
          <p:cNvPr id="652" name="Arrow"/>
          <p:cNvSpPr/>
          <p:nvPr/>
        </p:nvSpPr>
        <p:spPr>
          <a:xfrm rot="10794482">
            <a:off x="6861209" y="6260567"/>
            <a:ext cx="1556614" cy="522022"/>
          </a:xfrm>
          <a:prstGeom prst="rightArrow">
            <a:avLst>
              <a:gd name="adj1" fmla="val 41344"/>
              <a:gd name="adj2" fmla="val 10345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Related: Bayesianism"/>
          <p:cNvSpPr txBox="1">
            <a:spLocks noGrp="1"/>
          </p:cNvSpPr>
          <p:nvPr>
            <p:ph type="title"/>
          </p:nvPr>
        </p:nvSpPr>
        <p:spPr>
          <a:prstGeom prst="rect">
            <a:avLst/>
          </a:prstGeom>
        </p:spPr>
        <p:txBody>
          <a:bodyPr/>
          <a:lstStyle/>
          <a:p>
            <a:r>
              <a:t>Related: Bayesianism</a:t>
            </a:r>
          </a:p>
        </p:txBody>
      </p:sp>
      <p:sp>
        <p:nvSpPr>
          <p:cNvPr id="655" name="Traced back to Rev. Thomas Bayes 1701 – 1761 (essays published posthumously by Richard Price, then popularised by Pierre-Simon Laplace as today’s Bayesian probability)…"/>
          <p:cNvSpPr txBox="1">
            <a:spLocks noGrp="1"/>
          </p:cNvSpPr>
          <p:nvPr>
            <p:ph type="body" sz="half" idx="1"/>
          </p:nvPr>
        </p:nvSpPr>
        <p:spPr>
          <a:xfrm>
            <a:off x="723900" y="2209800"/>
            <a:ext cx="6387904" cy="7543800"/>
          </a:xfrm>
          <a:prstGeom prst="rect">
            <a:avLst/>
          </a:prstGeom>
        </p:spPr>
        <p:txBody>
          <a:bodyPr/>
          <a:lstStyle/>
          <a:p>
            <a:pPr>
              <a:defRPr sz="2800"/>
            </a:pPr>
            <a:r>
              <a:t>Traced back to Rev. Thomas Bayes 1701 – 1761 (essays published posthumously by Richard Price, then popularised by Pierre-Simon Laplace as today’s </a:t>
            </a:r>
            <a:r>
              <a:rPr i="1"/>
              <a:t>Bayesian probability</a:t>
            </a:r>
            <a:r>
              <a:t>)</a:t>
            </a:r>
          </a:p>
          <a:p>
            <a:pPr>
              <a:defRPr sz="2800"/>
            </a:pPr>
            <a:r>
              <a:t>Basis for theory of </a:t>
            </a:r>
            <a:r>
              <a:rPr i="1"/>
              <a:t>rational belief </a:t>
            </a:r>
            <a:r>
              <a:t>(on mathematical framework of probability theory)</a:t>
            </a:r>
          </a:p>
          <a:p>
            <a:pPr marL="0" indent="0">
              <a:buSzTx/>
              <a:buNone/>
              <a:defRPr sz="2800" b="1"/>
            </a:pPr>
            <a:r>
              <a:t>Doctrine of chances (briefly)</a:t>
            </a:r>
          </a:p>
          <a:p>
            <a:pPr>
              <a:defRPr sz="2800"/>
            </a:pPr>
            <a:r>
              <a:t>Method of calculating the probability of all conclusions founded [so far] via induction</a:t>
            </a:r>
          </a:p>
          <a:p>
            <a:pPr marL="297815" indent="-257175">
              <a:spcBef>
                <a:spcPts val="400"/>
              </a:spcBef>
              <a:buChar char="➡"/>
              <a:defRPr sz="2800"/>
            </a:pPr>
            <a:r>
              <a:t> Probabilities represent current state of belief (“knowledge”) in light of currently available evidence</a:t>
            </a:r>
          </a:p>
          <a:p>
            <a:pPr marL="297815" indent="-257175">
              <a:spcBef>
                <a:spcPts val="400"/>
              </a:spcBef>
              <a:buChar char="➡"/>
              <a:defRPr sz="2800"/>
            </a:pPr>
            <a:r>
              <a:t> We “know” with certain confidence, i.e. strength of belief</a:t>
            </a:r>
          </a:p>
        </p:txBody>
      </p:sp>
      <p:pic>
        <p:nvPicPr>
          <p:cNvPr id="656" name="Image" descr="Image"/>
          <p:cNvPicPr>
            <a:picLocks noChangeAspect="1"/>
          </p:cNvPicPr>
          <p:nvPr/>
        </p:nvPicPr>
        <p:blipFill>
          <a:blip r:embed="rId2"/>
          <a:stretch>
            <a:fillRect/>
          </a:stretch>
        </p:blipFill>
        <p:spPr>
          <a:xfrm>
            <a:off x="7100030" y="2489944"/>
            <a:ext cx="6851120" cy="7346925"/>
          </a:xfrm>
          <a:prstGeom prst="rect">
            <a:avLst/>
          </a:prstGeom>
          <a:ln w="12700"/>
        </p:spPr>
      </p:pic>
      <p:pic>
        <p:nvPicPr>
          <p:cNvPr id="657" name="Excursion Excursion" descr="Excursion Excursion"/>
          <p:cNvPicPr>
            <a:picLocks/>
          </p:cNvPicPr>
          <p:nvPr/>
        </p:nvPicPr>
        <p:blipFill>
          <a:blip r:embed="rId3"/>
          <a:stretch>
            <a:fillRect/>
          </a:stretch>
        </p:blipFill>
        <p:spPr>
          <a:xfrm rot="542137">
            <a:off x="8976767" y="418567"/>
            <a:ext cx="3768419" cy="1507997"/>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Act 3…"/>
          <p:cNvSpPr txBox="1"/>
          <p:nvPr/>
        </p:nvSpPr>
        <p:spPr>
          <a:xfrm>
            <a:off x="2377628" y="3778249"/>
            <a:ext cx="8249544"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Act 3</a:t>
            </a:r>
          </a:p>
          <a:p>
            <a:pPr algn="ctr">
              <a:defRPr sz="4800" b="1">
                <a:latin typeface="+mn-lt"/>
                <a:ea typeface="+mn-ea"/>
                <a:cs typeface="+mn-cs"/>
                <a:sym typeface="Gill Sans"/>
              </a:defRPr>
            </a:pPr>
            <a:endParaRPr/>
          </a:p>
          <a:p>
            <a:pPr algn="ctr">
              <a:defRPr sz="4800" b="1">
                <a:latin typeface="+mn-lt"/>
                <a:ea typeface="+mn-ea"/>
                <a:cs typeface="+mn-cs"/>
                <a:sym typeface="Gill Sans"/>
              </a:defRPr>
            </a:pPr>
            <a:r>
              <a:t>Era of Critical Rationalism</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Origin and principles"/>
          <p:cNvSpPr txBox="1">
            <a:spLocks noGrp="1"/>
          </p:cNvSpPr>
          <p:nvPr>
            <p:ph type="title"/>
          </p:nvPr>
        </p:nvSpPr>
        <p:spPr>
          <a:prstGeom prst="rect">
            <a:avLst/>
          </a:prstGeom>
        </p:spPr>
        <p:txBody>
          <a:bodyPr/>
          <a:lstStyle/>
          <a:p>
            <a:r>
              <a:t>Origin and principles</a:t>
            </a:r>
          </a:p>
        </p:txBody>
      </p:sp>
      <p:sp>
        <p:nvSpPr>
          <p:cNvPr id="662" name="Traced back to Sir Karl Popper (1902 - 1994).…"/>
          <p:cNvSpPr txBox="1">
            <a:spLocks noGrp="1"/>
          </p:cNvSpPr>
          <p:nvPr>
            <p:ph type="body" idx="1"/>
          </p:nvPr>
        </p:nvSpPr>
        <p:spPr>
          <a:xfrm>
            <a:off x="723900" y="2209800"/>
            <a:ext cx="6781735" cy="7543800"/>
          </a:xfrm>
          <a:prstGeom prst="rect">
            <a:avLst/>
          </a:prstGeom>
        </p:spPr>
        <p:txBody>
          <a:bodyPr/>
          <a:lstStyle/>
          <a:p>
            <a:pPr marL="228600" indent="-228600">
              <a:defRPr sz="2700"/>
            </a:pPr>
            <a:r>
              <a:t>Traced back to Sir Karl Popper (1902 - 1994). </a:t>
            </a:r>
          </a:p>
          <a:p>
            <a:pPr marL="228600" indent="-228600">
              <a:defRPr sz="2700"/>
            </a:pPr>
            <a:r>
              <a:t>Popper sees problems in induction as so sever that he rejects it completely</a:t>
            </a:r>
          </a:p>
          <a:p>
            <a:pPr marL="228600" indent="-228600">
              <a:defRPr sz="2700"/>
            </a:pPr>
            <a:r>
              <a:t>Response to logical positivism, i.e. verification by experience, as (initially) propagated by </a:t>
            </a:r>
            <a:r>
              <a:rPr i="1"/>
              <a:t>Vienna Circle</a:t>
            </a:r>
            <a:r>
              <a:t> (scientists meeting annually at the University of Vienna… and also at Café Central, starting 1907)</a:t>
            </a:r>
          </a:p>
          <a:p>
            <a:pPr marL="0" indent="0">
              <a:buSzTx/>
              <a:buNone/>
              <a:defRPr sz="2700" b="1"/>
            </a:pPr>
            <a:endParaRPr/>
          </a:p>
          <a:p>
            <a:pPr marL="0" indent="0">
              <a:buSzTx/>
              <a:buNone/>
              <a:defRPr sz="2700" b="1"/>
            </a:pPr>
            <a:endParaRPr/>
          </a:p>
          <a:p>
            <a:pPr marL="0" indent="0">
              <a:buSzTx/>
              <a:buNone/>
              <a:defRPr sz="2700" b="1"/>
            </a:pPr>
            <a:endParaRPr/>
          </a:p>
          <a:p>
            <a:pPr marL="0" indent="0">
              <a:buSzTx/>
              <a:buNone/>
              <a:defRPr sz="2700" b="1"/>
            </a:pPr>
            <a:r>
              <a:t>Falsification as demarcation criterion</a:t>
            </a:r>
            <a:endParaRPr b="0"/>
          </a:p>
          <a:p>
            <a:pPr marL="426402" indent="-385762">
              <a:defRPr sz="2700" b="1"/>
            </a:pPr>
            <a:r>
              <a:rPr b="0"/>
              <a:t>From </a:t>
            </a:r>
            <a:r>
              <a:rPr b="0" i="1"/>
              <a:t>supporting theory</a:t>
            </a:r>
            <a:r>
              <a:rPr b="0"/>
              <a:t> </a:t>
            </a:r>
            <a:r>
              <a:rPr b="0" i="1"/>
              <a:t>via corroboration</a:t>
            </a:r>
            <a:r>
              <a:rPr b="0"/>
              <a:t> to </a:t>
            </a:r>
            <a:r>
              <a:rPr b="0" i="1"/>
              <a:t>criticising and refuting / rejecting</a:t>
            </a:r>
            <a:r>
              <a:rPr b="0"/>
              <a:t> it </a:t>
            </a:r>
          </a:p>
          <a:p>
            <a:pPr marL="426402" indent="-385762">
              <a:defRPr sz="2700" b="1"/>
            </a:pPr>
            <a:r>
              <a:rPr b="0"/>
              <a:t>Only falsifiable theories are scientific</a:t>
            </a:r>
          </a:p>
        </p:txBody>
      </p:sp>
      <p:pic>
        <p:nvPicPr>
          <p:cNvPr id="663" name="Karl_Popper.jpg" descr="Karl_Popper.jpg"/>
          <p:cNvPicPr>
            <a:picLocks noChangeAspect="1"/>
          </p:cNvPicPr>
          <p:nvPr/>
        </p:nvPicPr>
        <p:blipFill>
          <a:blip r:embed="rId2"/>
          <a:stretch>
            <a:fillRect/>
          </a:stretch>
        </p:blipFill>
        <p:spPr>
          <a:xfrm>
            <a:off x="7563509" y="2209800"/>
            <a:ext cx="5885930" cy="7543800"/>
          </a:xfrm>
          <a:prstGeom prst="rect">
            <a:avLst/>
          </a:prstGeom>
          <a:ln w="12700"/>
        </p:spPr>
      </p:pic>
      <p:pic>
        <p:nvPicPr>
          <p:cNvPr id="664" name="“Positivism is as dead as a philosophical movement can be”… “Positivism is as dead as a philosophical movement can be”— Passmore" descr="“Positivism is as dead as a philosophical movement can be”… “Positivism is as dead as a philosophical movement can be”— Passmore"/>
          <p:cNvPicPr>
            <a:picLocks/>
          </p:cNvPicPr>
          <p:nvPr/>
        </p:nvPicPr>
        <p:blipFill>
          <a:blip r:embed="rId3"/>
          <a:stretch>
            <a:fillRect/>
          </a:stretch>
        </p:blipFill>
        <p:spPr>
          <a:xfrm>
            <a:off x="573484" y="5562302"/>
            <a:ext cx="6453519" cy="1871729"/>
          </a:xfrm>
          <a:prstGeom prst="rect">
            <a:avLst/>
          </a:prstGeom>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Screen Shot 2016-12-18 at 10.31.18.png" descr="Screen Shot 2016-12-18 at 10.31.18.png"/>
          <p:cNvPicPr>
            <a:picLocks noChangeAspect="1"/>
          </p:cNvPicPr>
          <p:nvPr/>
        </p:nvPicPr>
        <p:blipFill>
          <a:blip r:embed="rId2"/>
          <a:stretch>
            <a:fillRect/>
          </a:stretch>
        </p:blipFill>
        <p:spPr>
          <a:xfrm>
            <a:off x="2307828" y="3559968"/>
            <a:ext cx="8363759" cy="6062812"/>
          </a:xfrm>
          <a:prstGeom prst="rect">
            <a:avLst/>
          </a:prstGeom>
          <a:ln w="12700"/>
        </p:spPr>
      </p:pic>
      <p:sp>
        <p:nvSpPr>
          <p:cNvPr id="667" name="Scope"/>
          <p:cNvSpPr txBox="1">
            <a:spLocks noGrp="1"/>
          </p:cNvSpPr>
          <p:nvPr>
            <p:ph type="title"/>
          </p:nvPr>
        </p:nvSpPr>
        <p:spPr>
          <a:prstGeom prst="rect">
            <a:avLst/>
          </a:prstGeom>
        </p:spPr>
        <p:txBody>
          <a:bodyPr/>
          <a:lstStyle/>
          <a:p>
            <a:r>
              <a:t>Scope</a:t>
            </a:r>
          </a:p>
        </p:txBody>
      </p:sp>
      <p:sp>
        <p:nvSpPr>
          <p:cNvPr id="668" name="Arrow"/>
          <p:cNvSpPr/>
          <p:nvPr/>
        </p:nvSpPr>
        <p:spPr>
          <a:xfrm rot="10794482">
            <a:off x="10139098" y="5046133"/>
            <a:ext cx="2069836" cy="1270001"/>
          </a:xfrm>
          <a:prstGeom prst="rightArrow">
            <a:avLst>
              <a:gd name="adj1" fmla="val 32000"/>
              <a:gd name="adj2" fmla="val 6400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669" name="Knowledge growth through falsification."/>
          <p:cNvSpPr/>
          <p:nvPr/>
        </p:nvSpPr>
        <p:spPr>
          <a:xfrm>
            <a:off x="723965" y="2073269"/>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600">
                <a:uFill>
                  <a:solidFill>
                    <a:srgbClr val="000000"/>
                  </a:solidFill>
                </a:uFill>
                <a:latin typeface="+mn-lt"/>
                <a:ea typeface="+mn-ea"/>
                <a:cs typeface="+mn-cs"/>
                <a:sym typeface="Gill Sans"/>
              </a:defRPr>
            </a:lvl1pPr>
          </a:lstStyle>
          <a:p>
            <a:r>
              <a:t>Knowledge growth through falsification.</a:t>
            </a:r>
          </a:p>
        </p:txBody>
      </p:sp>
      <p:sp>
        <p:nvSpPr>
          <p:cNvPr id="670" name="Arrow"/>
          <p:cNvSpPr/>
          <p:nvPr/>
        </p:nvSpPr>
        <p:spPr>
          <a:xfrm rot="10794482">
            <a:off x="6746909" y="6057367"/>
            <a:ext cx="1556614" cy="522022"/>
          </a:xfrm>
          <a:prstGeom prst="rightArrow">
            <a:avLst>
              <a:gd name="adj1" fmla="val 41344"/>
              <a:gd name="adj2" fmla="val 10345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pic>
        <p:nvPicPr>
          <p:cNvPr id="671" name="Rise of null hypothesis testing Rise of null hypothesis testing" descr="Rise of null hypothesis testing Rise of null hypothesis testing"/>
          <p:cNvPicPr>
            <a:picLocks/>
          </p:cNvPicPr>
          <p:nvPr/>
        </p:nvPicPr>
        <p:blipFill>
          <a:blip r:embed="rId3"/>
          <a:stretch>
            <a:fillRect/>
          </a:stretch>
        </p:blipFill>
        <p:spPr>
          <a:xfrm>
            <a:off x="6566030" y="6253564"/>
            <a:ext cx="2980086" cy="1839310"/>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71"/>
                                        </p:tgtEl>
                                        <p:attrNameLst>
                                          <p:attrName>style.visibility</p:attrName>
                                        </p:attrNameLst>
                                      </p:cBhvr>
                                      <p:to>
                                        <p:strVal val="visible"/>
                                      </p:to>
                                    </p:set>
                                    <p:animEffect transition="in" filter="wipe(left)">
                                      <p:cBhvr>
                                        <p:cTn id="7" dur="3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Principles for building and accepting theories"/>
          <p:cNvSpPr txBox="1">
            <a:spLocks noGrp="1"/>
          </p:cNvSpPr>
          <p:nvPr>
            <p:ph type="title"/>
          </p:nvPr>
        </p:nvSpPr>
        <p:spPr>
          <a:prstGeom prst="rect">
            <a:avLst/>
          </a:prstGeom>
        </p:spPr>
        <p:txBody>
          <a:bodyPr/>
          <a:lstStyle/>
          <a:p>
            <a:endParaRPr/>
          </a:p>
          <a:p>
            <a:r>
              <a:t>Principles for building and accepting theories</a:t>
            </a:r>
          </a:p>
        </p:txBody>
      </p:sp>
      <p:sp>
        <p:nvSpPr>
          <p:cNvPr id="674" name="Falsifiability centres not on what a hypothesis says will happen, but on what it forbids, i.e. on experimental results that should not be produced…"/>
          <p:cNvSpPr txBox="1">
            <a:spLocks noGrp="1"/>
          </p:cNvSpPr>
          <p:nvPr>
            <p:ph type="body" idx="1"/>
          </p:nvPr>
        </p:nvSpPr>
        <p:spPr>
          <a:xfrm>
            <a:off x="723900" y="2110184"/>
            <a:ext cx="11557000" cy="7643416"/>
          </a:xfrm>
          <a:prstGeom prst="rect">
            <a:avLst/>
          </a:prstGeom>
        </p:spPr>
        <p:txBody>
          <a:bodyPr/>
          <a:lstStyle/>
          <a:p>
            <a:pPr marL="228600" indent="-228600">
              <a:defRPr sz="2800"/>
            </a:pPr>
            <a:r>
              <a:rPr b="1"/>
              <a:t>Falsifiability</a:t>
            </a:r>
            <a:r>
              <a:t> centres not on what a hypothesis says will happen, but on what it forbids, i.e. on experimental results that should not be produced</a:t>
            </a:r>
          </a:p>
          <a:p>
            <a:pPr marL="228600" indent="-228600">
              <a:buChar char="➡"/>
              <a:defRPr sz="2800"/>
            </a:pPr>
            <a:r>
              <a:t>Always prefer those theories that are the most falsifiable ones </a:t>
            </a:r>
            <a:br/>
            <a:r>
              <a:t>(to have survived testing so far)</a:t>
            </a:r>
          </a:p>
          <a:p>
            <a:pPr marL="228600" indent="-228600">
              <a:defRPr sz="2800"/>
            </a:pPr>
            <a:endParaRPr/>
          </a:p>
          <a:p>
            <a:pPr marL="228600" indent="-228600">
              <a:defRPr sz="2800"/>
            </a:pPr>
            <a:endParaRPr/>
          </a:p>
          <a:p>
            <a:pPr marL="228600" indent="-228600">
              <a:defRPr sz="2800"/>
            </a:pPr>
            <a:endParaRPr/>
          </a:p>
          <a:p>
            <a:pPr marL="228600" indent="-228600">
              <a:defRPr sz="2800"/>
            </a:pPr>
            <a:endParaRPr/>
          </a:p>
          <a:p>
            <a:pPr marL="228600" indent="-228600">
              <a:defRPr sz="2800"/>
            </a:pPr>
            <a:endParaRPr/>
          </a:p>
          <a:p>
            <a:pPr marL="228600" indent="-228600">
              <a:defRPr sz="2800"/>
            </a:pPr>
            <a:r>
              <a:rPr b="1"/>
              <a:t>Theories are</a:t>
            </a:r>
            <a:r>
              <a:t> never solid, but they can be </a:t>
            </a:r>
            <a:r>
              <a:rPr b="1"/>
              <a:t>sufficiently robust</a:t>
            </a:r>
            <a:r>
              <a:t> to be commonly accepted</a:t>
            </a:r>
            <a:r>
              <a:rPr b="1"/>
              <a:t> after standing strong and repetitive attempts for falsification</a:t>
            </a:r>
            <a:r>
              <a:t>  </a:t>
            </a:r>
          </a:p>
          <a:p>
            <a:pPr marL="228600" indent="-228600">
              <a:buChar char="➡"/>
              <a:defRPr sz="2800"/>
            </a:pPr>
            <a:r>
              <a:t>Robustness of theories not by support / corroboration (free of inductive valences), but by extent to which it has survived falsifications</a:t>
            </a:r>
          </a:p>
        </p:txBody>
      </p:sp>
      <p:pic>
        <p:nvPicPr>
          <p:cNvPr id="675" name="A more falsifiable theory “says more about the world of experience” that one that is less falsifiable because it rules out more possible experimental outcomes.… A more falsifiable theory “says more about the world of experience” that one that is less fal" descr="A more falsifiable theory “says more about the world of experience” that one that is less falsifiable because it rules out more possible experimental outcomes.… A more falsifiable theory “says more about the world of experience” that one that is less falsifiable because it rules out more possible experimental outcomes.— Popper, 1992"/>
          <p:cNvPicPr>
            <a:picLocks/>
          </p:cNvPicPr>
          <p:nvPr/>
        </p:nvPicPr>
        <p:blipFill>
          <a:blip r:embed="rId2"/>
          <a:stretch>
            <a:fillRect/>
          </a:stretch>
        </p:blipFill>
        <p:spPr>
          <a:xfrm>
            <a:off x="1831644" y="4038930"/>
            <a:ext cx="9316112" cy="2556273"/>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Exemplary, more philosophical questions"/>
          <p:cNvSpPr txBox="1">
            <a:spLocks noGrp="1"/>
          </p:cNvSpPr>
          <p:nvPr>
            <p:ph type="title"/>
          </p:nvPr>
        </p:nvSpPr>
        <p:spPr>
          <a:prstGeom prst="rect">
            <a:avLst/>
          </a:prstGeom>
        </p:spPr>
        <p:txBody>
          <a:bodyPr/>
          <a:lstStyle>
            <a:lvl1pPr>
              <a:defRPr sz="3800"/>
            </a:lvl1pPr>
          </a:lstStyle>
          <a:p>
            <a:r>
              <a:t>Exemplary, more philosophical questions </a:t>
            </a:r>
          </a:p>
        </p:txBody>
      </p:sp>
      <p:sp>
        <p:nvSpPr>
          <p:cNvPr id="253" name="What is truth? Is there such a thing as universal/absolute truth? (i.e. assuming that there is a physical reality which represents “truth”, are we able to completely capture it via theories?)…"/>
          <p:cNvSpPr txBox="1">
            <a:spLocks noGrp="1"/>
          </p:cNvSpPr>
          <p:nvPr>
            <p:ph type="body" idx="1"/>
          </p:nvPr>
        </p:nvSpPr>
        <p:spPr>
          <a:xfrm>
            <a:off x="722488" y="2600960"/>
            <a:ext cx="11559824" cy="6177281"/>
          </a:xfrm>
          <a:prstGeom prst="rect">
            <a:avLst/>
          </a:prstGeom>
        </p:spPr>
        <p:txBody>
          <a:bodyPr lIns="65023" tIns="65023" rIns="65023" bIns="65023">
            <a:normAutofit/>
          </a:bodyPr>
          <a:lstStyle/>
          <a:p>
            <a:pPr marL="457200" marR="0" indent="-457200" defTabSz="1300480">
              <a:lnSpc>
                <a:spcPct val="90000"/>
              </a:lnSpc>
              <a:spcBef>
                <a:spcPts val="600"/>
              </a:spcBef>
              <a:defRPr sz="3200">
                <a:uFillTx/>
              </a:defRPr>
            </a:pPr>
            <a:r>
              <a:t>What is </a:t>
            </a:r>
            <a:r>
              <a:rPr i="1"/>
              <a:t>truth</a:t>
            </a:r>
            <a:r>
              <a:t>? Is there such a thing as universal/absolute truth?</a:t>
            </a:r>
            <a:br/>
            <a:r>
              <a:t>(i.e. assuming that there is a physical reality which represents “truth”, are we able to completely capture it via theories?)</a:t>
            </a:r>
          </a:p>
          <a:p>
            <a:pPr marL="457200" marR="0" indent="-457200" defTabSz="1300480">
              <a:lnSpc>
                <a:spcPct val="90000"/>
              </a:lnSpc>
              <a:spcBef>
                <a:spcPts val="600"/>
              </a:spcBef>
              <a:defRPr sz="3200">
                <a:uFillTx/>
              </a:defRPr>
            </a:pPr>
            <a:r>
              <a:t>How can we achieve </a:t>
            </a:r>
            <a:r>
              <a:rPr i="1"/>
              <a:t>scientific progress</a:t>
            </a:r>
            <a:r>
              <a:t>?</a:t>
            </a:r>
          </a:p>
          <a:p>
            <a:pPr marL="457200" marR="0" indent="-457200" defTabSz="1300480">
              <a:lnSpc>
                <a:spcPct val="90000"/>
              </a:lnSpc>
              <a:spcBef>
                <a:spcPts val="600"/>
              </a:spcBef>
              <a:defRPr sz="3200">
                <a:uFillTx/>
              </a:defRPr>
            </a:pPr>
            <a:r>
              <a:t>Which </a:t>
            </a:r>
            <a:r>
              <a:rPr i="1"/>
              <a:t>research methods</a:t>
            </a:r>
            <a:r>
              <a:t> should we apply?</a:t>
            </a:r>
          </a:p>
          <a:p>
            <a:pPr marL="457200" marR="0" indent="-457200" defTabSz="1300480">
              <a:lnSpc>
                <a:spcPct val="90000"/>
              </a:lnSpc>
              <a:spcBef>
                <a:spcPts val="600"/>
              </a:spcBef>
              <a:defRPr sz="3200">
                <a:uFillTx/>
              </a:defRPr>
            </a:pPr>
            <a:r>
              <a:t>What is a </a:t>
            </a:r>
            <a:r>
              <a:rPr i="1"/>
              <a:t>suitable (empirical) basis</a:t>
            </a:r>
            <a:r>
              <a:t>?</a:t>
            </a:r>
          </a:p>
          <a:p>
            <a:pPr marL="457200" marR="0" indent="-457200" defTabSz="1300480">
              <a:lnSpc>
                <a:spcPct val="90000"/>
              </a:lnSpc>
              <a:spcBef>
                <a:spcPts val="600"/>
              </a:spcBef>
              <a:defRPr sz="3200">
                <a:uFillTx/>
              </a:defRPr>
            </a:pPr>
            <a:r>
              <a:t>When is an observation </a:t>
            </a:r>
            <a:r>
              <a:rPr i="1"/>
              <a:t>objective? </a:t>
            </a:r>
            <a:r>
              <a:t>Is there really objectivity?</a:t>
            </a:r>
          </a:p>
          <a:p>
            <a:pPr marL="457200" marR="0" indent="-457200" defTabSz="1300480">
              <a:lnSpc>
                <a:spcPct val="90000"/>
              </a:lnSpc>
              <a:spcBef>
                <a:spcPts val="600"/>
              </a:spcBef>
              <a:defRPr sz="3200">
                <a:uFillTx/>
              </a:defRPr>
            </a:pPr>
            <a:r>
              <a:t>How much </a:t>
            </a:r>
            <a:r>
              <a:rPr i="1"/>
              <a:t>relevance/impact</a:t>
            </a:r>
            <a:r>
              <a:t> can we achieve? What does relevance mean?</a:t>
            </a:r>
          </a:p>
          <a:p>
            <a:pPr marL="457200" marR="0" indent="-457200" defTabSz="1300480">
              <a:lnSpc>
                <a:spcPct val="90000"/>
              </a:lnSpc>
              <a:spcBef>
                <a:spcPts val="600"/>
              </a:spcBef>
              <a:defRPr sz="3200">
                <a:uFillTx/>
              </a:defRPr>
            </a:pPr>
            <a:r>
              <a:t>What trade-offs do I need to make when designing a study?</a:t>
            </a:r>
          </a:p>
          <a:p>
            <a:pPr marL="457200" marR="0" indent="-457200" defTabSz="1300480">
              <a:lnSpc>
                <a:spcPct val="90000"/>
              </a:lnSpc>
              <a:spcBef>
                <a:spcPts val="600"/>
              </a:spcBef>
              <a:defRPr sz="3200">
                <a:uFillTx/>
              </a:defRPr>
            </a:pPr>
            <a:r>
              <a:t>…</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Limitations of critical rationalism"/>
          <p:cNvSpPr txBox="1">
            <a:spLocks noGrp="1"/>
          </p:cNvSpPr>
          <p:nvPr>
            <p:ph type="title"/>
          </p:nvPr>
        </p:nvSpPr>
        <p:spPr>
          <a:prstGeom prst="rect">
            <a:avLst/>
          </a:prstGeom>
        </p:spPr>
        <p:txBody>
          <a:bodyPr/>
          <a:lstStyle/>
          <a:p>
            <a:r>
              <a:t>Limitations of critical rationalism</a:t>
            </a:r>
          </a:p>
        </p:txBody>
      </p:sp>
      <p:sp>
        <p:nvSpPr>
          <p:cNvPr id="678" name="If a theory cannot be refuted,  it may be also because:…"/>
          <p:cNvSpPr txBox="1">
            <a:spLocks noGrp="1"/>
          </p:cNvSpPr>
          <p:nvPr>
            <p:ph type="body" idx="1"/>
          </p:nvPr>
        </p:nvSpPr>
        <p:spPr>
          <a:xfrm>
            <a:off x="723900" y="2209800"/>
            <a:ext cx="7249385" cy="7543800"/>
          </a:xfrm>
          <a:prstGeom prst="rect">
            <a:avLst/>
          </a:prstGeom>
        </p:spPr>
        <p:txBody>
          <a:bodyPr/>
          <a:lstStyle/>
          <a:p>
            <a:pPr marL="0" indent="40640">
              <a:buSzTx/>
              <a:buNone/>
              <a:defRPr sz="2800"/>
            </a:pPr>
            <a:r>
              <a:t>If a theory cannot be refuted, </a:t>
            </a:r>
            <a:br/>
            <a:r>
              <a:t>it may be also because:</a:t>
            </a:r>
          </a:p>
          <a:p>
            <a:pPr marL="269240" indent="-228600">
              <a:buAutoNum type="arabicPeriod"/>
              <a:defRPr sz="2800"/>
            </a:pPr>
            <a:r>
              <a:t> One or more hypotheses are </a:t>
            </a:r>
            <a:br/>
            <a:r>
              <a:t>inadequate (if so, which one?)</a:t>
            </a:r>
          </a:p>
          <a:p>
            <a:pPr marL="269240" indent="-228600">
              <a:buAutoNum type="arabicPeriod"/>
              <a:defRPr sz="2800"/>
            </a:pPr>
            <a:r>
              <a:t> “Underdetermination” problem</a:t>
            </a:r>
          </a:p>
          <a:p>
            <a:pPr lvl="1">
              <a:buChar char="•"/>
              <a:defRPr sz="2800"/>
            </a:pPr>
            <a:r>
              <a:t>insufficient data</a:t>
            </a:r>
          </a:p>
          <a:p>
            <a:pPr lvl="1">
              <a:buChar char="•"/>
              <a:defRPr sz="2800"/>
            </a:pPr>
            <a:r>
              <a:t>insufficient knowledge about causal relationships</a:t>
            </a:r>
          </a:p>
          <a:p>
            <a:pPr marL="269240" indent="-228600">
              <a:buAutoNum type="arabicPeriod"/>
              <a:defRPr sz="2800"/>
            </a:pPr>
            <a:r>
              <a:t> Particularities of the context and conditions</a:t>
            </a:r>
          </a:p>
          <a:p>
            <a:pPr marL="269240" indent="-228600">
              <a:buAutoNum type="arabicPeriod"/>
              <a:defRPr sz="2800"/>
            </a:pPr>
            <a:r>
              <a:t> Observations are incorrect</a:t>
            </a:r>
          </a:p>
          <a:p>
            <a:pPr lvl="1">
              <a:buChar char="•"/>
              <a:defRPr sz="2800"/>
            </a:pPr>
            <a:r>
              <a:t>wrong or even not yet existing measurement</a:t>
            </a:r>
          </a:p>
          <a:p>
            <a:pPr lvl="1">
              <a:buChar char="•"/>
              <a:defRPr sz="2800"/>
            </a:pPr>
            <a:r>
              <a:t>“wrong” interpretation</a:t>
            </a:r>
            <a:br/>
            <a:endParaRPr/>
          </a:p>
          <a:p>
            <a:pPr>
              <a:buChar char="➡"/>
              <a:defRPr sz="2800"/>
            </a:pPr>
            <a:r>
              <a:t>Often impossible to tell apart. </a:t>
            </a:r>
          </a:p>
        </p:txBody>
      </p:sp>
      <p:pic>
        <p:nvPicPr>
          <p:cNvPr id="679" name="Rejection of statements depends on many non-trivial factors Rejection of statements depends on many non-trivial factors" descr="Rejection of statements depends on many non-trivial factors Rejection of statements depends on many non-trivial factors"/>
          <p:cNvPicPr>
            <a:picLocks/>
          </p:cNvPicPr>
          <p:nvPr/>
        </p:nvPicPr>
        <p:blipFill>
          <a:blip r:embed="rId2"/>
          <a:stretch>
            <a:fillRect/>
          </a:stretch>
        </p:blipFill>
        <p:spPr>
          <a:xfrm rot="542137">
            <a:off x="8449171" y="6059521"/>
            <a:ext cx="4218720" cy="3233737"/>
          </a:xfrm>
          <a:prstGeom prst="rect">
            <a:avLst/>
          </a:prstGeom>
          <a:effectLst>
            <a:outerShdw blurRad="63500" dist="25400" dir="5400000" rotWithShape="0">
              <a:srgbClr val="000000">
                <a:alpha val="50000"/>
              </a:srgbClr>
            </a:outerShdw>
          </a:effectLst>
        </p:spPr>
      </p:pic>
      <p:pic>
        <p:nvPicPr>
          <p:cNvPr id="680" name="“[…] the physicist can never subject an isolated hypothesis to experimental test, but only a whole group of hypotheses [and if the tests fail], the experiment does not designate which one should be changed”… “[…] the physicist can never subject an isolat" descr="“[…] the physicist can never subject an isolated hypothesis to experimental test, but only a whole group of hypotheses [and if the tests fail], the experiment does not designate which one should be changed”… “[…] the physicist can never subject an isolated hypothesis to experimental test, but only a whole group of hypotheses [and if the tests fail], the experiment does not designate which one should be changed”— Duhem, 1962"/>
          <p:cNvPicPr>
            <a:picLocks/>
          </p:cNvPicPr>
          <p:nvPr/>
        </p:nvPicPr>
        <p:blipFill>
          <a:blip r:embed="rId3"/>
          <a:stretch>
            <a:fillRect/>
          </a:stretch>
        </p:blipFill>
        <p:spPr>
          <a:xfrm>
            <a:off x="6402783" y="1552489"/>
            <a:ext cx="6453519" cy="3170106"/>
          </a:xfrm>
          <a:prstGeom prst="rect">
            <a:avLst/>
          </a:prstGeom>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Act 4…"/>
          <p:cNvSpPr txBox="1"/>
          <p:nvPr/>
        </p:nvSpPr>
        <p:spPr>
          <a:xfrm>
            <a:off x="1171674" y="3778249"/>
            <a:ext cx="10661452"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Act 4</a:t>
            </a:r>
          </a:p>
          <a:p>
            <a:pPr algn="ctr">
              <a:defRPr sz="4800" b="1">
                <a:latin typeface="+mn-lt"/>
                <a:ea typeface="+mn-ea"/>
                <a:cs typeface="+mn-cs"/>
                <a:sym typeface="Gill Sans"/>
              </a:defRPr>
            </a:pPr>
            <a:endParaRPr/>
          </a:p>
          <a:p>
            <a:pPr algn="ctr">
              <a:defRPr sz="4800" b="1">
                <a:latin typeface="+mn-lt"/>
                <a:ea typeface="+mn-ea"/>
                <a:cs typeface="+mn-cs"/>
                <a:sym typeface="Gill Sans"/>
              </a:defRPr>
            </a:pPr>
            <a:r>
              <a:t>Era of (pragmatic) Constructivism</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Pragmatism and Constructivism"/>
          <p:cNvSpPr txBox="1">
            <a:spLocks noGrp="1"/>
          </p:cNvSpPr>
          <p:nvPr>
            <p:ph type="title"/>
          </p:nvPr>
        </p:nvSpPr>
        <p:spPr>
          <a:prstGeom prst="rect">
            <a:avLst/>
          </a:prstGeom>
        </p:spPr>
        <p:txBody>
          <a:bodyPr/>
          <a:lstStyle/>
          <a:p>
            <a:r>
              <a:t>Pragmatism and Constructivism</a:t>
            </a:r>
          </a:p>
        </p:txBody>
      </p:sp>
      <p:sp>
        <p:nvSpPr>
          <p:cNvPr id="685" name="Constructivism is the recognition that reality is a product of human intelligence interacting with experience in the real world."/>
          <p:cNvSpPr/>
          <p:nvPr/>
        </p:nvSpPr>
        <p:spPr>
          <a:xfrm>
            <a:off x="842499" y="5697002"/>
            <a:ext cx="11556870" cy="2466982"/>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57799" defTabSz="1295400">
              <a:spcBef>
                <a:spcPts val="1000"/>
              </a:spcBef>
              <a:defRPr sz="2600">
                <a:uFill>
                  <a:solidFill>
                    <a:srgbClr val="000000"/>
                  </a:solidFill>
                </a:uFill>
                <a:latin typeface="+mn-lt"/>
                <a:ea typeface="+mn-ea"/>
                <a:cs typeface="+mn-cs"/>
                <a:sym typeface="Gill Sans"/>
              </a:defRPr>
            </a:pPr>
            <a:r>
              <a:rPr b="1"/>
              <a:t>Constructivism</a:t>
            </a:r>
            <a:r>
              <a:t> is the recognition that </a:t>
            </a:r>
            <a:r>
              <a:rPr>
                <a:solidFill>
                  <a:schemeClr val="accent1"/>
                </a:solidFill>
              </a:rPr>
              <a:t>reality is a product of human intelligence interacting with experience</a:t>
            </a:r>
            <a:r>
              <a:t> in the real world.  </a:t>
            </a:r>
          </a:p>
        </p:txBody>
      </p:sp>
      <p:sp>
        <p:nvSpPr>
          <p:cNvPr id="686" name="Pragmatism is the recognition that there are many different ways of interpreting the world and undertaking research, that no single point of view can ever give the entire picture."/>
          <p:cNvSpPr/>
          <p:nvPr/>
        </p:nvSpPr>
        <p:spPr>
          <a:xfrm>
            <a:off x="812865" y="2593968"/>
            <a:ext cx="11556870" cy="1524994"/>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R="57799" defTabSz="1295400">
              <a:spcBef>
                <a:spcPts val="1000"/>
              </a:spcBef>
              <a:defRPr sz="2600">
                <a:uFill>
                  <a:solidFill>
                    <a:srgbClr val="000000"/>
                  </a:solidFill>
                </a:uFill>
                <a:latin typeface="+mn-lt"/>
                <a:ea typeface="+mn-ea"/>
                <a:cs typeface="+mn-cs"/>
                <a:sym typeface="Gill Sans"/>
              </a:defRPr>
            </a:pPr>
            <a:r>
              <a:rPr b="1"/>
              <a:t>Pragmatism</a:t>
            </a:r>
            <a:r>
              <a:t> is the recognition that there are many different ways of interpreting the world and undertaking research, that </a:t>
            </a:r>
            <a:r>
              <a:rPr>
                <a:solidFill>
                  <a:schemeClr val="accent1"/>
                </a:solidFill>
              </a:rPr>
              <a:t>no single point of view can ever give the entire picture</a:t>
            </a:r>
            <a:r>
              <a:t>. </a:t>
            </a:r>
          </a:p>
        </p:txBody>
      </p:sp>
      <p:pic>
        <p:nvPicPr>
          <p:cNvPr id="687" name="Rise of qualitative… Rise of qualitative research methods" descr="Rise of qualitative… Rise of qualitative research methods"/>
          <p:cNvPicPr>
            <a:picLocks/>
          </p:cNvPicPr>
          <p:nvPr/>
        </p:nvPicPr>
        <p:blipFill>
          <a:blip r:embed="rId2"/>
          <a:stretch>
            <a:fillRect/>
          </a:stretch>
        </p:blipFill>
        <p:spPr>
          <a:xfrm>
            <a:off x="9821464" y="7845298"/>
            <a:ext cx="2980085" cy="1839310"/>
          </a:xfrm>
          <a:prstGeom prst="rect">
            <a:avLst/>
          </a:prstGeom>
          <a:effectLst>
            <a:outerShdw blurRad="63500" dist="25400" dir="5400000" rotWithShape="0">
              <a:srgbClr val="000000">
                <a:alpha val="50000"/>
              </a:srgbClr>
            </a:outerShdw>
          </a:effectLst>
        </p:spPr>
      </p:pic>
      <p:pic>
        <p:nvPicPr>
          <p:cNvPr id="688" name="Rise of mixed… Rise of mixed research methods" descr="Rise of mixed… Rise of mixed research methods"/>
          <p:cNvPicPr>
            <a:picLocks/>
          </p:cNvPicPr>
          <p:nvPr/>
        </p:nvPicPr>
        <p:blipFill>
          <a:blip r:embed="rId3"/>
          <a:stretch>
            <a:fillRect/>
          </a:stretch>
        </p:blipFill>
        <p:spPr>
          <a:xfrm>
            <a:off x="9817230" y="3815165"/>
            <a:ext cx="2980086" cy="1839310"/>
          </a:xfrm>
          <a:prstGeom prst="rect">
            <a:avLst/>
          </a:prstGeom>
          <a:effectLst>
            <a:outerShdw blurRad="63500" dist="25400" dir="5400000" rotWithShape="0">
              <a:srgbClr val="000000">
                <a:alpha val="50000"/>
              </a:srgbClr>
            </a:outerShdw>
          </a:effectLst>
        </p:spPr>
      </p:pic>
      <p:pic>
        <p:nvPicPr>
          <p:cNvPr id="689" name="As soon as you include human mental activity in the process of knowing reality, you have accepted constructivism.… As soon as you include human mental activity in the process of knowing reality, you have accepted constructivism.— Elkind, 2005" descr="As soon as you include human mental activity in the process of knowing reality, you have accepted constructivism.… As soon as you include human mental activity in the process of knowing reality, you have accepted constructivism.— Elkind, 2005"/>
          <p:cNvPicPr>
            <a:picLocks/>
          </p:cNvPicPr>
          <p:nvPr/>
        </p:nvPicPr>
        <p:blipFill>
          <a:blip r:embed="rId4"/>
          <a:stretch>
            <a:fillRect/>
          </a:stretch>
        </p:blipFill>
        <p:spPr>
          <a:xfrm>
            <a:off x="810881" y="6343723"/>
            <a:ext cx="9472944" cy="2029414"/>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87"/>
                                        </p:tgtEl>
                                        <p:attrNameLst>
                                          <p:attrName>style.visibility</p:attrName>
                                        </p:attrNameLst>
                                      </p:cBhvr>
                                      <p:to>
                                        <p:strVal val="visible"/>
                                      </p:to>
                                    </p:set>
                                    <p:animEffect transition="in" filter="wipe(left)">
                                      <p:cBhvr>
                                        <p:cTn id="7" dur="300"/>
                                        <p:tgtEl>
                                          <p:spTgt spid="687"/>
                                        </p:tgtEl>
                                      </p:cBhvr>
                                    </p:animEffect>
                                  </p:childTnLst>
                                </p:cTn>
                              </p:par>
                            </p:childTnLst>
                          </p:cTn>
                        </p:par>
                        <p:par>
                          <p:cTn id="8" fill="hold">
                            <p:stCondLst>
                              <p:cond delay="300"/>
                            </p:stCondLst>
                            <p:childTnLst>
                              <p:par>
                                <p:cTn id="9" presetID="22" presetClass="entr" presetSubtype="8" fill="hold" grpId="2" nodeType="afterEffect">
                                  <p:stCondLst>
                                    <p:cond delay="0"/>
                                  </p:stCondLst>
                                  <p:iterate>
                                    <p:tmAbs val="0"/>
                                  </p:iterate>
                                  <p:childTnLst>
                                    <p:set>
                                      <p:cBhvr>
                                        <p:cTn id="10" fill="hold"/>
                                        <p:tgtEl>
                                          <p:spTgt spid="688"/>
                                        </p:tgtEl>
                                        <p:attrNameLst>
                                          <p:attrName>style.visibility</p:attrName>
                                        </p:attrNameLst>
                                      </p:cBhvr>
                                      <p:to>
                                        <p:strVal val="visible"/>
                                      </p:to>
                                    </p:set>
                                    <p:animEffect transition="in" filter="wipe(left)">
                                      <p:cBhvr>
                                        <p:cTn id="11" dur="300"/>
                                        <p:tgtEl>
                                          <p:spTgt spid="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 grpId="1" animBg="1" advAuto="0"/>
      <p:bldP spid="688" grpId="2"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Origin and principles"/>
          <p:cNvSpPr txBox="1">
            <a:spLocks noGrp="1"/>
          </p:cNvSpPr>
          <p:nvPr>
            <p:ph type="title"/>
          </p:nvPr>
        </p:nvSpPr>
        <p:spPr>
          <a:prstGeom prst="rect">
            <a:avLst/>
          </a:prstGeom>
        </p:spPr>
        <p:txBody>
          <a:bodyPr/>
          <a:lstStyle/>
          <a:p>
            <a:r>
              <a:t>Origin and principles</a:t>
            </a:r>
          </a:p>
        </p:txBody>
      </p:sp>
      <p:sp>
        <p:nvSpPr>
          <p:cNvPr id="692" name="Pragmatism initially coined by  logician Charles Sanders Peirce (1839 – 1914)…"/>
          <p:cNvSpPr txBox="1">
            <a:spLocks noGrp="1"/>
          </p:cNvSpPr>
          <p:nvPr>
            <p:ph type="body" idx="1"/>
          </p:nvPr>
        </p:nvSpPr>
        <p:spPr>
          <a:xfrm>
            <a:off x="723900" y="2209800"/>
            <a:ext cx="8373137" cy="7543800"/>
          </a:xfrm>
          <a:prstGeom prst="rect">
            <a:avLst/>
          </a:prstGeom>
        </p:spPr>
        <p:txBody>
          <a:bodyPr/>
          <a:lstStyle/>
          <a:p>
            <a:pPr marL="228600" indent="-228600">
              <a:defRPr sz="2800"/>
            </a:pPr>
            <a:r>
              <a:t>P</a:t>
            </a:r>
            <a:r>
              <a:rPr i="1"/>
              <a:t>ragmatism</a:t>
            </a:r>
            <a:r>
              <a:t> initially coined by </a:t>
            </a:r>
            <a:br/>
            <a:r>
              <a:t>logician Charles Sanders Peirce (1839 – 1914)</a:t>
            </a:r>
          </a:p>
          <a:p>
            <a:pPr marL="228600" indent="-228600">
              <a:defRPr sz="2800"/>
            </a:pPr>
            <a:r>
              <a:rPr i="1"/>
              <a:t>Constructivism </a:t>
            </a:r>
            <a:r>
              <a:t>initially coined by </a:t>
            </a:r>
            <a:br/>
            <a:r>
              <a:t>psychologist Jean Piaget (1896 – 1980)</a:t>
            </a:r>
          </a:p>
          <a:p>
            <a:pPr marL="0" indent="0">
              <a:buSzTx/>
              <a:buNone/>
              <a:defRPr sz="2800" b="1"/>
            </a:pPr>
            <a:r>
              <a:t>Maxims </a:t>
            </a:r>
          </a:p>
          <a:p>
            <a:pPr>
              <a:defRPr sz="2800"/>
            </a:pPr>
            <a:r>
              <a:rPr b="1"/>
              <a:t>Pragmatism:</a:t>
            </a:r>
            <a:r>
              <a:t> Method appropriateness judged by extent to which it answers inquiry question at hand</a:t>
            </a:r>
          </a:p>
          <a:p>
            <a:pPr>
              <a:buChar char="➡"/>
              <a:defRPr sz="2800"/>
            </a:pPr>
            <a:r>
              <a:t>Value of methods (and theories) depends also on practical usefulness to solve a problem (W. James)</a:t>
            </a:r>
          </a:p>
          <a:p>
            <a:pPr>
              <a:defRPr sz="2800"/>
            </a:pPr>
            <a:r>
              <a:rPr b="1"/>
              <a:t>Constructivism:</a:t>
            </a:r>
            <a:r>
              <a:t> Accept that theories, background, knowledge and values of the researcher influence interpretation of physical reality</a:t>
            </a:r>
          </a:p>
          <a:p>
            <a:pPr>
              <a:buChar char="➡"/>
              <a:defRPr sz="2800"/>
            </a:pPr>
            <a:r>
              <a:t>Scientific working is also a creative task </a:t>
            </a:r>
          </a:p>
          <a:p>
            <a:pPr>
              <a:buChar char="➡"/>
              <a:defRPr sz="2800"/>
            </a:pPr>
            <a:r>
              <a:t>“Truth” depends (also) on acceptance by those who interpret reality</a:t>
            </a:r>
          </a:p>
        </p:txBody>
      </p:sp>
      <p:pic>
        <p:nvPicPr>
          <p:cNvPr id="693" name="127704-004-3163A0E3.jpg" descr="127704-004-3163A0E3.jpg"/>
          <p:cNvPicPr>
            <a:picLocks noChangeAspect="1"/>
          </p:cNvPicPr>
          <p:nvPr/>
        </p:nvPicPr>
        <p:blipFill>
          <a:blip r:embed="rId2"/>
          <a:stretch>
            <a:fillRect/>
          </a:stretch>
        </p:blipFill>
        <p:spPr>
          <a:xfrm>
            <a:off x="9976680" y="1171295"/>
            <a:ext cx="3685515" cy="3795153"/>
          </a:xfrm>
          <a:prstGeom prst="rect">
            <a:avLst/>
          </a:prstGeom>
          <a:ln w="12700"/>
        </p:spPr>
      </p:pic>
      <p:pic>
        <p:nvPicPr>
          <p:cNvPr id="694" name="Image" descr="Image"/>
          <p:cNvPicPr>
            <a:picLocks noChangeAspect="1"/>
          </p:cNvPicPr>
          <p:nvPr/>
        </p:nvPicPr>
        <p:blipFill>
          <a:blip r:embed="rId3"/>
          <a:stretch>
            <a:fillRect/>
          </a:stretch>
        </p:blipFill>
        <p:spPr>
          <a:xfrm>
            <a:off x="10014883" y="5116451"/>
            <a:ext cx="3269516" cy="5473233"/>
          </a:xfrm>
          <a:prstGeom prst="rect">
            <a:avLst/>
          </a:prstGeom>
          <a:ln w="12700"/>
        </p:spPr>
      </p:pic>
      <p:sp>
        <p:nvSpPr>
          <p:cNvPr id="695" name="Pierce"/>
          <p:cNvSpPr txBox="1"/>
          <p:nvPr/>
        </p:nvSpPr>
        <p:spPr>
          <a:xfrm>
            <a:off x="12468374" y="4711700"/>
            <a:ext cx="595760"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FFFFFF"/>
                </a:solidFill>
                <a:latin typeface="+mn-lt"/>
                <a:ea typeface="+mn-ea"/>
                <a:cs typeface="+mn-cs"/>
                <a:sym typeface="Gill Sans"/>
              </a:defRPr>
            </a:lvl1pPr>
          </a:lstStyle>
          <a:p>
            <a:r>
              <a:t>Pierce</a:t>
            </a:r>
          </a:p>
        </p:txBody>
      </p:sp>
      <p:sp>
        <p:nvSpPr>
          <p:cNvPr id="696" name="Piaget"/>
          <p:cNvSpPr txBox="1"/>
          <p:nvPr/>
        </p:nvSpPr>
        <p:spPr>
          <a:xfrm>
            <a:off x="12392174" y="9474200"/>
            <a:ext cx="604839"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FFFFFF"/>
                </a:solidFill>
                <a:latin typeface="+mn-lt"/>
                <a:ea typeface="+mn-ea"/>
                <a:cs typeface="+mn-cs"/>
                <a:sym typeface="Gill Sans"/>
              </a:defRPr>
            </a:lvl1pPr>
          </a:lstStyle>
          <a:p>
            <a:r>
              <a:t>Piaget</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 name="Screen Shot 2016-12-18 at 10.31.18.png" descr="Screen Shot 2016-12-18 at 10.31.18.png"/>
          <p:cNvPicPr>
            <a:picLocks noChangeAspect="1"/>
          </p:cNvPicPr>
          <p:nvPr/>
        </p:nvPicPr>
        <p:blipFill>
          <a:blip r:embed="rId2"/>
          <a:stretch>
            <a:fillRect/>
          </a:stretch>
        </p:blipFill>
        <p:spPr>
          <a:xfrm>
            <a:off x="2307828" y="3559968"/>
            <a:ext cx="8363759" cy="6062812"/>
          </a:xfrm>
          <a:prstGeom prst="rect">
            <a:avLst/>
          </a:prstGeom>
          <a:ln w="12700"/>
        </p:spPr>
      </p:pic>
      <p:sp>
        <p:nvSpPr>
          <p:cNvPr id="699" name="Scope"/>
          <p:cNvSpPr txBox="1">
            <a:spLocks noGrp="1"/>
          </p:cNvSpPr>
          <p:nvPr>
            <p:ph type="title"/>
          </p:nvPr>
        </p:nvSpPr>
        <p:spPr>
          <a:prstGeom prst="rect">
            <a:avLst/>
          </a:prstGeom>
        </p:spPr>
        <p:txBody>
          <a:bodyPr/>
          <a:lstStyle/>
          <a:p>
            <a:r>
              <a:t>Scope</a:t>
            </a:r>
          </a:p>
        </p:txBody>
      </p:sp>
      <p:sp>
        <p:nvSpPr>
          <p:cNvPr id="700" name="Arrow"/>
          <p:cNvSpPr/>
          <p:nvPr/>
        </p:nvSpPr>
        <p:spPr>
          <a:xfrm>
            <a:off x="2375164" y="4512733"/>
            <a:ext cx="2069836" cy="1270001"/>
          </a:xfrm>
          <a:prstGeom prst="rightArrow">
            <a:avLst>
              <a:gd name="adj1" fmla="val 32000"/>
              <a:gd name="adj2" fmla="val 6400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701" name="Knowledge growth comes in an iterative, step-wise manner* where researchers also may (or must) leave the realms of logic and apply creative reasoning."/>
          <p:cNvSpPr/>
          <p:nvPr/>
        </p:nvSpPr>
        <p:spPr>
          <a:xfrm>
            <a:off x="723965" y="2073269"/>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600">
                <a:uFill>
                  <a:solidFill>
                    <a:srgbClr val="000000"/>
                  </a:solidFill>
                </a:uFill>
                <a:latin typeface="+mn-lt"/>
                <a:ea typeface="+mn-ea"/>
                <a:cs typeface="+mn-cs"/>
                <a:sym typeface="Gill Sans"/>
              </a:defRPr>
            </a:lvl1pPr>
          </a:lstStyle>
          <a:p>
            <a:r>
              <a:t>Knowledge growth comes in an iterative, step-wise manner* where researchers also may (or must) leave the realms of logic and apply creative reasoning.</a:t>
            </a:r>
          </a:p>
        </p:txBody>
      </p:sp>
      <p:sp>
        <p:nvSpPr>
          <p:cNvPr id="702" name="Arrow"/>
          <p:cNvSpPr/>
          <p:nvPr/>
        </p:nvSpPr>
        <p:spPr>
          <a:xfrm rot="10794482">
            <a:off x="8936831" y="3911600"/>
            <a:ext cx="2069836" cy="1270000"/>
          </a:xfrm>
          <a:prstGeom prst="rightArrow">
            <a:avLst>
              <a:gd name="adj1" fmla="val 32000"/>
              <a:gd name="adj2" fmla="val 6400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703" name="Arrow"/>
          <p:cNvSpPr/>
          <p:nvPr/>
        </p:nvSpPr>
        <p:spPr>
          <a:xfrm rot="10794482">
            <a:off x="10181431" y="5105400"/>
            <a:ext cx="2069836" cy="1270000"/>
          </a:xfrm>
          <a:prstGeom prst="rightArrow">
            <a:avLst>
              <a:gd name="adj1" fmla="val 32000"/>
              <a:gd name="adj2" fmla="val 64000"/>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grpSp>
        <p:nvGrpSpPr>
          <p:cNvPr id="708" name="Group"/>
          <p:cNvGrpSpPr/>
          <p:nvPr/>
        </p:nvGrpSpPr>
        <p:grpSpPr>
          <a:xfrm>
            <a:off x="875109" y="4355216"/>
            <a:ext cx="9896972" cy="4966055"/>
            <a:chOff x="0" y="0"/>
            <a:chExt cx="9896971" cy="4966054"/>
          </a:xfrm>
        </p:grpSpPr>
        <p:sp>
          <p:nvSpPr>
            <p:cNvPr id="704" name="Approach as introduced by Peirce…"/>
            <p:cNvSpPr/>
            <p:nvPr/>
          </p:nvSpPr>
          <p:spPr>
            <a:xfrm>
              <a:off x="0" y="3036183"/>
              <a:ext cx="7765785" cy="1929872"/>
            </a:xfrm>
            <a:prstGeom prst="rect">
              <a:avLst/>
            </a:prstGeom>
            <a:solidFill>
              <a:srgbClr val="FFFFFF"/>
            </a:solidFill>
            <a:ln w="12700" cap="flat">
              <a:solidFill>
                <a:srgbClr val="000000"/>
              </a:solidFill>
              <a:prstDash val="solid"/>
              <a:round/>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marL="297815" indent="-257175">
                <a:buSzPct val="100000"/>
                <a:buChar char="*"/>
                <a:defRPr sz="2400" b="1">
                  <a:latin typeface="+mn-lt"/>
                  <a:ea typeface="+mn-ea"/>
                  <a:cs typeface="+mn-cs"/>
                  <a:sym typeface="Gill Sans"/>
                </a:defRPr>
              </a:pPr>
              <a:r>
                <a:t>Approach as introduced by Peirce</a:t>
              </a:r>
            </a:p>
            <a:p>
              <a:pPr marL="228599" indent="-228599">
                <a:buSzPct val="100000"/>
                <a:buAutoNum type="arabicPeriod"/>
                <a:defRPr sz="2400">
                  <a:latin typeface="+mn-lt"/>
                  <a:ea typeface="+mn-ea"/>
                  <a:cs typeface="+mn-cs"/>
                  <a:sym typeface="Gill Sans"/>
                </a:defRPr>
              </a:pPr>
              <a:r>
                <a:t>Identify hypothesis via abduction</a:t>
              </a:r>
            </a:p>
            <a:p>
              <a:pPr marL="228599" indent="-228599">
                <a:buSzPct val="100000"/>
                <a:buAutoNum type="arabicPeriod"/>
                <a:defRPr sz="2400">
                  <a:latin typeface="+mn-lt"/>
                  <a:ea typeface="+mn-ea"/>
                  <a:cs typeface="+mn-cs"/>
                  <a:sym typeface="Gill Sans"/>
                </a:defRPr>
              </a:pPr>
              <a:r>
                <a:t>Deduce consequences</a:t>
              </a:r>
            </a:p>
            <a:p>
              <a:pPr marL="228599" indent="-228599">
                <a:buSzPct val="100000"/>
                <a:buAutoNum type="arabicPeriod"/>
                <a:defRPr sz="2400">
                  <a:latin typeface="+mn-lt"/>
                  <a:ea typeface="+mn-ea"/>
                  <a:cs typeface="+mn-cs"/>
                  <a:sym typeface="Gill Sans"/>
                </a:defRPr>
              </a:pPr>
              <a:r>
                <a:t>Induce further facts to support hypothesis</a:t>
              </a:r>
              <a:br/>
              <a:r>
                <a:t>(otherwise return to 1.) </a:t>
              </a:r>
            </a:p>
          </p:txBody>
        </p:sp>
        <p:sp>
          <p:nvSpPr>
            <p:cNvPr id="705" name="1"/>
            <p:cNvSpPr/>
            <p:nvPr/>
          </p:nvSpPr>
          <p:spPr>
            <a:xfrm>
              <a:off x="8268890" y="0"/>
              <a:ext cx="383482" cy="383481"/>
            </a:xfrm>
            <a:prstGeom prst="ellipse">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1400" b="1">
                  <a:uFill>
                    <a:solidFill>
                      <a:srgbClr val="000000"/>
                    </a:solidFill>
                  </a:uFill>
                  <a:latin typeface="+mn-lt"/>
                  <a:ea typeface="+mn-ea"/>
                  <a:cs typeface="+mn-cs"/>
                  <a:sym typeface="Gill Sans"/>
                </a:defRPr>
              </a:lvl1pPr>
            </a:lstStyle>
            <a:p>
              <a:r>
                <a:t>1</a:t>
              </a:r>
            </a:p>
          </p:txBody>
        </p:sp>
        <p:sp>
          <p:nvSpPr>
            <p:cNvPr id="706" name="2"/>
            <p:cNvSpPr/>
            <p:nvPr/>
          </p:nvSpPr>
          <p:spPr>
            <a:xfrm>
              <a:off x="9513490" y="1193800"/>
              <a:ext cx="383482" cy="383481"/>
            </a:xfrm>
            <a:prstGeom prst="ellipse">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1400" b="1">
                  <a:uFill>
                    <a:solidFill>
                      <a:srgbClr val="000000"/>
                    </a:solidFill>
                  </a:uFill>
                  <a:latin typeface="+mn-lt"/>
                  <a:ea typeface="+mn-ea"/>
                  <a:cs typeface="+mn-cs"/>
                  <a:sym typeface="Gill Sans"/>
                </a:defRPr>
              </a:lvl1pPr>
            </a:lstStyle>
            <a:p>
              <a:r>
                <a:t>2</a:t>
              </a:r>
            </a:p>
          </p:txBody>
        </p:sp>
        <p:sp>
          <p:nvSpPr>
            <p:cNvPr id="707" name="3"/>
            <p:cNvSpPr/>
            <p:nvPr/>
          </p:nvSpPr>
          <p:spPr>
            <a:xfrm>
              <a:off x="2964524" y="600776"/>
              <a:ext cx="383481" cy="383482"/>
            </a:xfrm>
            <a:prstGeom prst="ellipse">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1400" b="1">
                  <a:uFill>
                    <a:solidFill>
                      <a:srgbClr val="000000"/>
                    </a:solidFill>
                  </a:uFill>
                  <a:latin typeface="+mn-lt"/>
                  <a:ea typeface="+mn-ea"/>
                  <a:cs typeface="+mn-cs"/>
                  <a:sym typeface="Gill Sans"/>
                </a:defRPr>
              </a:lvl1pPr>
            </a:lstStyle>
            <a:p>
              <a:r>
                <a:t>3</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1"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From Rationalism to Pragmatism"/>
          <p:cNvSpPr txBox="1">
            <a:spLocks noGrp="1"/>
          </p:cNvSpPr>
          <p:nvPr>
            <p:ph type="title"/>
          </p:nvPr>
        </p:nvSpPr>
        <p:spPr>
          <a:prstGeom prst="rect">
            <a:avLst/>
          </a:prstGeom>
        </p:spPr>
        <p:txBody>
          <a:bodyPr/>
          <a:lstStyle/>
          <a:p>
            <a:r>
              <a:t>From Rationalism to Pragmatism</a:t>
            </a:r>
          </a:p>
        </p:txBody>
      </p:sp>
      <p:graphicFrame>
        <p:nvGraphicFramePr>
          <p:cNvPr id="711" name="Table 1"/>
          <p:cNvGraphicFramePr/>
          <p:nvPr/>
        </p:nvGraphicFramePr>
        <p:xfrm>
          <a:off x="843070" y="1962234"/>
          <a:ext cx="11058019" cy="7648753"/>
        </p:xfrm>
        <a:graphic>
          <a:graphicData uri="http://schemas.openxmlformats.org/drawingml/2006/table">
            <a:tbl>
              <a:tblPr firstRow="1" firstCol="1">
                <a:tableStyleId>{8F44A2F1-9E1F-4B54-A3A2-5F16C0AD49E2}</a:tableStyleId>
              </a:tblPr>
              <a:tblGrid>
                <a:gridCol w="2764505">
                  <a:extLst>
                    <a:ext uri="{9D8B030D-6E8A-4147-A177-3AD203B41FA5}">
                      <a16:colId xmlns:a16="http://schemas.microsoft.com/office/drawing/2014/main" val="20000"/>
                    </a:ext>
                  </a:extLst>
                </a:gridCol>
                <a:gridCol w="2764505">
                  <a:extLst>
                    <a:ext uri="{9D8B030D-6E8A-4147-A177-3AD203B41FA5}">
                      <a16:colId xmlns:a16="http://schemas.microsoft.com/office/drawing/2014/main" val="20001"/>
                    </a:ext>
                  </a:extLst>
                </a:gridCol>
                <a:gridCol w="2623283">
                  <a:extLst>
                    <a:ext uri="{9D8B030D-6E8A-4147-A177-3AD203B41FA5}">
                      <a16:colId xmlns:a16="http://schemas.microsoft.com/office/drawing/2014/main" val="20002"/>
                    </a:ext>
                  </a:extLst>
                </a:gridCol>
                <a:gridCol w="2905726">
                  <a:extLst>
                    <a:ext uri="{9D8B030D-6E8A-4147-A177-3AD203B41FA5}">
                      <a16:colId xmlns:a16="http://schemas.microsoft.com/office/drawing/2014/main" val="20003"/>
                    </a:ext>
                  </a:extLst>
                </a:gridCol>
              </a:tblGrid>
              <a:tr h="1589095">
                <a:tc>
                  <a:txBody>
                    <a:bodyPr/>
                    <a:lstStyle/>
                    <a:p>
                      <a:pPr marR="57799" algn="l" defTabSz="1295400">
                        <a:spcBef>
                          <a:spcPts val="900"/>
                        </a:spcBef>
                        <a:tabLst>
                          <a:tab pos="800100" algn="l"/>
                        </a:tabLst>
                        <a:defRPr sz="2200">
                          <a:latin typeface="+mn-lt"/>
                          <a:ea typeface="+mn-ea"/>
                          <a:cs typeface="+mn-cs"/>
                          <a:sym typeface="Gill Sans"/>
                        </a:defRPr>
                      </a:pPr>
                      <a:endParaRPr/>
                    </a:p>
                  </a:txBody>
                  <a:tcPr marL="50800" marR="50800" marT="50800" marB="50800" horzOverflow="overflow">
                    <a:lnL w="28575">
                      <a:solidFill>
                        <a:srgbClr val="000000"/>
                      </a:solidFill>
                      <a:miter lim="400000"/>
                    </a:lnL>
                  </a:tcPr>
                </a:tc>
                <a:tc>
                  <a:txBody>
                    <a:bodyPr/>
                    <a:lstStyle/>
                    <a:p>
                      <a:pPr marR="57799" defTabSz="1295400">
                        <a:spcBef>
                          <a:spcPts val="900"/>
                        </a:spcBef>
                        <a:tabLst>
                          <a:tab pos="800100" algn="l"/>
                        </a:tabLst>
                        <a:defRPr sz="1800">
                          <a:uFillTx/>
                        </a:defRPr>
                      </a:pPr>
                      <a:r>
                        <a:rPr sz="2200" b="1">
                          <a:uFill>
                            <a:solidFill>
                              <a:srgbClr val="000000"/>
                            </a:solidFill>
                          </a:uFill>
                          <a:latin typeface="+mn-lt"/>
                          <a:ea typeface="+mn-ea"/>
                          <a:cs typeface="+mn-cs"/>
                          <a:sym typeface="Gill Sans"/>
                        </a:rPr>
                        <a:t>Rationalism</a:t>
                      </a:r>
                    </a:p>
                  </a:txBody>
                  <a:tcPr marL="50800" marR="50800" marT="50800" marB="50800" horzOverflow="overflow"/>
                </a:tc>
                <a:tc>
                  <a:txBody>
                    <a:bodyPr/>
                    <a:lstStyle/>
                    <a:p>
                      <a:pPr marR="57799" defTabSz="1295400">
                        <a:spcBef>
                          <a:spcPts val="900"/>
                        </a:spcBef>
                        <a:tabLst>
                          <a:tab pos="800100" algn="l"/>
                        </a:tabLst>
                        <a:defRPr sz="1800">
                          <a:uFillTx/>
                        </a:defRPr>
                      </a:pPr>
                      <a:r>
                        <a:rPr sz="2200" b="1">
                          <a:uFill>
                            <a:solidFill>
                              <a:srgbClr val="000000"/>
                            </a:solidFill>
                          </a:uFill>
                          <a:latin typeface="+mn-lt"/>
                          <a:ea typeface="+mn-ea"/>
                          <a:cs typeface="+mn-cs"/>
                          <a:sym typeface="Gill Sans"/>
                        </a:rPr>
                        <a:t>Constructivism</a:t>
                      </a:r>
                    </a:p>
                  </a:txBody>
                  <a:tcPr marL="50800" marR="50800" marT="50800" marB="50800" horzOverflow="overflow"/>
                </a:tc>
                <a:tc>
                  <a:txBody>
                    <a:bodyPr/>
                    <a:lstStyle/>
                    <a:p>
                      <a:pPr marR="57799" defTabSz="1295400">
                        <a:spcBef>
                          <a:spcPts val="900"/>
                        </a:spcBef>
                        <a:tabLst>
                          <a:tab pos="800100" algn="l"/>
                        </a:tabLst>
                        <a:defRPr sz="1800">
                          <a:uFillTx/>
                        </a:defRPr>
                      </a:pPr>
                      <a:r>
                        <a:rPr sz="2200" b="1">
                          <a:uFill>
                            <a:solidFill>
                              <a:srgbClr val="000000"/>
                            </a:solidFill>
                          </a:uFill>
                          <a:latin typeface="+mn-lt"/>
                          <a:ea typeface="+mn-ea"/>
                          <a:cs typeface="+mn-cs"/>
                          <a:sym typeface="Gill Sans"/>
                        </a:rPr>
                        <a:t>Pragmatism</a:t>
                      </a:r>
                    </a:p>
                  </a:txBody>
                  <a:tcPr marL="50800" marR="50800" marT="50800" marB="50800" horzOverflow="overflow">
                    <a:lnR w="28575">
                      <a:solidFill>
                        <a:srgbClr val="000000"/>
                      </a:solidFill>
                      <a:miter lim="400000"/>
                    </a:lnR>
                  </a:tcPr>
                </a:tc>
                <a:extLst>
                  <a:ext uri="{0D108BD9-81ED-4DB2-BD59-A6C34878D82A}">
                    <a16:rowId xmlns:a16="http://schemas.microsoft.com/office/drawing/2014/main" val="10000"/>
                  </a:ext>
                </a:extLst>
              </a:tr>
              <a:tr h="2018234">
                <a:tc>
                  <a:txBody>
                    <a:bodyPr/>
                    <a:lstStyle/>
                    <a:p>
                      <a:pPr marR="57799" algn="l" defTabSz="1295400">
                        <a:spcBef>
                          <a:spcPts val="900"/>
                        </a:spcBef>
                        <a:tabLst>
                          <a:tab pos="800100" algn="l"/>
                        </a:tabLst>
                        <a:defRPr sz="1800">
                          <a:uFillTx/>
                        </a:defRPr>
                      </a:pPr>
                      <a:r>
                        <a:rPr sz="2200" b="1">
                          <a:uFill>
                            <a:solidFill>
                              <a:srgbClr val="000000"/>
                            </a:solidFill>
                          </a:uFill>
                          <a:latin typeface="+mn-lt"/>
                          <a:ea typeface="+mn-ea"/>
                          <a:cs typeface="+mn-cs"/>
                          <a:sym typeface="Gill Sans"/>
                        </a:rPr>
                        <a:t>What is the relationship between researcher and subject/object?</a:t>
                      </a:r>
                    </a:p>
                  </a:txBody>
                  <a:tcPr marL="50800" marR="50800" marT="50800" marB="50800" horzOverflow="overflow"/>
                </a:tc>
                <a:tc>
                  <a:txBody>
                    <a:bodyPr/>
                    <a:lstStyle/>
                    <a:p>
                      <a:pPr marR="57799" algn="l" defTabSz="1295400">
                        <a:spcBef>
                          <a:spcPts val="900"/>
                        </a:spcBef>
                        <a:tabLst>
                          <a:tab pos="800100" algn="l"/>
                        </a:tabLst>
                        <a:defRPr sz="1800">
                          <a:uFillTx/>
                        </a:defRPr>
                      </a:pPr>
                      <a:r>
                        <a:rPr sz="2200">
                          <a:uFill>
                            <a:solidFill>
                              <a:srgbClr val="000000"/>
                            </a:solidFill>
                          </a:uFill>
                          <a:latin typeface="+mn-lt"/>
                          <a:ea typeface="+mn-ea"/>
                          <a:cs typeface="+mn-cs"/>
                          <a:sym typeface="Gill Sans"/>
                        </a:rPr>
                        <a:t>Researcher independent from what is being researched</a:t>
                      </a:r>
                    </a:p>
                  </a:txBody>
                  <a:tcPr marL="50800" marR="50800" marT="50800" marB="50800" horzOverflow="overflow"/>
                </a:tc>
                <a:tc gridSpan="2">
                  <a:txBody>
                    <a:bodyPr/>
                    <a:lstStyle/>
                    <a:p>
                      <a:pPr marR="57799" algn="l" defTabSz="1295400">
                        <a:spcBef>
                          <a:spcPts val="900"/>
                        </a:spcBef>
                        <a:tabLst>
                          <a:tab pos="800100" algn="l"/>
                        </a:tabLst>
                        <a:defRPr sz="1800">
                          <a:uFillTx/>
                        </a:defRPr>
                      </a:pPr>
                      <a:r>
                        <a:rPr sz="2200">
                          <a:uFill>
                            <a:solidFill>
                              <a:srgbClr val="000000"/>
                            </a:solidFill>
                          </a:uFill>
                          <a:latin typeface="+mn-lt"/>
                          <a:ea typeface="+mn-ea"/>
                          <a:cs typeface="+mn-cs"/>
                          <a:sym typeface="Gill Sans"/>
                        </a:rPr>
                        <a:t>Subjects interpret their “own” reality, researcher can become insider</a:t>
                      </a:r>
                    </a:p>
                  </a:txBody>
                  <a:tcPr marL="50800" marR="50800" marT="50800" marB="50800" horzOverflow="overflow">
                    <a:lnR w="28575">
                      <a:solidFill>
                        <a:srgbClr val="000000"/>
                      </a:solidFill>
                      <a:miter lim="400000"/>
                    </a:lnR>
                  </a:tcPr>
                </a:tc>
                <a:tc hMerge="1">
                  <a:txBody>
                    <a:bodyPr/>
                    <a:lstStyle/>
                    <a:p>
                      <a:endParaRPr lang="en-DE"/>
                    </a:p>
                  </a:txBody>
                  <a:tcPr/>
                </a:tc>
                <a:extLst>
                  <a:ext uri="{0D108BD9-81ED-4DB2-BD59-A6C34878D82A}">
                    <a16:rowId xmlns:a16="http://schemas.microsoft.com/office/drawing/2014/main" val="10001"/>
                  </a:ext>
                </a:extLst>
              </a:tr>
              <a:tr h="4041424">
                <a:tc>
                  <a:txBody>
                    <a:bodyPr/>
                    <a:lstStyle/>
                    <a:p>
                      <a:pPr marR="57799" algn="l" defTabSz="1295400">
                        <a:spcBef>
                          <a:spcPts val="900"/>
                        </a:spcBef>
                        <a:tabLst>
                          <a:tab pos="800100" algn="l"/>
                        </a:tabLst>
                        <a:defRPr sz="1800">
                          <a:uFillTx/>
                        </a:defRPr>
                      </a:pPr>
                      <a:r>
                        <a:rPr sz="2200" b="1">
                          <a:uFill>
                            <a:solidFill>
                              <a:srgbClr val="000000"/>
                            </a:solidFill>
                          </a:uFill>
                          <a:latin typeface="+mn-lt"/>
                          <a:ea typeface="+mn-ea"/>
                          <a:cs typeface="+mn-cs"/>
                          <a:sym typeface="Gill Sans"/>
                        </a:rPr>
                        <a:t>What is the research strategy?</a:t>
                      </a:r>
                    </a:p>
                  </a:txBody>
                  <a:tcPr marL="50800" marR="50800" marT="50800" marB="50800" horzOverflow="overflow">
                    <a:lnB w="28575">
                      <a:solidFill>
                        <a:srgbClr val="000000"/>
                      </a:solidFill>
                      <a:miter lim="400000"/>
                    </a:lnB>
                  </a:tcPr>
                </a:tc>
                <a:tc>
                  <a:txBody>
                    <a:bodyPr/>
                    <a:lstStyle/>
                    <a:p>
                      <a:pPr marR="57799" algn="l" defTabSz="1295400">
                        <a:spcBef>
                          <a:spcPts val="900"/>
                        </a:spcBef>
                        <a:tabLst>
                          <a:tab pos="800100" algn="l"/>
                        </a:tabLst>
                        <a:defRPr sz="2200" b="1">
                          <a:latin typeface="+mn-lt"/>
                          <a:ea typeface="+mn-ea"/>
                          <a:cs typeface="+mn-cs"/>
                          <a:sym typeface="Gill Sans"/>
                        </a:defRPr>
                      </a:pPr>
                      <a:r>
                        <a:t>Deductive</a:t>
                      </a:r>
                    </a:p>
                    <a:p>
                      <a:pPr marL="251459" marR="57799" indent="-251459" algn="l" defTabSz="1295400">
                        <a:spcBef>
                          <a:spcPts val="900"/>
                        </a:spcBef>
                        <a:buSzPct val="100000"/>
                        <a:buChar char="•"/>
                        <a:tabLst>
                          <a:tab pos="800100" algn="l"/>
                        </a:tabLst>
                        <a:defRPr sz="2200">
                          <a:latin typeface="+mn-lt"/>
                          <a:ea typeface="+mn-ea"/>
                          <a:cs typeface="+mn-cs"/>
                          <a:sym typeface="Gill Sans"/>
                        </a:defRPr>
                      </a:pPr>
                      <a:r>
                        <a:t>Hypothesis testing (corroboration / falsification)</a:t>
                      </a:r>
                    </a:p>
                    <a:p>
                      <a:pPr marL="251459" marR="57799" indent="-251459" algn="l" defTabSz="1295400">
                        <a:spcBef>
                          <a:spcPts val="900"/>
                        </a:spcBef>
                        <a:buSzPct val="100000"/>
                        <a:buChar char="•"/>
                        <a:tabLst>
                          <a:tab pos="800100" algn="l"/>
                        </a:tabLst>
                        <a:defRPr sz="2200">
                          <a:latin typeface="+mn-lt"/>
                          <a:ea typeface="+mn-ea"/>
                          <a:cs typeface="+mn-cs"/>
                          <a:sym typeface="Gill Sans"/>
                        </a:defRPr>
                      </a:pPr>
                      <a:r>
                        <a:t>Context free</a:t>
                      </a:r>
                    </a:p>
                    <a:p>
                      <a:pPr marL="251459" marR="57799" indent="-251459" algn="l" defTabSz="1295400">
                        <a:spcBef>
                          <a:spcPts val="900"/>
                        </a:spcBef>
                        <a:buSzPct val="100000"/>
                        <a:buChar char="•"/>
                        <a:tabLst>
                          <a:tab pos="800100" algn="l"/>
                        </a:tabLst>
                        <a:defRPr sz="2200">
                          <a:latin typeface="+mn-lt"/>
                          <a:ea typeface="+mn-ea"/>
                          <a:cs typeface="+mn-cs"/>
                          <a:sym typeface="Gill Sans"/>
                        </a:defRPr>
                      </a:pPr>
                      <a:r>
                        <a:t>Generalisations for predicting, explaining, and understanding</a:t>
                      </a:r>
                    </a:p>
                  </a:txBody>
                  <a:tcPr marL="50800" marR="50800" marT="50800" marB="50800" horzOverflow="overflow">
                    <a:lnB w="28575">
                      <a:solidFill>
                        <a:srgbClr val="000000"/>
                      </a:solidFill>
                      <a:miter lim="400000"/>
                    </a:lnB>
                  </a:tcPr>
                </a:tc>
                <a:tc>
                  <a:txBody>
                    <a:bodyPr/>
                    <a:lstStyle/>
                    <a:p>
                      <a:pPr marR="57799" algn="l" defTabSz="1295400">
                        <a:spcBef>
                          <a:spcPts val="900"/>
                        </a:spcBef>
                        <a:tabLst>
                          <a:tab pos="800100" algn="l"/>
                        </a:tabLst>
                        <a:defRPr sz="2200" b="1">
                          <a:latin typeface="+mn-lt"/>
                          <a:ea typeface="+mn-ea"/>
                          <a:cs typeface="+mn-cs"/>
                          <a:sym typeface="Gill Sans"/>
                        </a:defRPr>
                      </a:pPr>
                      <a:r>
                        <a:t>Inductive</a:t>
                      </a:r>
                    </a:p>
                    <a:p>
                      <a:pPr marL="209550" marR="57799" indent="-209550" algn="l" defTabSz="1295400">
                        <a:spcBef>
                          <a:spcPts val="900"/>
                        </a:spcBef>
                        <a:buSzPct val="100000"/>
                        <a:buChar char="•"/>
                        <a:tabLst>
                          <a:tab pos="800100" algn="l"/>
                        </a:tabLst>
                        <a:defRPr sz="2200">
                          <a:latin typeface="+mn-lt"/>
                          <a:ea typeface="+mn-ea"/>
                          <a:cs typeface="+mn-cs"/>
                          <a:sym typeface="Gill Sans"/>
                        </a:defRPr>
                      </a:pPr>
                      <a:r>
                        <a:t>(Active) theory building</a:t>
                      </a:r>
                    </a:p>
                    <a:p>
                      <a:pPr marL="209550" marR="57799" indent="-209550" algn="l" defTabSz="1295400">
                        <a:spcBef>
                          <a:spcPts val="900"/>
                        </a:spcBef>
                        <a:buSzPct val="100000"/>
                        <a:buChar char="•"/>
                        <a:tabLst>
                          <a:tab pos="800100" algn="l"/>
                        </a:tabLst>
                        <a:defRPr sz="2200">
                          <a:latin typeface="+mn-lt"/>
                          <a:ea typeface="+mn-ea"/>
                          <a:cs typeface="+mn-cs"/>
                          <a:sym typeface="Gill Sans"/>
                        </a:defRPr>
                      </a:pPr>
                      <a:r>
                        <a:t>Context bound</a:t>
                      </a:r>
                    </a:p>
                    <a:p>
                      <a:pPr marL="209550" marR="57799" indent="-209550" algn="l" defTabSz="1295400">
                        <a:spcBef>
                          <a:spcPts val="900"/>
                        </a:spcBef>
                        <a:buSzPct val="100000"/>
                        <a:buChar char="•"/>
                        <a:tabLst>
                          <a:tab pos="800100" algn="l"/>
                        </a:tabLst>
                        <a:defRPr sz="2200">
                          <a:latin typeface="+mn-lt"/>
                          <a:ea typeface="+mn-ea"/>
                          <a:cs typeface="+mn-cs"/>
                          <a:sym typeface="Gill Sans"/>
                        </a:defRPr>
                      </a:pPr>
                      <a:r>
                        <a:t>Patterns and theories for understanding</a:t>
                      </a:r>
                    </a:p>
                  </a:txBody>
                  <a:tcPr marL="50800" marR="50800" marT="50800" marB="50800" horzOverflow="overflow">
                    <a:lnB w="28575">
                      <a:solidFill>
                        <a:srgbClr val="000000"/>
                      </a:solidFill>
                      <a:miter lim="400000"/>
                    </a:lnB>
                  </a:tcPr>
                </a:tc>
                <a:tc>
                  <a:txBody>
                    <a:bodyPr/>
                    <a:lstStyle/>
                    <a:p>
                      <a:pPr marR="57799" algn="l" defTabSz="1295400">
                        <a:spcBef>
                          <a:spcPts val="900"/>
                        </a:spcBef>
                        <a:tabLst>
                          <a:tab pos="800100" algn="l"/>
                        </a:tabLst>
                        <a:defRPr sz="2200" b="1">
                          <a:latin typeface="+mn-lt"/>
                          <a:ea typeface="+mn-ea"/>
                          <a:cs typeface="+mn-cs"/>
                          <a:sym typeface="Gill Sans"/>
                        </a:defRPr>
                      </a:pPr>
                      <a:r>
                        <a:t>Combination of inductive and deductive</a:t>
                      </a:r>
                    </a:p>
                    <a:p>
                      <a:pPr marL="209550" marR="57799" indent="-209550" algn="l" defTabSz="1295400">
                        <a:spcBef>
                          <a:spcPts val="900"/>
                        </a:spcBef>
                        <a:buSzPct val="100000"/>
                        <a:buChar char="•"/>
                        <a:tabLst>
                          <a:tab pos="800100" algn="l"/>
                        </a:tabLst>
                        <a:defRPr sz="2200">
                          <a:latin typeface="+mn-lt"/>
                          <a:ea typeface="+mn-ea"/>
                          <a:cs typeface="+mn-cs"/>
                          <a:sym typeface="Gill Sans"/>
                        </a:defRPr>
                      </a:pPr>
                      <a:r>
                        <a:t>Context bound</a:t>
                      </a:r>
                    </a:p>
                    <a:p>
                      <a:pPr marL="209550" marR="57799" indent="-209550" algn="l" defTabSz="1295400">
                        <a:spcBef>
                          <a:spcPts val="900"/>
                        </a:spcBef>
                        <a:buSzPct val="100000"/>
                        <a:buChar char="•"/>
                        <a:tabLst>
                          <a:tab pos="800100" algn="l"/>
                        </a:tabLst>
                        <a:defRPr sz="2200">
                          <a:latin typeface="+mn-lt"/>
                          <a:ea typeface="+mn-ea"/>
                          <a:cs typeface="+mn-cs"/>
                          <a:sym typeface="Gill Sans"/>
                        </a:defRPr>
                      </a:pPr>
                      <a:r>
                        <a:t>Patterns and theories for understanding</a:t>
                      </a:r>
                    </a:p>
                    <a:p>
                      <a:pPr marL="209550" marR="57799" indent="-209550" algn="l" defTabSz="1295400">
                        <a:spcBef>
                          <a:spcPts val="900"/>
                        </a:spcBef>
                        <a:buSzPct val="100000"/>
                        <a:buChar char="•"/>
                        <a:tabLst>
                          <a:tab pos="800100" algn="l"/>
                        </a:tabLst>
                        <a:defRPr sz="2200">
                          <a:latin typeface="+mn-lt"/>
                          <a:ea typeface="+mn-ea"/>
                          <a:cs typeface="+mn-cs"/>
                          <a:sym typeface="Gill Sans"/>
                        </a:defRPr>
                      </a:pPr>
                      <a:r>
                        <a:t>Generalisations for predicting and explaining</a:t>
                      </a:r>
                    </a:p>
                  </a:txBody>
                  <a:tcPr marL="50800" marR="50800" marT="50800" marB="50800" horzOverflow="overflow">
                    <a:lnR w="28575">
                      <a:solidFill>
                        <a:srgbClr val="000000"/>
                      </a:solidFill>
                      <a:miter lim="400000"/>
                    </a:lnR>
                    <a:lnB w="28575">
                      <a:solidFill>
                        <a:srgbClr val="000000"/>
                      </a:solidFill>
                      <a:miter lim="400000"/>
                    </a:lnB>
                  </a:tcPr>
                </a:tc>
                <a:extLst>
                  <a:ext uri="{0D108BD9-81ED-4DB2-BD59-A6C34878D82A}">
                    <a16:rowId xmlns:a16="http://schemas.microsoft.com/office/drawing/2014/main" val="10002"/>
                  </a:ext>
                </a:extLst>
              </a:tr>
            </a:tbl>
          </a:graphicData>
        </a:graphic>
      </p:graphicFrame>
      <p:pic>
        <p:nvPicPr>
          <p:cNvPr id="712" name="Qualitative research Qualitative research" descr="Qualitative research Qualitative research"/>
          <p:cNvPicPr>
            <a:picLocks/>
          </p:cNvPicPr>
          <p:nvPr/>
        </p:nvPicPr>
        <p:blipFill>
          <a:blip r:embed="rId2"/>
          <a:stretch>
            <a:fillRect/>
          </a:stretch>
        </p:blipFill>
        <p:spPr>
          <a:xfrm rot="21599610">
            <a:off x="6635233" y="2314901"/>
            <a:ext cx="2011903" cy="996435"/>
          </a:xfrm>
          <a:prstGeom prst="rect">
            <a:avLst/>
          </a:prstGeom>
          <a:effectLst>
            <a:outerShdw blurRad="63500" dist="25400" dir="5400000" rotWithShape="0">
              <a:srgbClr val="000000">
                <a:alpha val="50000"/>
              </a:srgbClr>
            </a:outerShdw>
          </a:effectLst>
        </p:spPr>
      </p:pic>
      <p:pic>
        <p:nvPicPr>
          <p:cNvPr id="713" name="Quantitative research Quantitative research" descr="Quantitative research Quantitative research"/>
          <p:cNvPicPr>
            <a:picLocks/>
          </p:cNvPicPr>
          <p:nvPr/>
        </p:nvPicPr>
        <p:blipFill>
          <a:blip r:embed="rId3"/>
          <a:stretch>
            <a:fillRect/>
          </a:stretch>
        </p:blipFill>
        <p:spPr>
          <a:xfrm rot="21599610">
            <a:off x="3976700" y="2314901"/>
            <a:ext cx="2011903" cy="996435"/>
          </a:xfrm>
          <a:prstGeom prst="rect">
            <a:avLst/>
          </a:prstGeom>
          <a:effectLst>
            <a:outerShdw blurRad="63500" dist="25400" dir="5400000" rotWithShape="0">
              <a:srgbClr val="000000">
                <a:alpha val="50000"/>
              </a:srgbClr>
            </a:outerShdw>
          </a:effectLst>
        </p:spPr>
      </p:pic>
      <p:pic>
        <p:nvPicPr>
          <p:cNvPr id="714" name="Mixed method research Mixed method research" descr="Mixed method research Mixed method research"/>
          <p:cNvPicPr>
            <a:picLocks/>
          </p:cNvPicPr>
          <p:nvPr/>
        </p:nvPicPr>
        <p:blipFill>
          <a:blip r:embed="rId4"/>
          <a:stretch>
            <a:fillRect/>
          </a:stretch>
        </p:blipFill>
        <p:spPr>
          <a:xfrm rot="21599610">
            <a:off x="9412300" y="2314901"/>
            <a:ext cx="2011903" cy="996435"/>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713"/>
                                        </p:tgtEl>
                                        <p:attrNameLst>
                                          <p:attrName>style.visibility</p:attrName>
                                        </p:attrNameLst>
                                      </p:cBhvr>
                                      <p:to>
                                        <p:strVal val="visible"/>
                                      </p:to>
                                    </p:set>
                                    <p:animEffect transition="in" filter="wipe(left)">
                                      <p:cBhvr>
                                        <p:cTn id="7" dur="300"/>
                                        <p:tgtEl>
                                          <p:spTgt spid="713"/>
                                        </p:tgtEl>
                                      </p:cBhvr>
                                    </p:animEffect>
                                  </p:childTnLst>
                                </p:cTn>
                              </p:par>
                            </p:childTnLst>
                          </p:cTn>
                        </p:par>
                        <p:par>
                          <p:cTn id="8" fill="hold">
                            <p:stCondLst>
                              <p:cond delay="300"/>
                            </p:stCondLst>
                            <p:childTnLst>
                              <p:par>
                                <p:cTn id="9" presetID="22" presetClass="entr" presetSubtype="8" fill="hold" grpId="2" nodeType="afterEffect">
                                  <p:stCondLst>
                                    <p:cond delay="0"/>
                                  </p:stCondLst>
                                  <p:iterate>
                                    <p:tmAbs val="0"/>
                                  </p:iterate>
                                  <p:childTnLst>
                                    <p:set>
                                      <p:cBhvr>
                                        <p:cTn id="10" fill="hold"/>
                                        <p:tgtEl>
                                          <p:spTgt spid="712"/>
                                        </p:tgtEl>
                                        <p:attrNameLst>
                                          <p:attrName>style.visibility</p:attrName>
                                        </p:attrNameLst>
                                      </p:cBhvr>
                                      <p:to>
                                        <p:strVal val="visible"/>
                                      </p:to>
                                    </p:set>
                                    <p:animEffect transition="in" filter="wipe(left)">
                                      <p:cBhvr>
                                        <p:cTn id="11" dur="300"/>
                                        <p:tgtEl>
                                          <p:spTgt spid="712"/>
                                        </p:tgtEl>
                                      </p:cBhvr>
                                    </p:animEffect>
                                  </p:childTnLst>
                                </p:cTn>
                              </p:par>
                            </p:childTnLst>
                          </p:cTn>
                        </p:par>
                        <p:par>
                          <p:cTn id="12" fill="hold">
                            <p:stCondLst>
                              <p:cond delay="600"/>
                            </p:stCondLst>
                            <p:childTnLst>
                              <p:par>
                                <p:cTn id="13" presetID="22" presetClass="entr" presetSubtype="8" fill="hold" grpId="3" nodeType="afterEffect">
                                  <p:stCondLst>
                                    <p:cond delay="0"/>
                                  </p:stCondLst>
                                  <p:iterate>
                                    <p:tmAbs val="0"/>
                                  </p:iterate>
                                  <p:childTnLst>
                                    <p:set>
                                      <p:cBhvr>
                                        <p:cTn id="14" fill="hold"/>
                                        <p:tgtEl>
                                          <p:spTgt spid="714"/>
                                        </p:tgtEl>
                                        <p:attrNameLst>
                                          <p:attrName>style.visibility</p:attrName>
                                        </p:attrNameLst>
                                      </p:cBhvr>
                                      <p:to>
                                        <p:strVal val="visible"/>
                                      </p:to>
                                    </p:set>
                                    <p:animEffect transition="in" filter="wipe(left)">
                                      <p:cBhvr>
                                        <p:cTn id="15" dur="300"/>
                                        <p:tgtEl>
                                          <p:spTgt spid="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2" animBg="1" advAuto="0"/>
      <p:bldP spid="713" grpId="1" animBg="1" advAuto="0"/>
      <p:bldP spid="714" grpId="3"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0" name="Group"/>
          <p:cNvGrpSpPr/>
          <p:nvPr/>
        </p:nvGrpSpPr>
        <p:grpSpPr>
          <a:xfrm>
            <a:off x="465666" y="3678766"/>
            <a:ext cx="11873972" cy="5008034"/>
            <a:chOff x="0" y="0"/>
            <a:chExt cx="11873970" cy="5008033"/>
          </a:xfrm>
        </p:grpSpPr>
        <p:grpSp>
          <p:nvGrpSpPr>
            <p:cNvPr id="718" name="Group"/>
            <p:cNvGrpSpPr/>
            <p:nvPr/>
          </p:nvGrpSpPr>
          <p:grpSpPr>
            <a:xfrm>
              <a:off x="0" y="0"/>
              <a:ext cx="11873971" cy="3458105"/>
              <a:chOff x="0" y="0"/>
              <a:chExt cx="11873970" cy="3458104"/>
            </a:xfrm>
          </p:grpSpPr>
          <p:sp>
            <p:nvSpPr>
              <p:cNvPr id="716" name="Rectangle"/>
              <p:cNvSpPr/>
              <p:nvPr/>
            </p:nvSpPr>
            <p:spPr>
              <a:xfrm>
                <a:off x="0" y="270933"/>
                <a:ext cx="11873971" cy="3187172"/>
              </a:xfrm>
              <a:prstGeom prst="rect">
                <a:avLst/>
              </a:prstGeom>
              <a:solidFill>
                <a:srgbClr val="FFFFFF"/>
              </a:solidFill>
              <a:ln w="12700" cap="flat">
                <a:solidFill>
                  <a:srgbClr val="000000"/>
                </a:solidFill>
                <a:prstDash val="solid"/>
                <a:round/>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endParaRPr/>
              </a:p>
            </p:txBody>
          </p:sp>
          <p:sp>
            <p:nvSpPr>
              <p:cNvPr id="717" name="Local Problem-Solving View"/>
              <p:cNvSpPr txBox="1"/>
              <p:nvPr/>
            </p:nvSpPr>
            <p:spPr>
              <a:xfrm>
                <a:off x="201033" y="-1"/>
                <a:ext cx="4052988" cy="508001"/>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800">
                    <a:latin typeface="+mn-lt"/>
                    <a:ea typeface="+mn-ea"/>
                    <a:cs typeface="+mn-cs"/>
                    <a:sym typeface="Gill Sans"/>
                  </a:defRPr>
                </a:lvl1pPr>
              </a:lstStyle>
              <a:p>
                <a:r>
                  <a:t>Local Problem-Solving View</a:t>
                </a:r>
              </a:p>
            </p:txBody>
          </p:sp>
        </p:grpSp>
        <p:sp>
          <p:nvSpPr>
            <p:cNvPr id="719" name="How does science progress in the long run?"/>
            <p:cNvSpPr txBox="1"/>
            <p:nvPr/>
          </p:nvSpPr>
          <p:spPr>
            <a:xfrm>
              <a:off x="2674741" y="4500033"/>
              <a:ext cx="6853174" cy="508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269240" marR="57799" indent="-228600" defTabSz="1295400">
                <a:spcBef>
                  <a:spcPts val="1000"/>
                </a:spcBef>
                <a:buSzPct val="100000"/>
                <a:buChar char="➡"/>
                <a:defRPr sz="2800">
                  <a:uFill>
                    <a:solidFill>
                      <a:srgbClr val="000000"/>
                    </a:solidFill>
                  </a:uFill>
                  <a:latin typeface="+mn-lt"/>
                  <a:ea typeface="+mn-ea"/>
                  <a:cs typeface="+mn-cs"/>
                  <a:sym typeface="Gill Sans"/>
                </a:defRPr>
              </a:lvl1pPr>
            </a:lstStyle>
            <a:p>
              <a:pPr>
                <a:defRPr b="1"/>
              </a:pPr>
              <a:r>
                <a:rPr b="0"/>
                <a:t> How does science progress in the long run?</a:t>
              </a:r>
            </a:p>
          </p:txBody>
        </p:sp>
      </p:grpSp>
      <p:sp>
        <p:nvSpPr>
          <p:cNvPr id="721" name="What happened so far?"/>
          <p:cNvSpPr txBox="1"/>
          <p:nvPr/>
        </p:nvSpPr>
        <p:spPr>
          <a:xfrm>
            <a:off x="2878435" y="2592916"/>
            <a:ext cx="7247930"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What happened so far?</a:t>
            </a:r>
          </a:p>
          <a:p>
            <a:pPr algn="ctr">
              <a:defRPr sz="4800" b="1">
                <a:latin typeface="+mn-lt"/>
                <a:ea typeface="+mn-ea"/>
                <a:cs typeface="+mn-cs"/>
                <a:sym typeface="Gill Sans"/>
              </a:defRPr>
            </a:pPr>
            <a:endParaRPr/>
          </a:p>
        </p:txBody>
      </p:sp>
      <p:sp>
        <p:nvSpPr>
          <p:cNvPr id="722" name="Positivists (and realists) infer scientific knowledge - at least with a certain level of confidence - from direct observations (but what is this?)…"/>
          <p:cNvSpPr txBox="1">
            <a:spLocks noGrp="1"/>
          </p:cNvSpPr>
          <p:nvPr>
            <p:ph type="body" sz="half" idx="4294967295"/>
          </p:nvPr>
        </p:nvSpPr>
        <p:spPr>
          <a:xfrm>
            <a:off x="723900" y="4187031"/>
            <a:ext cx="11557000" cy="2888986"/>
          </a:xfrm>
          <a:prstGeom prst="rect">
            <a:avLst/>
          </a:prstGeom>
        </p:spPr>
        <p:txBody>
          <a:bodyPr/>
          <a:lstStyle/>
          <a:p>
            <a:pPr marL="269240" indent="-228600">
              <a:buAutoNum type="arabicPeriod"/>
              <a:defRPr sz="2800" b="1"/>
            </a:pPr>
            <a:r>
              <a:t> Positivists (and realists) </a:t>
            </a:r>
            <a:r>
              <a:rPr b="0"/>
              <a:t>infer scientific knowledge - at least with a certain level of confidence - from direct observations (but what is this?)</a:t>
            </a:r>
          </a:p>
          <a:p>
            <a:pPr marL="269240" indent="-228600">
              <a:buAutoNum type="arabicPeriod"/>
              <a:defRPr sz="2800" b="1"/>
            </a:pPr>
            <a:r>
              <a:t> Rationalists </a:t>
            </a:r>
            <a:r>
              <a:rPr b="0"/>
              <a:t>replace worse by better theories using falsification (but it is often unclear where problems lie; in the theory or in the observation?) </a:t>
            </a:r>
          </a:p>
          <a:p>
            <a:pPr marL="269240" indent="-228600">
              <a:buAutoNum type="arabicPeriod"/>
              <a:defRPr sz="2800" b="1"/>
            </a:pPr>
            <a:r>
              <a:t> (Pragmatic) constructivist</a:t>
            </a:r>
            <a:r>
              <a:rPr b="0"/>
              <a:t> add a creative (and pragmatic) perspective for an iterative and local problem-solving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Act 5…"/>
          <p:cNvSpPr txBox="1"/>
          <p:nvPr/>
        </p:nvSpPr>
        <p:spPr>
          <a:xfrm>
            <a:off x="2994372" y="3778249"/>
            <a:ext cx="7016056"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Act 5</a:t>
            </a:r>
          </a:p>
          <a:p>
            <a:pPr algn="ctr">
              <a:defRPr sz="4800" b="1">
                <a:latin typeface="+mn-lt"/>
                <a:ea typeface="+mn-ea"/>
                <a:cs typeface="+mn-cs"/>
                <a:sym typeface="Gill Sans"/>
              </a:defRPr>
            </a:pPr>
            <a:endParaRPr/>
          </a:p>
          <a:p>
            <a:pPr algn="ctr">
              <a:defRPr sz="4800" b="1">
                <a:latin typeface="+mn-lt"/>
                <a:ea typeface="+mn-ea"/>
                <a:cs typeface="+mn-cs"/>
                <a:sym typeface="Gill Sans"/>
              </a:defRPr>
            </a:pPr>
            <a:r>
              <a:t>Era of Post-Positivism</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 name="The empirical basis of objective science has nothing ‘absolute’ about it. Science does not rest upon solid bedrock. The bold structure of its theories rise, as it were, above the swamp. It is like a building erected on piles. The piles are driven down fr" descr="The empirical basis of objective science has nothing ‘absolute’ about it. Science does not rest upon solid bedrock. The bold structure of its theories rise, as it were, above the swamp. It is like a building erected on piles. The piles are driven down from above into the swamp, but not down to any natural or ‘given’ base; and if we stop driving the piles deeper, it is not because we have reached firm ground. We simply stop when we are satisfied that the piles are firm enough to carry the structure, at least for the time being.… The empirical basis of objective science has nothing ‘absolute’ about it. Science does not rest upon solid bedrock. The bold structure of its theories rise, as it were, above the swamp. It is like a building erected on piles. The piles are driven down from above into the swamp, but not down to any natural or ‘given’ base; and if we stop driving the piles deeper, it is not because we have reached firm ground. We simply stop when we are satisfied that the piles are firm enough to carry the structure, at least for the time being. — Popper, 1992"/>
          <p:cNvPicPr>
            <a:picLocks/>
          </p:cNvPicPr>
          <p:nvPr/>
        </p:nvPicPr>
        <p:blipFill>
          <a:blip r:embed="rId2"/>
          <a:stretch>
            <a:fillRect/>
          </a:stretch>
        </p:blipFill>
        <p:spPr>
          <a:xfrm>
            <a:off x="1860748" y="1627783"/>
            <a:ext cx="9035654" cy="6039313"/>
          </a:xfrm>
          <a:prstGeom prst="rect">
            <a:avLst/>
          </a:prstGeom>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Origin and principles"/>
          <p:cNvSpPr txBox="1">
            <a:spLocks noGrp="1"/>
          </p:cNvSpPr>
          <p:nvPr>
            <p:ph type="title"/>
          </p:nvPr>
        </p:nvSpPr>
        <p:spPr>
          <a:prstGeom prst="rect">
            <a:avLst/>
          </a:prstGeom>
        </p:spPr>
        <p:txBody>
          <a:bodyPr/>
          <a:lstStyle/>
          <a:p>
            <a:r>
              <a:t>Origin and principles</a:t>
            </a:r>
          </a:p>
        </p:txBody>
      </p:sp>
      <p:sp>
        <p:nvSpPr>
          <p:cNvPr id="729" name="Initially coined by Thomas Kuhn (1922-1996)…"/>
          <p:cNvSpPr txBox="1">
            <a:spLocks noGrp="1"/>
          </p:cNvSpPr>
          <p:nvPr>
            <p:ph type="body" sz="half" idx="1"/>
          </p:nvPr>
        </p:nvSpPr>
        <p:spPr>
          <a:xfrm>
            <a:off x="723900" y="2222500"/>
            <a:ext cx="6702095" cy="7543800"/>
          </a:xfrm>
          <a:prstGeom prst="rect">
            <a:avLst/>
          </a:prstGeom>
        </p:spPr>
        <p:txBody>
          <a:bodyPr/>
          <a:lstStyle/>
          <a:p>
            <a:pPr>
              <a:defRPr sz="2600"/>
            </a:pPr>
            <a:r>
              <a:t>Initially coined by Thomas Kuhn (1922-1996)</a:t>
            </a:r>
          </a:p>
          <a:p>
            <a:pPr>
              <a:defRPr sz="2600"/>
            </a:pPr>
            <a:r>
              <a:t>Scientific progress doesn’t follow piecemeal falsification / corroboration, but is revolutionary and influenced by sociological characteristics of scientific communities. </a:t>
            </a:r>
          </a:p>
          <a:p>
            <a:pPr>
              <a:defRPr sz="2600"/>
            </a:pPr>
            <a:r>
              <a:t>Scientists work within paradigms (and are uncritical towards their paradigm)</a:t>
            </a:r>
          </a:p>
          <a:p>
            <a:pPr marL="0" indent="0">
              <a:buSzTx/>
              <a:buNone/>
              <a:defRPr sz="2600" b="1"/>
            </a:pPr>
            <a:r>
              <a:t>Maxim of paradigms</a:t>
            </a:r>
          </a:p>
          <a:p>
            <a:pPr>
              <a:defRPr sz="2600"/>
            </a:pPr>
            <a:r>
              <a:rPr i="1"/>
              <a:t>Paradigm</a:t>
            </a:r>
            <a:r>
              <a:t> is set of accepted fundamental laws, assumptions, standard ways of working (instrumentation and techniques)</a:t>
            </a:r>
          </a:p>
          <a:p>
            <a:pPr>
              <a:buChar char="➡"/>
              <a:defRPr sz="2600"/>
            </a:pPr>
            <a:r>
              <a:rPr i="1"/>
              <a:t>Normal scientific</a:t>
            </a:r>
            <a:r>
              <a:t> </a:t>
            </a:r>
            <a:r>
              <a:rPr i="1"/>
              <a:t>activity</a:t>
            </a:r>
            <a:r>
              <a:t> is a puzzle-solving activity. Failures are failures of scientists, not the paradigm; puzzles that resist solution are usually anomalies rather than falsifications.</a:t>
            </a:r>
          </a:p>
          <a:p>
            <a:pPr>
              <a:buChar char="➡"/>
              <a:defRPr sz="2600"/>
            </a:pPr>
            <a:r>
              <a:rPr i="1"/>
              <a:t>Progress</a:t>
            </a:r>
            <a:r>
              <a:t> via “revolutionary paradigm shift”</a:t>
            </a:r>
          </a:p>
        </p:txBody>
      </p:sp>
      <p:pic>
        <p:nvPicPr>
          <p:cNvPr id="730" name="kuhn.jpg" descr="kuhn.jpg"/>
          <p:cNvPicPr>
            <a:picLocks noChangeAspect="1"/>
          </p:cNvPicPr>
          <p:nvPr/>
        </p:nvPicPr>
        <p:blipFill>
          <a:blip r:embed="rId2"/>
          <a:stretch>
            <a:fillRect/>
          </a:stretch>
        </p:blipFill>
        <p:spPr>
          <a:xfrm>
            <a:off x="7552150" y="1894801"/>
            <a:ext cx="6278456" cy="7868998"/>
          </a:xfrm>
          <a:prstGeom prst="rect">
            <a:avLst/>
          </a:prstGeom>
          <a:ln w="12700"/>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Outline"/>
          <p:cNvSpPr txBox="1">
            <a:spLocks noGrp="1"/>
          </p:cNvSpPr>
          <p:nvPr>
            <p:ph type="title"/>
          </p:nvPr>
        </p:nvSpPr>
        <p:spPr>
          <a:prstGeom prst="rect">
            <a:avLst/>
          </a:prstGeom>
        </p:spPr>
        <p:txBody>
          <a:bodyPr/>
          <a:lstStyle>
            <a:lvl1pPr>
              <a:defRPr sz="3800"/>
            </a:lvl1pPr>
          </a:lstStyle>
          <a:p>
            <a:r>
              <a:t>Outline</a:t>
            </a:r>
          </a:p>
        </p:txBody>
      </p:sp>
      <p:sp>
        <p:nvSpPr>
          <p:cNvPr id="256" name="Science (in a Nutshell)…"/>
          <p:cNvSpPr txBox="1"/>
          <p:nvPr/>
        </p:nvSpPr>
        <p:spPr>
          <a:xfrm>
            <a:off x="753729" y="2573866"/>
            <a:ext cx="10627193" cy="375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22729" indent="-322729">
              <a:buSzPct val="100000"/>
              <a:buChar char="•"/>
              <a:defRPr sz="3200">
                <a:latin typeface="+mn-lt"/>
                <a:ea typeface="+mn-ea"/>
                <a:cs typeface="+mn-cs"/>
                <a:sym typeface="Gill Sans"/>
              </a:defRPr>
            </a:pPr>
            <a:r>
              <a:t>Science (in a Nutshell)</a:t>
            </a:r>
          </a:p>
          <a:p>
            <a:pPr marL="322729" indent="-322729">
              <a:buSzPct val="100000"/>
              <a:buChar char="•"/>
              <a:defRPr sz="3200">
                <a:latin typeface="+mn-lt"/>
                <a:ea typeface="+mn-ea"/>
                <a:cs typeface="+mn-cs"/>
                <a:sym typeface="Gill Sans"/>
              </a:defRPr>
            </a:pPr>
            <a:r>
              <a:t>Philosophy of Science - a Historical Perspective</a:t>
            </a:r>
          </a:p>
          <a:p>
            <a:pPr marL="322729" indent="-322729">
              <a:buSzPct val="100000"/>
              <a:buChar char="•"/>
              <a:defRPr sz="3200">
                <a:latin typeface="+mn-lt"/>
                <a:ea typeface="+mn-ea"/>
                <a:cs typeface="+mn-cs"/>
                <a:sym typeface="Gill Sans"/>
              </a:defRPr>
            </a:pPr>
            <a:r>
              <a:t>Key Take Aways</a:t>
            </a:r>
          </a:p>
          <a:p>
            <a:pPr marL="322729" indent="-322729">
              <a:buSzPct val="100000"/>
              <a:buChar char="•"/>
              <a:defRPr sz="3200">
                <a:latin typeface="+mn-lt"/>
                <a:ea typeface="+mn-ea"/>
                <a:cs typeface="+mn-cs"/>
                <a:sym typeface="Gill Sans"/>
              </a:defRPr>
            </a:pPr>
            <a:r>
              <a:t>From Philosophy of Science to Empirical Software Engineering</a:t>
            </a:r>
          </a:p>
          <a:p>
            <a:pPr marL="322729" indent="-322729">
              <a:buSzPct val="100000"/>
              <a:buChar char="•"/>
              <a:defRPr sz="3200">
                <a:latin typeface="+mn-lt"/>
                <a:ea typeface="+mn-ea"/>
                <a:cs typeface="+mn-cs"/>
                <a:sym typeface="Gill Sans"/>
              </a:defRPr>
            </a:pPr>
            <a:r>
              <a:t>Empirical Software Engineering Processes</a:t>
            </a:r>
          </a:p>
          <a:p>
            <a:pPr marL="322729" indent="-322729">
              <a:buSzPct val="100000"/>
              <a:buChar char="•"/>
              <a:defRPr sz="3200">
                <a:latin typeface="+mn-lt"/>
                <a:ea typeface="+mn-ea"/>
                <a:cs typeface="+mn-cs"/>
                <a:sym typeface="Gill Sans"/>
              </a:defRPr>
            </a:pPr>
            <a:r>
              <a:t>Current Challenges in Empirical Software Engineering </a:t>
            </a:r>
          </a:p>
          <a:p>
            <a:pPr marL="322729" indent="-322729">
              <a:buSzPct val="100000"/>
              <a:buChar char="•"/>
              <a:defRPr sz="3200">
                <a:latin typeface="+mn-lt"/>
                <a:ea typeface="+mn-ea"/>
                <a:cs typeface="+mn-cs"/>
                <a:sym typeface="Gill Sans"/>
              </a:defRPr>
            </a:pPr>
            <a:endParaRPr/>
          </a:p>
        </p:txBody>
      </p:sp>
      <p:pic>
        <p:nvPicPr>
          <p:cNvPr id="257" name="Bookmark Ribbon Filled-50.png" descr="Bookmark Ribbon Filled-50.png"/>
          <p:cNvPicPr>
            <a:picLocks noChangeAspect="1"/>
          </p:cNvPicPr>
          <p:nvPr/>
        </p:nvPicPr>
        <p:blipFill>
          <a:blip r:embed="rId2"/>
          <a:stretch>
            <a:fillRect/>
          </a:stretch>
        </p:blipFill>
        <p:spPr>
          <a:xfrm>
            <a:off x="11867951" y="-60061"/>
            <a:ext cx="635001" cy="635001"/>
          </a:xfrm>
          <a:prstGeom prst="rect">
            <a:avLst/>
          </a:prstGeom>
          <a:ln w="12700"/>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cientific progress via “paradigm shifts”"/>
          <p:cNvSpPr txBox="1">
            <a:spLocks noGrp="1"/>
          </p:cNvSpPr>
          <p:nvPr>
            <p:ph type="title"/>
          </p:nvPr>
        </p:nvSpPr>
        <p:spPr>
          <a:prstGeom prst="rect">
            <a:avLst/>
          </a:prstGeom>
        </p:spPr>
        <p:txBody>
          <a:bodyPr/>
          <a:lstStyle/>
          <a:p>
            <a:r>
              <a:t>Scientific progress via “paradigm shifts”</a:t>
            </a:r>
          </a:p>
        </p:txBody>
      </p:sp>
      <p:sp>
        <p:nvSpPr>
          <p:cNvPr id="733" name="Scientists work in communities within certain (incommensurable) paradigms…"/>
          <p:cNvSpPr txBox="1">
            <a:spLocks noGrp="1"/>
          </p:cNvSpPr>
          <p:nvPr>
            <p:ph type="body" sz="quarter" idx="1"/>
          </p:nvPr>
        </p:nvSpPr>
        <p:spPr>
          <a:xfrm>
            <a:off x="723900" y="2209800"/>
            <a:ext cx="5928321" cy="3144705"/>
          </a:xfrm>
          <a:prstGeom prst="rect">
            <a:avLst/>
          </a:prstGeom>
        </p:spPr>
        <p:txBody>
          <a:bodyPr/>
          <a:lstStyle/>
          <a:p>
            <a:pPr marL="269240" indent="-228600">
              <a:buAutoNum type="arabicPeriod"/>
              <a:defRPr sz="2600"/>
            </a:pPr>
            <a:r>
              <a:t> Scientists work in communities within certain (incommensurable) paradigms</a:t>
            </a:r>
          </a:p>
          <a:p>
            <a:pPr marL="269240" indent="-228600">
              <a:buAutoNum type="arabicPeriod"/>
              <a:defRPr sz="2600"/>
            </a:pPr>
            <a:r>
              <a:t> If no progress can be observed, it is an indicator for a crisis</a:t>
            </a:r>
          </a:p>
          <a:p>
            <a:pPr marL="269240" indent="-228600">
              <a:buAutoNum type="arabicPeriod"/>
              <a:defRPr sz="2600"/>
            </a:pPr>
            <a:r>
              <a:t> A change of paradigm (“paradigm shift”) by acceptance of the community</a:t>
            </a:r>
            <a:br>
              <a:rPr b="1"/>
            </a:br>
            <a:endParaRPr b="1"/>
          </a:p>
        </p:txBody>
      </p:sp>
      <p:pic>
        <p:nvPicPr>
          <p:cNvPr id="734" name="“[…] judging a theory by assessing the number, faith, and vocal energy of its supporters […] basic political credo of contemporary religious maniacs”… “[…] judging a theory by assessing the number, faith, and vocal energy of its supporters […] basic poli" descr="“[…] judging a theory by assessing the number, faith, and vocal energy of its supporters […] basic political credo of contemporary religious maniacs”… “[…] judging a theory by assessing the number, faith, and vocal energy of its supporters […] basic political credo of contemporary religious maniacs”— Lakatos, 1970"/>
          <p:cNvPicPr>
            <a:picLocks/>
          </p:cNvPicPr>
          <p:nvPr/>
        </p:nvPicPr>
        <p:blipFill>
          <a:blip r:embed="rId2"/>
          <a:stretch>
            <a:fillRect/>
          </a:stretch>
        </p:blipFill>
        <p:spPr>
          <a:xfrm>
            <a:off x="6673155" y="1404573"/>
            <a:ext cx="6453519" cy="3170106"/>
          </a:xfrm>
          <a:prstGeom prst="rect">
            <a:avLst/>
          </a:prstGeom>
        </p:spPr>
      </p:pic>
      <p:pic>
        <p:nvPicPr>
          <p:cNvPr id="735" name="At the moment physics is again terribly confused. In any case, it’s too difficult for me, and I wish I had been a movie comedian or something of the sort and had never heard of physics.… At the moment physics is again terribly confused. In any case, it’s" descr="At the moment physics is again terribly confused. In any case, it’s too difficult for me, and I wish I had been a movie comedian or something of the sort and had never heard of physics.… At the moment physics is again terribly confused. In any case, it’s too difficult for me, and I wish I had been a movie comedian or something of the sort and had never heard of physics.— Kronig, 1960"/>
          <p:cNvPicPr>
            <a:picLocks/>
          </p:cNvPicPr>
          <p:nvPr/>
        </p:nvPicPr>
        <p:blipFill>
          <a:blip r:embed="rId3"/>
          <a:stretch>
            <a:fillRect/>
          </a:stretch>
        </p:blipFill>
        <p:spPr>
          <a:xfrm>
            <a:off x="6243736" y="3902009"/>
            <a:ext cx="5824936" cy="3342746"/>
          </a:xfrm>
          <a:prstGeom prst="rect">
            <a:avLst/>
          </a:prstGeom>
        </p:spPr>
      </p:pic>
      <p:pic>
        <p:nvPicPr>
          <p:cNvPr id="736" name="Though the world does not change with a change of paradigms, the scientist afterwards works in a different world.… Though the world does not change with a change of paradigms, the scientist afterwards works in a different world. — Kuhn. The Structure of " descr="Though the world does not change with a change of paradigms, the scientist afterwards works in a different world.… Though the world does not change with a change of paradigms, the scientist afterwards works in a different world. — Kuhn. The Structure of Scientific Revolutions, 1962"/>
          <p:cNvPicPr>
            <a:picLocks/>
          </p:cNvPicPr>
          <p:nvPr/>
        </p:nvPicPr>
        <p:blipFill>
          <a:blip r:embed="rId4"/>
          <a:stretch>
            <a:fillRect/>
          </a:stretch>
        </p:blipFill>
        <p:spPr>
          <a:xfrm>
            <a:off x="7395203" y="6171307"/>
            <a:ext cx="5824936" cy="3342746"/>
          </a:xfrm>
          <a:prstGeom prst="rect">
            <a:avLst/>
          </a:prstGeom>
        </p:spPr>
      </p:pic>
      <p:sp>
        <p:nvSpPr>
          <p:cNvPr id="737" name="Acceptance first, arguments later…"/>
          <p:cNvSpPr txBox="1"/>
          <p:nvPr/>
        </p:nvSpPr>
        <p:spPr>
          <a:xfrm>
            <a:off x="848609" y="4995628"/>
            <a:ext cx="5454535" cy="5361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R="57799" defTabSz="1295400">
              <a:spcBef>
                <a:spcPts val="1000"/>
              </a:spcBef>
              <a:buSzPct val="100000"/>
              <a:buChar char="➡"/>
              <a:defRPr sz="2600">
                <a:uFill>
                  <a:solidFill>
                    <a:srgbClr val="000000"/>
                  </a:solidFill>
                </a:uFill>
                <a:latin typeface="+mn-lt"/>
                <a:ea typeface="+mn-ea"/>
                <a:cs typeface="+mn-cs"/>
                <a:sym typeface="Gill Sans"/>
              </a:defRPr>
            </a:pPr>
            <a:r>
              <a:t>Acceptance first, arguments later</a:t>
            </a:r>
          </a:p>
          <a:p>
            <a:pPr marR="57799" defTabSz="1295400">
              <a:spcBef>
                <a:spcPts val="1000"/>
              </a:spcBef>
              <a:defRPr sz="2600">
                <a:uFill>
                  <a:solidFill>
                    <a:srgbClr val="000000"/>
                  </a:solidFill>
                </a:uFill>
                <a:latin typeface="+mn-lt"/>
                <a:ea typeface="+mn-ea"/>
                <a:cs typeface="+mn-cs"/>
                <a:sym typeface="Gill Sans"/>
              </a:defRPr>
            </a:pPr>
            <a:endParaRPr/>
          </a:p>
          <a:p>
            <a:pPr marR="57799" defTabSz="1295400">
              <a:spcBef>
                <a:spcPts val="1000"/>
              </a:spcBef>
              <a:defRPr sz="2600">
                <a:uFill>
                  <a:solidFill>
                    <a:srgbClr val="000000"/>
                  </a:solidFill>
                </a:uFill>
                <a:latin typeface="+mn-lt"/>
                <a:ea typeface="+mn-ea"/>
                <a:cs typeface="+mn-cs"/>
                <a:sym typeface="Gill Sans"/>
              </a:defRPr>
            </a:pPr>
            <a:r>
              <a:rPr b="1"/>
              <a:t>Examples</a:t>
            </a:r>
          </a:p>
          <a:p>
            <a:pPr marL="228600" marR="57799" indent="-228600" defTabSz="1295400">
              <a:spcBef>
                <a:spcPts val="1000"/>
              </a:spcBef>
              <a:buSzPct val="100000"/>
              <a:buChar char="•"/>
              <a:defRPr sz="2600">
                <a:uFill>
                  <a:solidFill>
                    <a:srgbClr val="000000"/>
                  </a:solidFill>
                </a:uFill>
                <a:latin typeface="+mn-lt"/>
                <a:ea typeface="+mn-ea"/>
                <a:cs typeface="+mn-cs"/>
                <a:sym typeface="Gill Sans"/>
              </a:defRPr>
            </a:pPr>
            <a:r>
              <a:t>Copernican revolution</a:t>
            </a:r>
          </a:p>
          <a:p>
            <a:pPr marL="228600" marR="57799" indent="-228600" defTabSz="1295400">
              <a:spcBef>
                <a:spcPts val="1000"/>
              </a:spcBef>
              <a:buSzPct val="100000"/>
              <a:buChar char="•"/>
              <a:defRPr sz="2600">
                <a:uFill>
                  <a:solidFill>
                    <a:srgbClr val="000000"/>
                  </a:solidFill>
                </a:uFill>
                <a:latin typeface="+mn-lt"/>
                <a:ea typeface="+mn-ea"/>
                <a:cs typeface="+mn-cs"/>
                <a:sym typeface="Gill Sans"/>
              </a:defRPr>
            </a:pPr>
            <a:r>
              <a:t>Development of quantum mechanics</a:t>
            </a:r>
          </a:p>
          <a:p>
            <a:pPr marL="228600" marR="57799" indent="-228600" defTabSz="1295400">
              <a:spcBef>
                <a:spcPts val="1000"/>
              </a:spcBef>
              <a:buSzPct val="100000"/>
              <a:buChar char="•"/>
              <a:defRPr sz="2600">
                <a:uFill>
                  <a:solidFill>
                    <a:srgbClr val="000000"/>
                  </a:solidFill>
                </a:uFill>
                <a:latin typeface="+mn-lt"/>
                <a:ea typeface="+mn-ea"/>
                <a:cs typeface="+mn-cs"/>
                <a:sym typeface="Gill Sans"/>
              </a:defRPr>
            </a:pPr>
            <a:r>
              <a:t>Agile methods?</a:t>
            </a:r>
          </a:p>
          <a:p>
            <a:pPr marR="57799" defTabSz="1295400">
              <a:spcBef>
                <a:spcPts val="1000"/>
              </a:spcBef>
              <a:defRPr sz="2600">
                <a:uFill>
                  <a:solidFill>
                    <a:srgbClr val="000000"/>
                  </a:solidFill>
                </a:uFill>
                <a:latin typeface="+mn-lt"/>
                <a:ea typeface="+mn-ea"/>
                <a:cs typeface="+mn-cs"/>
                <a:sym typeface="Gill Sans"/>
              </a:defRPr>
            </a:pPr>
            <a:r>
              <a:rPr b="1"/>
              <a:t>Limitation</a:t>
            </a:r>
          </a:p>
          <a:p>
            <a:pPr marR="57799" defTabSz="1295400">
              <a:spcBef>
                <a:spcPts val="1000"/>
              </a:spcBef>
              <a:defRPr sz="2600">
                <a:uFill>
                  <a:solidFill>
                    <a:srgbClr val="000000"/>
                  </a:solidFill>
                </a:uFill>
                <a:latin typeface="+mn-lt"/>
                <a:ea typeface="+mn-ea"/>
                <a:cs typeface="+mn-cs"/>
                <a:sym typeface="Gill Sans"/>
              </a:defRPr>
            </a:pPr>
            <a:r>
              <a:t>No notion of when a paradigm is „better“ than another</a:t>
            </a:r>
            <a:b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3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7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733">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3" nodeType="afterEffect">
                                  <p:stCondLst>
                                    <p:cond delay="0"/>
                                  </p:stCondLst>
                                  <p:iterate>
                                    <p:tmAbs val="0"/>
                                  </p:iterate>
                                  <p:childTnLst>
                                    <p:set>
                                      <p:cBhvr>
                                        <p:cTn id="18" fill="hold"/>
                                        <p:tgtEl>
                                          <p:spTgt spid="7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733">
                                            <p:txEl>
                                              <p:pRg st="2" end="2"/>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4" nodeType="afterEffect">
                                  <p:stCondLst>
                                    <p:cond delay="0"/>
                                  </p:stCondLst>
                                  <p:iterate>
                                    <p:tmAbs val="0"/>
                                  </p:iterate>
                                  <p:childTnLst>
                                    <p:set>
                                      <p:cBhvr>
                                        <p:cTn id="25" fill="hold"/>
                                        <p:tgtEl>
                                          <p:spTgt spid="73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5" nodeType="clickEffect">
                                  <p:stCondLst>
                                    <p:cond delay="0"/>
                                  </p:stCondLst>
                                  <p:iterate>
                                    <p:tmAbs val="0"/>
                                  </p:iterate>
                                  <p:childTnLst>
                                    <p:set>
                                      <p:cBhvr>
                                        <p:cTn id="29" fill="hold"/>
                                        <p:tgtEl>
                                          <p:spTgt spid="7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 grpId="1" build="p" bldLvl="5" animBg="1" advAuto="0"/>
      <p:bldP spid="734" grpId="2" animBg="1" advAuto="0"/>
      <p:bldP spid="735" grpId="3" animBg="1" advAuto="0"/>
      <p:bldP spid="736" grpId="4" animBg="1" advAuto="0"/>
      <p:bldP spid="737" grpId="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Research programmes"/>
          <p:cNvSpPr txBox="1">
            <a:spLocks noGrp="1"/>
          </p:cNvSpPr>
          <p:nvPr>
            <p:ph type="title"/>
          </p:nvPr>
        </p:nvSpPr>
        <p:spPr>
          <a:prstGeom prst="rect">
            <a:avLst/>
          </a:prstGeom>
        </p:spPr>
        <p:txBody>
          <a:bodyPr/>
          <a:lstStyle/>
          <a:p>
            <a:r>
              <a:t>Research programmes</a:t>
            </a:r>
          </a:p>
        </p:txBody>
      </p:sp>
      <p:sp>
        <p:nvSpPr>
          <p:cNvPr id="740" name="Coined by Imre Lakatos (born as “Lipschitz”)(1922-1974)…"/>
          <p:cNvSpPr txBox="1">
            <a:spLocks noGrp="1"/>
          </p:cNvSpPr>
          <p:nvPr>
            <p:ph type="body" sz="half" idx="1"/>
          </p:nvPr>
        </p:nvSpPr>
        <p:spPr>
          <a:xfrm>
            <a:off x="723900" y="2209800"/>
            <a:ext cx="6381618" cy="7543800"/>
          </a:xfrm>
          <a:prstGeom prst="rect">
            <a:avLst/>
          </a:prstGeom>
        </p:spPr>
        <p:txBody>
          <a:bodyPr/>
          <a:lstStyle/>
          <a:p>
            <a:pPr>
              <a:defRPr sz="2600"/>
            </a:pPr>
            <a:r>
              <a:t>Coined by Imre Lakatos (born as “Lipschitz”)(1922-1974)</a:t>
            </a:r>
          </a:p>
          <a:p>
            <a:pPr>
              <a:defRPr sz="2600"/>
            </a:pPr>
            <a:r>
              <a:t>Kuhn’s revolutionary science had no notion of when a paradigm is „better“ than another, i.e. often not clear which hypothesis in a structure of hypotheses (i.e. theory) problematic</a:t>
            </a:r>
          </a:p>
          <a:p>
            <a:pPr marL="0" indent="0">
              <a:buSzTx/>
              <a:buNone/>
              <a:defRPr sz="2600" b="1"/>
            </a:pPr>
            <a:r>
              <a:t>Structure via research programmes</a:t>
            </a:r>
          </a:p>
          <a:p>
            <a:pPr>
              <a:defRPr sz="2600"/>
            </a:pPr>
            <a:r>
              <a:rPr i="1"/>
              <a:t>Hard core: </a:t>
            </a:r>
            <a:r>
              <a:t>Non-falsifiable</a:t>
            </a:r>
          </a:p>
          <a:p>
            <a:pPr>
              <a:defRPr sz="2600"/>
            </a:pPr>
            <a:r>
              <a:rPr i="1"/>
              <a:t>Protective belt:</a:t>
            </a:r>
            <a:r>
              <a:t> falsifiable</a:t>
            </a:r>
          </a:p>
          <a:p>
            <a:pPr>
              <a:buChar char="➡"/>
              <a:defRPr sz="2600"/>
            </a:pPr>
            <a:r>
              <a:t>Progress by modifying protective belt in testable way:  Progressive research over degenerating research</a:t>
            </a:r>
          </a:p>
          <a:p>
            <a:pPr marL="755015" lvl="1" indent="-257175">
              <a:buChar char="➡"/>
              <a:defRPr sz="2600"/>
            </a:pPr>
            <a:r>
              <a:t>Degenerative research:  explaining what is already known</a:t>
            </a:r>
          </a:p>
          <a:p>
            <a:pPr marL="755015" lvl="1" indent="-257175">
              <a:buChar char="➡"/>
              <a:defRPr sz="2600"/>
            </a:pPr>
            <a:r>
              <a:t>Progressive research: based on ability to predict novel facts </a:t>
            </a:r>
          </a:p>
        </p:txBody>
      </p:sp>
      <p:pic>
        <p:nvPicPr>
          <p:cNvPr id="741" name="Image" descr="Image"/>
          <p:cNvPicPr>
            <a:picLocks noChangeAspect="1"/>
          </p:cNvPicPr>
          <p:nvPr/>
        </p:nvPicPr>
        <p:blipFill>
          <a:blip r:embed="rId2"/>
          <a:stretch>
            <a:fillRect/>
          </a:stretch>
        </p:blipFill>
        <p:spPr>
          <a:xfrm>
            <a:off x="7184542" y="2076317"/>
            <a:ext cx="6627588" cy="9753601"/>
          </a:xfrm>
          <a:prstGeom prst="rect">
            <a:avLst/>
          </a:prstGeom>
          <a:ln w="12700"/>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 name="Screen Shot 2016-12-18 at 10.31.18.png" descr="Screen Shot 2016-12-18 at 10.31.18.png"/>
          <p:cNvPicPr>
            <a:picLocks noChangeAspect="1"/>
          </p:cNvPicPr>
          <p:nvPr/>
        </p:nvPicPr>
        <p:blipFill>
          <a:blip r:embed="rId2"/>
          <a:stretch>
            <a:fillRect/>
          </a:stretch>
        </p:blipFill>
        <p:spPr>
          <a:xfrm>
            <a:off x="6436760" y="4508500"/>
            <a:ext cx="6476204" cy="4694540"/>
          </a:xfrm>
          <a:prstGeom prst="rect">
            <a:avLst/>
          </a:prstGeom>
          <a:ln w="12700"/>
        </p:spPr>
      </p:pic>
      <p:sp>
        <p:nvSpPr>
          <p:cNvPr id="744" name="Scope"/>
          <p:cNvSpPr txBox="1">
            <a:spLocks noGrp="1"/>
          </p:cNvSpPr>
          <p:nvPr>
            <p:ph type="title"/>
          </p:nvPr>
        </p:nvSpPr>
        <p:spPr>
          <a:prstGeom prst="rect">
            <a:avLst/>
          </a:prstGeom>
        </p:spPr>
        <p:txBody>
          <a:bodyPr/>
          <a:lstStyle/>
          <a:p>
            <a:r>
              <a:t>Scope</a:t>
            </a:r>
          </a:p>
        </p:txBody>
      </p:sp>
      <p:sp>
        <p:nvSpPr>
          <p:cNvPr id="745" name="Knowledge growth not by following the (piece-wise) falsificationist or inductionist approaches, but through (in parts competing) programmes."/>
          <p:cNvSpPr/>
          <p:nvPr/>
        </p:nvSpPr>
        <p:spPr>
          <a:xfrm>
            <a:off x="723965" y="2073269"/>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600">
                <a:uFill>
                  <a:solidFill>
                    <a:srgbClr val="000000"/>
                  </a:solidFill>
                </a:uFill>
                <a:latin typeface="+mn-lt"/>
                <a:ea typeface="+mn-ea"/>
                <a:cs typeface="+mn-cs"/>
                <a:sym typeface="Gill Sans"/>
              </a:defRPr>
            </a:lvl1pPr>
          </a:lstStyle>
          <a:p>
            <a:r>
              <a:t>Knowledge growth not by following the (piece-wise) falsificationist or inductionist approaches, but through (in parts competing) programmes. </a:t>
            </a:r>
          </a:p>
        </p:txBody>
      </p:sp>
      <p:pic>
        <p:nvPicPr>
          <p:cNvPr id="746" name="Screen Shot 2016-12-18 at 10.31.18.png" descr="Screen Shot 2016-12-18 at 10.31.18.png"/>
          <p:cNvPicPr>
            <a:picLocks noChangeAspect="1"/>
          </p:cNvPicPr>
          <p:nvPr/>
        </p:nvPicPr>
        <p:blipFill>
          <a:blip r:embed="rId2"/>
          <a:stretch>
            <a:fillRect/>
          </a:stretch>
        </p:blipFill>
        <p:spPr>
          <a:xfrm>
            <a:off x="196827" y="4505207"/>
            <a:ext cx="6476204" cy="4694541"/>
          </a:xfrm>
          <a:prstGeom prst="rect">
            <a:avLst/>
          </a:prstGeom>
          <a:ln w="12700"/>
        </p:spPr>
      </p:pic>
      <p:sp>
        <p:nvSpPr>
          <p:cNvPr id="747" name="?"/>
          <p:cNvSpPr/>
          <p:nvPr/>
        </p:nvSpPr>
        <p:spPr>
          <a:xfrm>
            <a:off x="4567072" y="4287606"/>
            <a:ext cx="3845256" cy="1178389"/>
          </a:xfrm>
          <a:prstGeom prst="leftRightArrow">
            <a:avLst>
              <a:gd name="adj1" fmla="val 53188"/>
              <a:gd name="adj2" fmla="val 47932"/>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3200" b="1">
                <a:solidFill>
                  <a:srgbClr val="FFFFFF"/>
                </a:solidFill>
                <a:uFill>
                  <a:solidFill>
                    <a:srgbClr val="000000"/>
                  </a:solidFill>
                </a:uFill>
                <a:latin typeface="+mn-lt"/>
                <a:ea typeface="+mn-ea"/>
                <a:cs typeface="+mn-cs"/>
                <a:sym typeface="Gill Sans"/>
              </a:defRPr>
            </a:lvl1pPr>
          </a:lstStyle>
          <a:p>
            <a:r>
              <a:t>?</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Limitations"/>
          <p:cNvSpPr txBox="1">
            <a:spLocks noGrp="1"/>
          </p:cNvSpPr>
          <p:nvPr>
            <p:ph type="title"/>
          </p:nvPr>
        </p:nvSpPr>
        <p:spPr>
          <a:prstGeom prst="rect">
            <a:avLst/>
          </a:prstGeom>
        </p:spPr>
        <p:txBody>
          <a:bodyPr/>
          <a:lstStyle/>
          <a:p>
            <a:r>
              <a:t>Limitations</a:t>
            </a:r>
          </a:p>
        </p:txBody>
      </p:sp>
      <p:sp>
        <p:nvSpPr>
          <p:cNvPr id="750" name="No applicability to local problem-solving…"/>
          <p:cNvSpPr txBox="1">
            <a:spLocks noGrp="1"/>
          </p:cNvSpPr>
          <p:nvPr>
            <p:ph type="body" idx="1"/>
          </p:nvPr>
        </p:nvSpPr>
        <p:spPr>
          <a:xfrm>
            <a:off x="723900" y="2260600"/>
            <a:ext cx="11557000" cy="7543800"/>
          </a:xfrm>
          <a:prstGeom prst="rect">
            <a:avLst/>
          </a:prstGeom>
        </p:spPr>
        <p:txBody>
          <a:bodyPr/>
          <a:lstStyle/>
          <a:p>
            <a:pPr marL="228600" indent="-228600">
              <a:buAutoNum type="arabicPeriod"/>
              <a:defRPr sz="2800" b="1"/>
            </a:pPr>
            <a:r>
              <a:t> No applicability to local problem-solving</a:t>
            </a:r>
          </a:p>
          <a:p>
            <a:pPr>
              <a:defRPr sz="2800"/>
            </a:pPr>
            <a:r>
              <a:t>Paradigm / programme debates not about (relative) problem-solving ability, but about which paradigm should in future guide research on problems (such a decision made based on faith)</a:t>
            </a:r>
          </a:p>
          <a:p>
            <a:pPr>
              <a:buChar char="➡"/>
              <a:defRPr sz="2800"/>
            </a:pPr>
            <a:r>
              <a:t>No support for “quick wins” as (e.g.) in falsification as novelty can only be seen after a long period of (competing) programmes and continuous work within those programmes</a:t>
            </a:r>
          </a:p>
          <a:p>
            <a:pPr>
              <a:buChar char="➡"/>
              <a:defRPr sz="2800"/>
            </a:pPr>
            <a:r>
              <a:t>(Still helps understanding social mechanisms involved)</a:t>
            </a:r>
          </a:p>
          <a:p>
            <a:pPr>
              <a:buChar char="➡"/>
              <a:defRPr sz="2800"/>
            </a:pPr>
            <a:endParaRPr/>
          </a:p>
          <a:p>
            <a:pPr marL="269240" indent="-228600">
              <a:buAutoNum type="arabicPeriod" startAt="2"/>
              <a:defRPr sz="2800" b="1"/>
            </a:pPr>
            <a:r>
              <a:t> Advancing knowledge is a paradigm/programme debate</a:t>
            </a:r>
          </a:p>
          <a:p>
            <a:pPr>
              <a:spcBef>
                <a:spcPts val="400"/>
              </a:spcBef>
              <a:defRPr sz="2800"/>
            </a:pPr>
            <a:r>
              <a:t>Relies on acceptances by the communities based of belief to which extent theories can solve existing and future problems (science comes along a social and sometimes political process)</a:t>
            </a:r>
          </a:p>
          <a:p>
            <a:pPr marL="0" indent="0">
              <a:buChar char="➡"/>
              <a:defRPr sz="2800" b="1"/>
            </a:pPr>
            <a:r>
              <a:t> </a:t>
            </a:r>
            <a:r>
              <a:rPr b="0"/>
              <a:t>Progress based on acceptance by protagonists in communities</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Act 6…"/>
          <p:cNvSpPr txBox="1"/>
          <p:nvPr/>
        </p:nvSpPr>
        <p:spPr>
          <a:xfrm>
            <a:off x="1623367" y="3778249"/>
            <a:ext cx="9758066" cy="219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800" b="1">
                <a:latin typeface="+mn-lt"/>
                <a:ea typeface="+mn-ea"/>
                <a:cs typeface="+mn-cs"/>
                <a:sym typeface="Gill Sans"/>
              </a:defRPr>
            </a:pPr>
            <a:r>
              <a:t>Act 6</a:t>
            </a:r>
          </a:p>
          <a:p>
            <a:pPr algn="ctr">
              <a:defRPr sz="4800" b="1">
                <a:latin typeface="+mn-lt"/>
                <a:ea typeface="+mn-ea"/>
                <a:cs typeface="+mn-cs"/>
                <a:sym typeface="Gill Sans"/>
              </a:defRPr>
            </a:pPr>
            <a:endParaRPr/>
          </a:p>
          <a:p>
            <a:pPr algn="ctr">
              <a:defRPr sz="4800" b="1">
                <a:latin typeface="+mn-lt"/>
                <a:ea typeface="+mn-ea"/>
                <a:cs typeface="+mn-cs"/>
                <a:sym typeface="Gill Sans"/>
              </a:defRPr>
            </a:pPr>
            <a:r>
              <a:t>Era of Epistemological Anarchy</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Origin and principles"/>
          <p:cNvSpPr txBox="1">
            <a:spLocks noGrp="1"/>
          </p:cNvSpPr>
          <p:nvPr>
            <p:ph type="title"/>
          </p:nvPr>
        </p:nvSpPr>
        <p:spPr>
          <a:prstGeom prst="rect">
            <a:avLst/>
          </a:prstGeom>
        </p:spPr>
        <p:txBody>
          <a:bodyPr/>
          <a:lstStyle/>
          <a:p>
            <a:r>
              <a:t>Origin and principles</a:t>
            </a:r>
          </a:p>
        </p:txBody>
      </p:sp>
      <p:sp>
        <p:nvSpPr>
          <p:cNvPr id="755" name="Coined by Paul K. Feyerabend (1924-1994)…"/>
          <p:cNvSpPr txBox="1">
            <a:spLocks noGrp="1"/>
          </p:cNvSpPr>
          <p:nvPr>
            <p:ph type="body" sz="half" idx="1"/>
          </p:nvPr>
        </p:nvSpPr>
        <p:spPr>
          <a:xfrm>
            <a:off x="723900" y="2209800"/>
            <a:ext cx="6131058" cy="7543800"/>
          </a:xfrm>
          <a:prstGeom prst="rect">
            <a:avLst/>
          </a:prstGeom>
        </p:spPr>
        <p:txBody>
          <a:bodyPr/>
          <a:lstStyle/>
          <a:p>
            <a:pPr marL="383540" indent="-342900">
              <a:defRPr sz="2500"/>
            </a:pPr>
            <a:r>
              <a:t>Coined by Paul K. Feyerabend (1924-1994)</a:t>
            </a:r>
          </a:p>
          <a:p>
            <a:pPr marL="383540" indent="-342900">
              <a:defRPr sz="2500"/>
            </a:pPr>
            <a:r>
              <a:t>Did not express own conviction, but provoked communities to question theirs </a:t>
            </a:r>
          </a:p>
          <a:p>
            <a:pPr marL="0" indent="0">
              <a:buSzTx/>
              <a:buNone/>
              <a:defRPr sz="2500" b="1"/>
            </a:pPr>
            <a:endParaRPr/>
          </a:p>
          <a:p>
            <a:pPr marL="0" indent="0">
              <a:buSzTx/>
              <a:buNone/>
              <a:defRPr sz="2500" b="1"/>
            </a:pPr>
            <a:r>
              <a:t>Maxim of “Anything Goes”</a:t>
            </a:r>
          </a:p>
          <a:p>
            <a:pPr marL="383540" indent="-342900">
              <a:defRPr sz="2500"/>
            </a:pPr>
            <a:r>
              <a:t>Reject idea that there can be a universal notion of science (at least without ending up in total relativism)</a:t>
            </a:r>
          </a:p>
          <a:p>
            <a:pPr marL="383540" indent="-342900">
              <a:defRPr sz="2500"/>
            </a:pPr>
            <a:r>
              <a:t>Reject any attempt to constrain science by acceptance as it</a:t>
            </a:r>
          </a:p>
          <a:p>
            <a:pPr marL="755015" lvl="1" indent="-257175">
              <a:buChar char="•"/>
              <a:defRPr sz="2500"/>
            </a:pPr>
            <a:r>
              <a:t>inhibits free development of individual scientist </a:t>
            </a:r>
          </a:p>
          <a:p>
            <a:pPr marL="755015" lvl="1" indent="-257175">
              <a:buChar char="•"/>
              <a:defRPr sz="2500"/>
            </a:pPr>
            <a:r>
              <a:t>blocks growth of scientific knowledge</a:t>
            </a:r>
          </a:p>
          <a:p>
            <a:pPr marL="383540" indent="-342900">
              <a:buChar char="➡"/>
              <a:defRPr sz="2500"/>
            </a:pPr>
            <a:r>
              <a:t>Chose whatever others might think is „progress“ and play the devil’s advocate</a:t>
            </a:r>
          </a:p>
        </p:txBody>
      </p:sp>
      <p:pic>
        <p:nvPicPr>
          <p:cNvPr id="756" name="Paul_Feyerabend_Berkeley.jpg" descr="Paul_Feyerabend_Berkeley.jpg"/>
          <p:cNvPicPr>
            <a:picLocks noChangeAspect="1"/>
          </p:cNvPicPr>
          <p:nvPr/>
        </p:nvPicPr>
        <p:blipFill>
          <a:blip r:embed="rId2"/>
          <a:stretch>
            <a:fillRect/>
          </a:stretch>
        </p:blipFill>
        <p:spPr>
          <a:xfrm>
            <a:off x="7090238" y="2038350"/>
            <a:ext cx="7734301" cy="7886700"/>
          </a:xfrm>
          <a:prstGeom prst="rect">
            <a:avLst/>
          </a:prstGeom>
          <a:ln w="12700"/>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Paul Feyerabend: The (polemic) Devil’s Advocate"/>
          <p:cNvSpPr txBox="1">
            <a:spLocks noGrp="1"/>
          </p:cNvSpPr>
          <p:nvPr>
            <p:ph type="title"/>
          </p:nvPr>
        </p:nvSpPr>
        <p:spPr>
          <a:prstGeom prst="rect">
            <a:avLst/>
          </a:prstGeom>
        </p:spPr>
        <p:txBody>
          <a:bodyPr/>
          <a:lstStyle/>
          <a:p>
            <a:r>
              <a:t>Paul Feyerabend: The (polemic) Devil’s Advocate</a:t>
            </a:r>
          </a:p>
        </p:txBody>
      </p:sp>
      <p:sp>
        <p:nvSpPr>
          <p:cNvPr id="759" name="Paul Feyerabend, also known as the…"/>
          <p:cNvSpPr txBox="1">
            <a:spLocks noGrp="1"/>
          </p:cNvSpPr>
          <p:nvPr>
            <p:ph type="body" sz="quarter" idx="1"/>
          </p:nvPr>
        </p:nvSpPr>
        <p:spPr>
          <a:xfrm>
            <a:off x="723900" y="2209800"/>
            <a:ext cx="6743635" cy="1638300"/>
          </a:xfrm>
          <a:prstGeom prst="rect">
            <a:avLst/>
          </a:prstGeom>
        </p:spPr>
        <p:txBody>
          <a:bodyPr/>
          <a:lstStyle/>
          <a:p>
            <a:pPr marL="0" indent="0">
              <a:buSzTx/>
              <a:buNone/>
              <a:defRPr sz="2600" b="1"/>
            </a:pPr>
            <a:r>
              <a:t>Paul Feyerabend, also known as the</a:t>
            </a:r>
          </a:p>
          <a:p>
            <a:pPr>
              <a:defRPr sz="2600"/>
            </a:pPr>
            <a:r>
              <a:t>Defender of Creationism</a:t>
            </a:r>
          </a:p>
          <a:p>
            <a:pPr>
              <a:defRPr sz="2600"/>
            </a:pPr>
            <a:r>
              <a:t>Defender of Astrology</a:t>
            </a:r>
          </a:p>
        </p:txBody>
      </p:sp>
      <p:pic>
        <p:nvPicPr>
          <p:cNvPr id="760" name="Screen Shot 2016-12-13 at 11.01.00.png" descr="Screen Shot 2016-12-13 at 11.01.00.png"/>
          <p:cNvPicPr>
            <a:picLocks/>
          </p:cNvPicPr>
          <p:nvPr/>
        </p:nvPicPr>
        <p:blipFill>
          <a:blip r:embed="rId2"/>
          <a:stretch>
            <a:fillRect/>
          </a:stretch>
        </p:blipFill>
        <p:spPr>
          <a:xfrm>
            <a:off x="8400995" y="2531559"/>
            <a:ext cx="4389213" cy="6925682"/>
          </a:xfrm>
          <a:prstGeom prst="rect">
            <a:avLst/>
          </a:prstGeom>
          <a:effectLst>
            <a:outerShdw blurRad="63500" dist="25400" dir="5400000" rotWithShape="0">
              <a:srgbClr val="000000">
                <a:alpha val="50000"/>
              </a:srgbClr>
            </a:outerShdw>
          </a:effectLst>
        </p:spPr>
      </p:pic>
      <p:grpSp>
        <p:nvGrpSpPr>
          <p:cNvPr id="766" name="Group"/>
          <p:cNvGrpSpPr/>
          <p:nvPr/>
        </p:nvGrpSpPr>
        <p:grpSpPr>
          <a:xfrm>
            <a:off x="340122" y="3727516"/>
            <a:ext cx="7511190" cy="5611218"/>
            <a:chOff x="-292100" y="-342900"/>
            <a:chExt cx="7511189" cy="5611216"/>
          </a:xfrm>
        </p:grpSpPr>
        <p:pic>
          <p:nvPicPr>
            <p:cNvPr id="761" name="Astrology bores me to tears [, but] it was attacked by scientists, Nobel Prize winners among them, without arguments, simply by a show of authority and in this respect deserved a defence.… Astrology bores me to tears [, but] it was attacked by scientists" descr="Astrology bores me to tears [, but] it was attacked by scientists, Nobel Prize winners among them, without arguments, simply by a show of authority and in this respect deserved a defence.… Astrology bores me to tears [, but] it was attacked by scientists, Nobel Prize winners among them, without arguments, simply by a show of authority and in this respect deserved a defence.— Feyerabend, 1991"/>
            <p:cNvPicPr>
              <a:picLocks/>
            </p:cNvPicPr>
            <p:nvPr/>
          </p:nvPicPr>
          <p:blipFill>
            <a:blip r:embed="rId3"/>
            <a:stretch>
              <a:fillRect/>
            </a:stretch>
          </p:blipFill>
          <p:spPr>
            <a:xfrm>
              <a:off x="-292100" y="-342900"/>
              <a:ext cx="7511190" cy="3565525"/>
            </a:xfrm>
            <a:prstGeom prst="rect">
              <a:avLst/>
            </a:prstGeom>
            <a:effectLst/>
          </p:spPr>
        </p:pic>
        <p:grpSp>
          <p:nvGrpSpPr>
            <p:cNvPr id="764" name="Arrow"/>
            <p:cNvGrpSpPr/>
            <p:nvPr/>
          </p:nvGrpSpPr>
          <p:grpSpPr>
            <a:xfrm rot="5412535">
              <a:off x="2317111" y="3327356"/>
              <a:ext cx="1653460" cy="1284591"/>
              <a:chOff x="0" y="0"/>
              <a:chExt cx="1653458" cy="1284590"/>
            </a:xfrm>
          </p:grpSpPr>
          <p:sp>
            <p:nvSpPr>
              <p:cNvPr id="763" name="Arrow"/>
              <p:cNvSpPr/>
              <p:nvPr/>
            </p:nvSpPr>
            <p:spPr>
              <a:xfrm>
                <a:off x="25400" y="52076"/>
                <a:ext cx="1586802" cy="1180438"/>
              </a:xfrm>
              <a:prstGeom prst="rightArrow">
                <a:avLst>
                  <a:gd name="adj1" fmla="val 32000"/>
                  <a:gd name="adj2" fmla="val 64000"/>
                </a:avLst>
              </a:prstGeom>
              <a:solidFill>
                <a:srgbClr val="FFFFFF"/>
              </a:solidFill>
              <a:ln>
                <a:noFill/>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endParaRPr/>
              </a:p>
            </p:txBody>
          </p:sp>
          <p:pic>
            <p:nvPicPr>
              <p:cNvPr id="762" name="Arrow Arrow" descr="Arrow Arrow"/>
              <p:cNvPicPr>
                <a:picLocks/>
              </p:cNvPicPr>
              <p:nvPr/>
            </p:nvPicPr>
            <p:blipFill>
              <a:blip r:embed="rId4"/>
              <a:stretch>
                <a:fillRect/>
              </a:stretch>
            </p:blipFill>
            <p:spPr>
              <a:xfrm>
                <a:off x="-1" y="-1"/>
                <a:ext cx="1653460" cy="1284592"/>
              </a:xfrm>
              <a:prstGeom prst="rect">
                <a:avLst/>
              </a:prstGeom>
              <a:effectLst/>
            </p:spPr>
          </p:pic>
        </p:grpSp>
        <p:sp>
          <p:nvSpPr>
            <p:cNvPr id="765" name="Devil’s advocate"/>
            <p:cNvSpPr txBox="1"/>
            <p:nvPr/>
          </p:nvSpPr>
          <p:spPr>
            <a:xfrm>
              <a:off x="1829970" y="4811116"/>
              <a:ext cx="2627710" cy="457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R="57799" defTabSz="1295400">
                <a:spcBef>
                  <a:spcPts val="1000"/>
                </a:spcBef>
                <a:defRPr sz="2400" b="1">
                  <a:uFill>
                    <a:solidFill>
                      <a:srgbClr val="000000"/>
                    </a:solidFill>
                  </a:uFill>
                  <a:latin typeface="+mn-lt"/>
                  <a:ea typeface="+mn-ea"/>
                  <a:cs typeface="+mn-cs"/>
                  <a:sym typeface="Gill Sans"/>
                </a:defRPr>
              </a:lvl1pPr>
            </a:lstStyle>
            <a:p>
              <a:r>
                <a:t>Devil’s advocate</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Screen Shot 2016-12-18 at 10.31.18.png" descr="Screen Shot 2016-12-18 at 10.31.18.png"/>
          <p:cNvPicPr>
            <a:picLocks noChangeAspect="1"/>
          </p:cNvPicPr>
          <p:nvPr/>
        </p:nvPicPr>
        <p:blipFill>
          <a:blip r:embed="rId2"/>
          <a:stretch>
            <a:fillRect/>
          </a:stretch>
        </p:blipFill>
        <p:spPr>
          <a:xfrm>
            <a:off x="2307828" y="3559968"/>
            <a:ext cx="8363759" cy="6062812"/>
          </a:xfrm>
          <a:prstGeom prst="rect">
            <a:avLst/>
          </a:prstGeom>
          <a:ln w="12700"/>
        </p:spPr>
      </p:pic>
      <p:sp>
        <p:nvSpPr>
          <p:cNvPr id="769" name="Scope"/>
          <p:cNvSpPr txBox="1">
            <a:spLocks noGrp="1"/>
          </p:cNvSpPr>
          <p:nvPr>
            <p:ph type="title"/>
          </p:nvPr>
        </p:nvSpPr>
        <p:spPr>
          <a:prstGeom prst="rect">
            <a:avLst/>
          </a:prstGeom>
        </p:spPr>
        <p:txBody>
          <a:bodyPr/>
          <a:lstStyle/>
          <a:p>
            <a:r>
              <a:t>Scope</a:t>
            </a:r>
          </a:p>
        </p:txBody>
      </p:sp>
      <p:sp>
        <p:nvSpPr>
          <p:cNvPr id="770" name="Knowledge growth by introducing new theories that challenge the established facts of any given time (“anything goes”)."/>
          <p:cNvSpPr/>
          <p:nvPr/>
        </p:nvSpPr>
        <p:spPr>
          <a:xfrm>
            <a:off x="723965" y="2073269"/>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600">
                <a:uFill>
                  <a:solidFill>
                    <a:srgbClr val="000000"/>
                  </a:solidFill>
                </a:uFill>
                <a:latin typeface="+mn-lt"/>
                <a:ea typeface="+mn-ea"/>
                <a:cs typeface="+mn-cs"/>
                <a:sym typeface="Gill Sans"/>
              </a:defRPr>
            </a:lvl1pPr>
          </a:lstStyle>
          <a:p>
            <a:r>
              <a:t>Knowledge growth by introducing new theories that challenge the established facts of any given time (“anything goes”).</a:t>
            </a:r>
          </a:p>
        </p:txBody>
      </p:sp>
      <p:pic>
        <p:nvPicPr>
          <p:cNvPr id="771" name="Image" descr="Image"/>
          <p:cNvPicPr>
            <a:picLocks noChangeAspect="1"/>
          </p:cNvPicPr>
          <p:nvPr/>
        </p:nvPicPr>
        <p:blipFill>
          <a:blip r:embed="rId3"/>
          <a:srcRect t="4168" b="2"/>
          <a:stretch>
            <a:fillRect/>
          </a:stretch>
        </p:blipFill>
        <p:spPr>
          <a:xfrm>
            <a:off x="-12701" y="6243189"/>
            <a:ext cx="13147920" cy="3569853"/>
          </a:xfrm>
          <a:custGeom>
            <a:avLst/>
            <a:gdLst/>
            <a:ahLst/>
            <a:cxnLst>
              <a:cxn ang="0">
                <a:pos x="wd2" y="hd2"/>
              </a:cxn>
              <a:cxn ang="5400000">
                <a:pos x="wd2" y="hd2"/>
              </a:cxn>
              <a:cxn ang="10800000">
                <a:pos x="wd2" y="hd2"/>
              </a:cxn>
              <a:cxn ang="16200000">
                <a:pos x="wd2" y="hd2"/>
              </a:cxn>
            </a:cxnLst>
            <a:rect l="0" t="0" r="r" b="b"/>
            <a:pathLst>
              <a:path w="21600" h="21589" extrusionOk="0">
                <a:moveTo>
                  <a:pt x="797" y="3"/>
                </a:moveTo>
                <a:cubicBezTo>
                  <a:pt x="772" y="16"/>
                  <a:pt x="748" y="93"/>
                  <a:pt x="723" y="233"/>
                </a:cubicBezTo>
                <a:cubicBezTo>
                  <a:pt x="694" y="397"/>
                  <a:pt x="653" y="473"/>
                  <a:pt x="595" y="473"/>
                </a:cubicBezTo>
                <a:cubicBezTo>
                  <a:pt x="493" y="473"/>
                  <a:pt x="328" y="1022"/>
                  <a:pt x="355" y="1275"/>
                </a:cubicBezTo>
                <a:cubicBezTo>
                  <a:pt x="364" y="1364"/>
                  <a:pt x="362" y="1518"/>
                  <a:pt x="351" y="1618"/>
                </a:cubicBezTo>
                <a:cubicBezTo>
                  <a:pt x="323" y="1863"/>
                  <a:pt x="322" y="2297"/>
                  <a:pt x="349" y="2460"/>
                </a:cubicBezTo>
                <a:cubicBezTo>
                  <a:pt x="370" y="2582"/>
                  <a:pt x="353" y="2789"/>
                  <a:pt x="275" y="3339"/>
                </a:cubicBezTo>
                <a:cubicBezTo>
                  <a:pt x="254" y="3487"/>
                  <a:pt x="258" y="3559"/>
                  <a:pt x="292" y="3629"/>
                </a:cubicBezTo>
                <a:cubicBezTo>
                  <a:pt x="319" y="3685"/>
                  <a:pt x="338" y="3857"/>
                  <a:pt x="338" y="4059"/>
                </a:cubicBezTo>
                <a:cubicBezTo>
                  <a:pt x="338" y="4427"/>
                  <a:pt x="466" y="4986"/>
                  <a:pt x="537" y="4930"/>
                </a:cubicBezTo>
                <a:cubicBezTo>
                  <a:pt x="561" y="4912"/>
                  <a:pt x="576" y="4985"/>
                  <a:pt x="576" y="5108"/>
                </a:cubicBezTo>
                <a:cubicBezTo>
                  <a:pt x="576" y="5221"/>
                  <a:pt x="594" y="5364"/>
                  <a:pt x="616" y="5427"/>
                </a:cubicBezTo>
                <a:cubicBezTo>
                  <a:pt x="645" y="5509"/>
                  <a:pt x="647" y="5561"/>
                  <a:pt x="623" y="5614"/>
                </a:cubicBezTo>
                <a:cubicBezTo>
                  <a:pt x="591" y="5688"/>
                  <a:pt x="576" y="6192"/>
                  <a:pt x="607" y="6192"/>
                </a:cubicBezTo>
                <a:cubicBezTo>
                  <a:pt x="616" y="6192"/>
                  <a:pt x="646" y="6092"/>
                  <a:pt x="673" y="5969"/>
                </a:cubicBezTo>
                <a:cubicBezTo>
                  <a:pt x="737" y="5679"/>
                  <a:pt x="795" y="5795"/>
                  <a:pt x="759" y="6142"/>
                </a:cubicBezTo>
                <a:cubicBezTo>
                  <a:pt x="740" y="6322"/>
                  <a:pt x="742" y="6390"/>
                  <a:pt x="765" y="6372"/>
                </a:cubicBezTo>
                <a:cubicBezTo>
                  <a:pt x="807" y="6341"/>
                  <a:pt x="850" y="7175"/>
                  <a:pt x="830" y="7601"/>
                </a:cubicBezTo>
                <a:cubicBezTo>
                  <a:pt x="817" y="7865"/>
                  <a:pt x="825" y="7933"/>
                  <a:pt x="871" y="7978"/>
                </a:cubicBezTo>
                <a:cubicBezTo>
                  <a:pt x="912" y="8017"/>
                  <a:pt x="928" y="8118"/>
                  <a:pt x="928" y="8331"/>
                </a:cubicBezTo>
                <a:cubicBezTo>
                  <a:pt x="928" y="8495"/>
                  <a:pt x="942" y="8683"/>
                  <a:pt x="959" y="8746"/>
                </a:cubicBezTo>
                <a:cubicBezTo>
                  <a:pt x="982" y="8830"/>
                  <a:pt x="972" y="8903"/>
                  <a:pt x="921" y="9024"/>
                </a:cubicBezTo>
                <a:cubicBezTo>
                  <a:pt x="822" y="9264"/>
                  <a:pt x="779" y="9657"/>
                  <a:pt x="823" y="9922"/>
                </a:cubicBezTo>
                <a:cubicBezTo>
                  <a:pt x="852" y="10098"/>
                  <a:pt x="850" y="10153"/>
                  <a:pt x="808" y="10265"/>
                </a:cubicBezTo>
                <a:cubicBezTo>
                  <a:pt x="748" y="10430"/>
                  <a:pt x="745" y="10594"/>
                  <a:pt x="801" y="10673"/>
                </a:cubicBezTo>
                <a:cubicBezTo>
                  <a:pt x="825" y="10706"/>
                  <a:pt x="844" y="10811"/>
                  <a:pt x="844" y="10906"/>
                </a:cubicBezTo>
                <a:cubicBezTo>
                  <a:pt x="844" y="11001"/>
                  <a:pt x="865" y="11135"/>
                  <a:pt x="892" y="11206"/>
                </a:cubicBezTo>
                <a:cubicBezTo>
                  <a:pt x="965" y="11401"/>
                  <a:pt x="899" y="11876"/>
                  <a:pt x="800" y="11876"/>
                </a:cubicBezTo>
                <a:cubicBezTo>
                  <a:pt x="709" y="11876"/>
                  <a:pt x="715" y="12174"/>
                  <a:pt x="808" y="12346"/>
                </a:cubicBezTo>
                <a:cubicBezTo>
                  <a:pt x="899" y="12511"/>
                  <a:pt x="985" y="12816"/>
                  <a:pt x="985" y="12970"/>
                </a:cubicBezTo>
                <a:cubicBezTo>
                  <a:pt x="985" y="13233"/>
                  <a:pt x="924" y="13233"/>
                  <a:pt x="858" y="12970"/>
                </a:cubicBezTo>
                <a:cubicBezTo>
                  <a:pt x="821" y="12823"/>
                  <a:pt x="765" y="12701"/>
                  <a:pt x="734" y="12701"/>
                </a:cubicBezTo>
                <a:cubicBezTo>
                  <a:pt x="703" y="12701"/>
                  <a:pt x="671" y="12655"/>
                  <a:pt x="661" y="12598"/>
                </a:cubicBezTo>
                <a:cubicBezTo>
                  <a:pt x="633" y="12433"/>
                  <a:pt x="598" y="12478"/>
                  <a:pt x="582" y="12701"/>
                </a:cubicBezTo>
                <a:cubicBezTo>
                  <a:pt x="574" y="12823"/>
                  <a:pt x="544" y="12908"/>
                  <a:pt x="511" y="12908"/>
                </a:cubicBezTo>
                <a:cubicBezTo>
                  <a:pt x="465" y="12908"/>
                  <a:pt x="454" y="12969"/>
                  <a:pt x="458" y="13193"/>
                </a:cubicBezTo>
                <a:cubicBezTo>
                  <a:pt x="463" y="13430"/>
                  <a:pt x="452" y="13481"/>
                  <a:pt x="390" y="13508"/>
                </a:cubicBezTo>
                <a:cubicBezTo>
                  <a:pt x="344" y="13527"/>
                  <a:pt x="309" y="13618"/>
                  <a:pt x="301" y="13741"/>
                </a:cubicBezTo>
                <a:cubicBezTo>
                  <a:pt x="280" y="14028"/>
                  <a:pt x="154" y="13999"/>
                  <a:pt x="69" y="13688"/>
                </a:cubicBezTo>
                <a:lnTo>
                  <a:pt x="0" y="13436"/>
                </a:lnTo>
                <a:lnTo>
                  <a:pt x="0" y="17511"/>
                </a:lnTo>
                <a:lnTo>
                  <a:pt x="0" y="21589"/>
                </a:lnTo>
                <a:lnTo>
                  <a:pt x="10800" y="21589"/>
                </a:lnTo>
                <a:lnTo>
                  <a:pt x="21600" y="21589"/>
                </a:lnTo>
                <a:lnTo>
                  <a:pt x="21600" y="15126"/>
                </a:lnTo>
                <a:lnTo>
                  <a:pt x="21600" y="8660"/>
                </a:lnTo>
                <a:lnTo>
                  <a:pt x="21474" y="8993"/>
                </a:lnTo>
                <a:cubicBezTo>
                  <a:pt x="21346" y="9329"/>
                  <a:pt x="21225" y="9410"/>
                  <a:pt x="21110" y="9236"/>
                </a:cubicBezTo>
                <a:cubicBezTo>
                  <a:pt x="21070" y="9175"/>
                  <a:pt x="21045" y="9211"/>
                  <a:pt x="21015" y="9377"/>
                </a:cubicBezTo>
                <a:cubicBezTo>
                  <a:pt x="20992" y="9501"/>
                  <a:pt x="20957" y="9603"/>
                  <a:pt x="20936" y="9603"/>
                </a:cubicBezTo>
                <a:cubicBezTo>
                  <a:pt x="20898" y="9603"/>
                  <a:pt x="20895" y="9941"/>
                  <a:pt x="20932" y="10076"/>
                </a:cubicBezTo>
                <a:cubicBezTo>
                  <a:pt x="20942" y="10112"/>
                  <a:pt x="20939" y="10218"/>
                  <a:pt x="20925" y="10311"/>
                </a:cubicBezTo>
                <a:cubicBezTo>
                  <a:pt x="20912" y="10404"/>
                  <a:pt x="20894" y="10562"/>
                  <a:pt x="20885" y="10661"/>
                </a:cubicBezTo>
                <a:cubicBezTo>
                  <a:pt x="20877" y="10761"/>
                  <a:pt x="20846" y="10841"/>
                  <a:pt x="20816" y="10841"/>
                </a:cubicBezTo>
                <a:cubicBezTo>
                  <a:pt x="20787" y="10841"/>
                  <a:pt x="20755" y="10912"/>
                  <a:pt x="20746" y="10997"/>
                </a:cubicBezTo>
                <a:cubicBezTo>
                  <a:pt x="20737" y="11083"/>
                  <a:pt x="20698" y="11153"/>
                  <a:pt x="20660" y="11153"/>
                </a:cubicBezTo>
                <a:cubicBezTo>
                  <a:pt x="20607" y="11153"/>
                  <a:pt x="20578" y="11062"/>
                  <a:pt x="20542" y="10786"/>
                </a:cubicBezTo>
                <a:cubicBezTo>
                  <a:pt x="20516" y="10584"/>
                  <a:pt x="20492" y="10338"/>
                  <a:pt x="20489" y="10241"/>
                </a:cubicBezTo>
                <a:cubicBezTo>
                  <a:pt x="20476" y="9861"/>
                  <a:pt x="20404" y="9397"/>
                  <a:pt x="20358" y="9397"/>
                </a:cubicBezTo>
                <a:cubicBezTo>
                  <a:pt x="20331" y="9397"/>
                  <a:pt x="20282" y="9254"/>
                  <a:pt x="20248" y="9080"/>
                </a:cubicBezTo>
                <a:cubicBezTo>
                  <a:pt x="20214" y="8900"/>
                  <a:pt x="20171" y="8785"/>
                  <a:pt x="20149" y="8816"/>
                </a:cubicBezTo>
                <a:cubicBezTo>
                  <a:pt x="20128" y="8845"/>
                  <a:pt x="20104" y="8824"/>
                  <a:pt x="20095" y="8770"/>
                </a:cubicBezTo>
                <a:cubicBezTo>
                  <a:pt x="20085" y="8716"/>
                  <a:pt x="20045" y="8672"/>
                  <a:pt x="20005" y="8672"/>
                </a:cubicBezTo>
                <a:cubicBezTo>
                  <a:pt x="19964" y="8672"/>
                  <a:pt x="19940" y="8701"/>
                  <a:pt x="19950" y="8739"/>
                </a:cubicBezTo>
                <a:cubicBezTo>
                  <a:pt x="19960" y="8776"/>
                  <a:pt x="19953" y="8871"/>
                  <a:pt x="19936" y="8948"/>
                </a:cubicBezTo>
                <a:cubicBezTo>
                  <a:pt x="19912" y="9055"/>
                  <a:pt x="19896" y="9059"/>
                  <a:pt x="19866" y="8967"/>
                </a:cubicBezTo>
                <a:cubicBezTo>
                  <a:pt x="19835" y="8874"/>
                  <a:pt x="19819" y="8887"/>
                  <a:pt x="19791" y="9024"/>
                </a:cubicBezTo>
                <a:cubicBezTo>
                  <a:pt x="19761" y="9177"/>
                  <a:pt x="19747" y="9181"/>
                  <a:pt x="19686" y="9063"/>
                </a:cubicBezTo>
                <a:cubicBezTo>
                  <a:pt x="19538" y="8770"/>
                  <a:pt x="19462" y="8539"/>
                  <a:pt x="19462" y="8372"/>
                </a:cubicBezTo>
                <a:cubicBezTo>
                  <a:pt x="19462" y="8276"/>
                  <a:pt x="19450" y="8152"/>
                  <a:pt x="19435" y="8098"/>
                </a:cubicBezTo>
                <a:cubicBezTo>
                  <a:pt x="19421" y="8044"/>
                  <a:pt x="19406" y="7800"/>
                  <a:pt x="19402" y="7556"/>
                </a:cubicBezTo>
                <a:cubicBezTo>
                  <a:pt x="19398" y="7312"/>
                  <a:pt x="19381" y="7070"/>
                  <a:pt x="19364" y="7018"/>
                </a:cubicBezTo>
                <a:cubicBezTo>
                  <a:pt x="19347" y="6966"/>
                  <a:pt x="19295" y="6620"/>
                  <a:pt x="19250" y="6250"/>
                </a:cubicBezTo>
                <a:cubicBezTo>
                  <a:pt x="19186" y="5737"/>
                  <a:pt x="19155" y="5590"/>
                  <a:pt x="19120" y="5631"/>
                </a:cubicBezTo>
                <a:cubicBezTo>
                  <a:pt x="19094" y="5660"/>
                  <a:pt x="19066" y="5642"/>
                  <a:pt x="19058" y="5592"/>
                </a:cubicBezTo>
                <a:cubicBezTo>
                  <a:pt x="19045" y="5518"/>
                  <a:pt x="18933" y="5504"/>
                  <a:pt x="18806" y="5561"/>
                </a:cubicBezTo>
                <a:cubicBezTo>
                  <a:pt x="18792" y="5567"/>
                  <a:pt x="18788" y="5641"/>
                  <a:pt x="18797" y="5724"/>
                </a:cubicBezTo>
                <a:cubicBezTo>
                  <a:pt x="18806" y="5808"/>
                  <a:pt x="18800" y="5904"/>
                  <a:pt x="18785" y="5938"/>
                </a:cubicBezTo>
                <a:cubicBezTo>
                  <a:pt x="18748" y="6022"/>
                  <a:pt x="18765" y="6393"/>
                  <a:pt x="18821" y="6708"/>
                </a:cubicBezTo>
                <a:cubicBezTo>
                  <a:pt x="18846" y="6850"/>
                  <a:pt x="18874" y="7157"/>
                  <a:pt x="18884" y="7390"/>
                </a:cubicBezTo>
                <a:cubicBezTo>
                  <a:pt x="18904" y="7842"/>
                  <a:pt x="18905" y="7840"/>
                  <a:pt x="18681" y="8758"/>
                </a:cubicBezTo>
                <a:cubicBezTo>
                  <a:pt x="18619" y="9012"/>
                  <a:pt x="18592" y="9215"/>
                  <a:pt x="18600" y="9370"/>
                </a:cubicBezTo>
                <a:cubicBezTo>
                  <a:pt x="18606" y="9498"/>
                  <a:pt x="18593" y="9654"/>
                  <a:pt x="18572" y="9718"/>
                </a:cubicBezTo>
                <a:cubicBezTo>
                  <a:pt x="18551" y="9782"/>
                  <a:pt x="18534" y="9934"/>
                  <a:pt x="18534" y="10057"/>
                </a:cubicBezTo>
                <a:cubicBezTo>
                  <a:pt x="18534" y="10179"/>
                  <a:pt x="18516" y="10377"/>
                  <a:pt x="18493" y="10496"/>
                </a:cubicBezTo>
                <a:cubicBezTo>
                  <a:pt x="18471" y="10615"/>
                  <a:pt x="18458" y="10734"/>
                  <a:pt x="18466" y="10762"/>
                </a:cubicBezTo>
                <a:cubicBezTo>
                  <a:pt x="18493" y="10861"/>
                  <a:pt x="18423" y="11360"/>
                  <a:pt x="18382" y="11360"/>
                </a:cubicBezTo>
                <a:cubicBezTo>
                  <a:pt x="18330" y="11360"/>
                  <a:pt x="18241" y="12023"/>
                  <a:pt x="18264" y="12241"/>
                </a:cubicBezTo>
                <a:cubicBezTo>
                  <a:pt x="18286" y="12454"/>
                  <a:pt x="18233" y="14299"/>
                  <a:pt x="18197" y="14562"/>
                </a:cubicBezTo>
                <a:cubicBezTo>
                  <a:pt x="18181" y="14675"/>
                  <a:pt x="18156" y="14861"/>
                  <a:pt x="18141" y="14974"/>
                </a:cubicBezTo>
                <a:cubicBezTo>
                  <a:pt x="18125" y="15087"/>
                  <a:pt x="18112" y="15236"/>
                  <a:pt x="18112" y="15303"/>
                </a:cubicBezTo>
                <a:cubicBezTo>
                  <a:pt x="18112" y="15561"/>
                  <a:pt x="18025" y="15793"/>
                  <a:pt x="17961" y="15704"/>
                </a:cubicBezTo>
                <a:cubicBezTo>
                  <a:pt x="17910" y="15632"/>
                  <a:pt x="17900" y="15653"/>
                  <a:pt x="17901" y="15838"/>
                </a:cubicBezTo>
                <a:cubicBezTo>
                  <a:pt x="17901" y="15960"/>
                  <a:pt x="17892" y="16062"/>
                  <a:pt x="17881" y="16062"/>
                </a:cubicBezTo>
                <a:cubicBezTo>
                  <a:pt x="17839" y="16062"/>
                  <a:pt x="17724" y="16784"/>
                  <a:pt x="17749" y="16897"/>
                </a:cubicBezTo>
                <a:cubicBezTo>
                  <a:pt x="17763" y="16959"/>
                  <a:pt x="17766" y="17039"/>
                  <a:pt x="17756" y="17077"/>
                </a:cubicBezTo>
                <a:cubicBezTo>
                  <a:pt x="17721" y="17205"/>
                  <a:pt x="17585" y="17145"/>
                  <a:pt x="17548" y="16986"/>
                </a:cubicBezTo>
                <a:cubicBezTo>
                  <a:pt x="17529" y="16898"/>
                  <a:pt x="17476" y="16732"/>
                  <a:pt x="17432" y="16616"/>
                </a:cubicBezTo>
                <a:cubicBezTo>
                  <a:pt x="17369" y="16451"/>
                  <a:pt x="17342" y="16431"/>
                  <a:pt x="17311" y="16525"/>
                </a:cubicBezTo>
                <a:cubicBezTo>
                  <a:pt x="17247" y="16720"/>
                  <a:pt x="17115" y="16613"/>
                  <a:pt x="17105" y="16359"/>
                </a:cubicBezTo>
                <a:cubicBezTo>
                  <a:pt x="17097" y="16157"/>
                  <a:pt x="17079" y="16140"/>
                  <a:pt x="16852" y="16131"/>
                </a:cubicBezTo>
                <a:cubicBezTo>
                  <a:pt x="16582" y="16121"/>
                  <a:pt x="16432" y="16070"/>
                  <a:pt x="16407" y="15980"/>
                </a:cubicBezTo>
                <a:cubicBezTo>
                  <a:pt x="16390" y="15915"/>
                  <a:pt x="16213" y="16252"/>
                  <a:pt x="16140" y="16489"/>
                </a:cubicBezTo>
                <a:cubicBezTo>
                  <a:pt x="16112" y="16579"/>
                  <a:pt x="16088" y="16886"/>
                  <a:pt x="16077" y="17278"/>
                </a:cubicBezTo>
                <a:cubicBezTo>
                  <a:pt x="16067" y="17632"/>
                  <a:pt x="16051" y="18079"/>
                  <a:pt x="16041" y="18272"/>
                </a:cubicBezTo>
                <a:cubicBezTo>
                  <a:pt x="16028" y="18523"/>
                  <a:pt x="16033" y="18601"/>
                  <a:pt x="16056" y="18548"/>
                </a:cubicBezTo>
                <a:cubicBezTo>
                  <a:pt x="16074" y="18508"/>
                  <a:pt x="16080" y="18431"/>
                  <a:pt x="16071" y="18375"/>
                </a:cubicBezTo>
                <a:cubicBezTo>
                  <a:pt x="16051" y="18253"/>
                  <a:pt x="16113" y="17954"/>
                  <a:pt x="16144" y="18025"/>
                </a:cubicBezTo>
                <a:cubicBezTo>
                  <a:pt x="16178" y="18101"/>
                  <a:pt x="16156" y="19623"/>
                  <a:pt x="16119" y="19758"/>
                </a:cubicBezTo>
                <a:cubicBezTo>
                  <a:pt x="16102" y="19822"/>
                  <a:pt x="16087" y="19952"/>
                  <a:pt x="16087" y="20048"/>
                </a:cubicBezTo>
                <a:cubicBezTo>
                  <a:pt x="16087" y="20279"/>
                  <a:pt x="15968" y="20557"/>
                  <a:pt x="15898" y="20490"/>
                </a:cubicBezTo>
                <a:cubicBezTo>
                  <a:pt x="15841" y="20434"/>
                  <a:pt x="15739" y="20716"/>
                  <a:pt x="15763" y="20862"/>
                </a:cubicBezTo>
                <a:cubicBezTo>
                  <a:pt x="15786" y="20997"/>
                  <a:pt x="15640" y="21503"/>
                  <a:pt x="15589" y="21467"/>
                </a:cubicBezTo>
                <a:cubicBezTo>
                  <a:pt x="15562" y="21448"/>
                  <a:pt x="15533" y="21318"/>
                  <a:pt x="15523" y="21176"/>
                </a:cubicBezTo>
                <a:cubicBezTo>
                  <a:pt x="15514" y="21034"/>
                  <a:pt x="15492" y="20930"/>
                  <a:pt x="15474" y="20943"/>
                </a:cubicBezTo>
                <a:cubicBezTo>
                  <a:pt x="15436" y="20973"/>
                  <a:pt x="15345" y="20500"/>
                  <a:pt x="15365" y="20379"/>
                </a:cubicBezTo>
                <a:cubicBezTo>
                  <a:pt x="15373" y="20334"/>
                  <a:pt x="15361" y="20206"/>
                  <a:pt x="15340" y="20096"/>
                </a:cubicBezTo>
                <a:cubicBezTo>
                  <a:pt x="15318" y="19986"/>
                  <a:pt x="15300" y="19935"/>
                  <a:pt x="15300" y="19981"/>
                </a:cubicBezTo>
                <a:cubicBezTo>
                  <a:pt x="15300" y="20027"/>
                  <a:pt x="15284" y="20020"/>
                  <a:pt x="15265" y="19964"/>
                </a:cubicBezTo>
                <a:cubicBezTo>
                  <a:pt x="15245" y="19908"/>
                  <a:pt x="15211" y="19858"/>
                  <a:pt x="15188" y="19854"/>
                </a:cubicBezTo>
                <a:cubicBezTo>
                  <a:pt x="14971" y="19815"/>
                  <a:pt x="14918" y="19602"/>
                  <a:pt x="14943" y="18879"/>
                </a:cubicBezTo>
                <a:cubicBezTo>
                  <a:pt x="14952" y="18623"/>
                  <a:pt x="14946" y="18504"/>
                  <a:pt x="14924" y="18519"/>
                </a:cubicBezTo>
                <a:cubicBezTo>
                  <a:pt x="14879" y="18550"/>
                  <a:pt x="14900" y="17862"/>
                  <a:pt x="14951" y="17655"/>
                </a:cubicBezTo>
                <a:cubicBezTo>
                  <a:pt x="14973" y="17566"/>
                  <a:pt x="14991" y="17297"/>
                  <a:pt x="14991" y="17058"/>
                </a:cubicBezTo>
                <a:cubicBezTo>
                  <a:pt x="14991" y="16676"/>
                  <a:pt x="14979" y="16598"/>
                  <a:pt x="14897" y="16422"/>
                </a:cubicBezTo>
                <a:cubicBezTo>
                  <a:pt x="14846" y="16311"/>
                  <a:pt x="14777" y="16080"/>
                  <a:pt x="14742" y="15908"/>
                </a:cubicBezTo>
                <a:cubicBezTo>
                  <a:pt x="14704" y="15719"/>
                  <a:pt x="14654" y="15596"/>
                  <a:pt x="14615" y="15596"/>
                </a:cubicBezTo>
                <a:cubicBezTo>
                  <a:pt x="14489" y="15596"/>
                  <a:pt x="14432" y="15112"/>
                  <a:pt x="14396" y="13736"/>
                </a:cubicBezTo>
                <a:cubicBezTo>
                  <a:pt x="14371" y="12749"/>
                  <a:pt x="14372" y="12433"/>
                  <a:pt x="14399" y="12243"/>
                </a:cubicBezTo>
                <a:cubicBezTo>
                  <a:pt x="14430" y="12035"/>
                  <a:pt x="14426" y="11973"/>
                  <a:pt x="14375" y="11785"/>
                </a:cubicBezTo>
                <a:cubicBezTo>
                  <a:pt x="14342" y="11665"/>
                  <a:pt x="14315" y="11454"/>
                  <a:pt x="14315" y="11319"/>
                </a:cubicBezTo>
                <a:cubicBezTo>
                  <a:pt x="14315" y="11030"/>
                  <a:pt x="14271" y="10876"/>
                  <a:pt x="14176" y="10827"/>
                </a:cubicBezTo>
                <a:cubicBezTo>
                  <a:pt x="14129" y="10803"/>
                  <a:pt x="14101" y="10705"/>
                  <a:pt x="14090" y="10532"/>
                </a:cubicBezTo>
                <a:lnTo>
                  <a:pt x="14073" y="10275"/>
                </a:lnTo>
                <a:lnTo>
                  <a:pt x="14034" y="10532"/>
                </a:lnTo>
                <a:cubicBezTo>
                  <a:pt x="14012" y="10674"/>
                  <a:pt x="13998" y="10833"/>
                  <a:pt x="14002" y="10885"/>
                </a:cubicBezTo>
                <a:cubicBezTo>
                  <a:pt x="14006" y="10936"/>
                  <a:pt x="14002" y="11039"/>
                  <a:pt x="13994" y="11117"/>
                </a:cubicBezTo>
                <a:cubicBezTo>
                  <a:pt x="13982" y="11234"/>
                  <a:pt x="13969" y="11237"/>
                  <a:pt x="13921" y="11129"/>
                </a:cubicBezTo>
                <a:cubicBezTo>
                  <a:pt x="13871" y="11018"/>
                  <a:pt x="13858" y="11024"/>
                  <a:pt x="13834" y="11177"/>
                </a:cubicBezTo>
                <a:cubicBezTo>
                  <a:pt x="13819" y="11277"/>
                  <a:pt x="13788" y="11360"/>
                  <a:pt x="13765" y="11360"/>
                </a:cubicBezTo>
                <a:cubicBezTo>
                  <a:pt x="13742" y="11360"/>
                  <a:pt x="13715" y="11440"/>
                  <a:pt x="13705" y="11540"/>
                </a:cubicBezTo>
                <a:cubicBezTo>
                  <a:pt x="13695" y="11639"/>
                  <a:pt x="13659" y="11859"/>
                  <a:pt x="13625" y="12029"/>
                </a:cubicBezTo>
                <a:cubicBezTo>
                  <a:pt x="13592" y="12200"/>
                  <a:pt x="13556" y="12426"/>
                  <a:pt x="13547" y="12529"/>
                </a:cubicBezTo>
                <a:cubicBezTo>
                  <a:pt x="13518" y="12824"/>
                  <a:pt x="13472" y="12624"/>
                  <a:pt x="13472" y="12205"/>
                </a:cubicBezTo>
                <a:cubicBezTo>
                  <a:pt x="13471" y="11706"/>
                  <a:pt x="13449" y="11597"/>
                  <a:pt x="13316" y="11425"/>
                </a:cubicBezTo>
                <a:cubicBezTo>
                  <a:pt x="13215" y="11295"/>
                  <a:pt x="13205" y="11250"/>
                  <a:pt x="13211" y="10959"/>
                </a:cubicBezTo>
                <a:cubicBezTo>
                  <a:pt x="13218" y="10639"/>
                  <a:pt x="13161" y="10498"/>
                  <a:pt x="13120" y="10738"/>
                </a:cubicBezTo>
                <a:cubicBezTo>
                  <a:pt x="13111" y="10795"/>
                  <a:pt x="13080" y="10841"/>
                  <a:pt x="13053" y="10841"/>
                </a:cubicBezTo>
                <a:cubicBezTo>
                  <a:pt x="13026" y="10841"/>
                  <a:pt x="12974" y="10959"/>
                  <a:pt x="12938" y="11101"/>
                </a:cubicBezTo>
                <a:cubicBezTo>
                  <a:pt x="12881" y="11324"/>
                  <a:pt x="12876" y="11392"/>
                  <a:pt x="12904" y="11621"/>
                </a:cubicBezTo>
                <a:cubicBezTo>
                  <a:pt x="12945" y="11952"/>
                  <a:pt x="12883" y="12458"/>
                  <a:pt x="12785" y="12596"/>
                </a:cubicBezTo>
                <a:cubicBezTo>
                  <a:pt x="12749" y="12646"/>
                  <a:pt x="12713" y="12751"/>
                  <a:pt x="12705" y="12831"/>
                </a:cubicBezTo>
                <a:cubicBezTo>
                  <a:pt x="12695" y="12923"/>
                  <a:pt x="12652" y="12973"/>
                  <a:pt x="12589" y="12965"/>
                </a:cubicBezTo>
                <a:cubicBezTo>
                  <a:pt x="12501" y="12955"/>
                  <a:pt x="12487" y="12985"/>
                  <a:pt x="12487" y="13193"/>
                </a:cubicBezTo>
                <a:cubicBezTo>
                  <a:pt x="12487" y="13325"/>
                  <a:pt x="12468" y="13460"/>
                  <a:pt x="12444" y="13493"/>
                </a:cubicBezTo>
                <a:cubicBezTo>
                  <a:pt x="12419" y="13528"/>
                  <a:pt x="12404" y="13650"/>
                  <a:pt x="12409" y="13774"/>
                </a:cubicBezTo>
                <a:cubicBezTo>
                  <a:pt x="12415" y="13936"/>
                  <a:pt x="12400" y="14004"/>
                  <a:pt x="12352" y="14029"/>
                </a:cubicBezTo>
                <a:cubicBezTo>
                  <a:pt x="12300" y="14056"/>
                  <a:pt x="12294" y="14091"/>
                  <a:pt x="12320" y="14209"/>
                </a:cubicBezTo>
                <a:cubicBezTo>
                  <a:pt x="12346" y="14323"/>
                  <a:pt x="12343" y="14367"/>
                  <a:pt x="12308" y="14418"/>
                </a:cubicBezTo>
                <a:cubicBezTo>
                  <a:pt x="12283" y="14453"/>
                  <a:pt x="12262" y="14543"/>
                  <a:pt x="12262" y="14619"/>
                </a:cubicBezTo>
                <a:cubicBezTo>
                  <a:pt x="12262" y="14877"/>
                  <a:pt x="12202" y="14894"/>
                  <a:pt x="12134" y="14658"/>
                </a:cubicBezTo>
                <a:lnTo>
                  <a:pt x="12065" y="14422"/>
                </a:lnTo>
                <a:lnTo>
                  <a:pt x="12065" y="14694"/>
                </a:lnTo>
                <a:cubicBezTo>
                  <a:pt x="12065" y="14878"/>
                  <a:pt x="12041" y="15020"/>
                  <a:pt x="11988" y="15138"/>
                </a:cubicBezTo>
                <a:cubicBezTo>
                  <a:pt x="11879" y="15380"/>
                  <a:pt x="11782" y="15853"/>
                  <a:pt x="11772" y="16189"/>
                </a:cubicBezTo>
                <a:cubicBezTo>
                  <a:pt x="11763" y="16510"/>
                  <a:pt x="11681" y="16636"/>
                  <a:pt x="11654" y="16371"/>
                </a:cubicBezTo>
                <a:cubicBezTo>
                  <a:pt x="11644" y="16278"/>
                  <a:pt x="11650" y="16095"/>
                  <a:pt x="11666" y="15963"/>
                </a:cubicBezTo>
                <a:cubicBezTo>
                  <a:pt x="11690" y="15769"/>
                  <a:pt x="11686" y="15682"/>
                  <a:pt x="11641" y="15505"/>
                </a:cubicBezTo>
                <a:cubicBezTo>
                  <a:pt x="11579" y="15261"/>
                  <a:pt x="11581" y="15263"/>
                  <a:pt x="11521" y="15346"/>
                </a:cubicBezTo>
                <a:cubicBezTo>
                  <a:pt x="11498" y="15379"/>
                  <a:pt x="11484" y="15461"/>
                  <a:pt x="11491" y="15529"/>
                </a:cubicBezTo>
                <a:cubicBezTo>
                  <a:pt x="11499" y="15597"/>
                  <a:pt x="11486" y="15742"/>
                  <a:pt x="11465" y="15850"/>
                </a:cubicBezTo>
                <a:cubicBezTo>
                  <a:pt x="11427" y="16038"/>
                  <a:pt x="11423" y="16033"/>
                  <a:pt x="11377" y="15702"/>
                </a:cubicBezTo>
                <a:cubicBezTo>
                  <a:pt x="11334" y="15398"/>
                  <a:pt x="11333" y="15338"/>
                  <a:pt x="11369" y="15241"/>
                </a:cubicBezTo>
                <a:cubicBezTo>
                  <a:pt x="11392" y="15180"/>
                  <a:pt x="11420" y="15021"/>
                  <a:pt x="11431" y="14888"/>
                </a:cubicBezTo>
                <a:cubicBezTo>
                  <a:pt x="11461" y="14550"/>
                  <a:pt x="11470" y="10843"/>
                  <a:pt x="11442" y="10779"/>
                </a:cubicBezTo>
                <a:cubicBezTo>
                  <a:pt x="11429" y="10750"/>
                  <a:pt x="11418" y="10634"/>
                  <a:pt x="11418" y="10522"/>
                </a:cubicBezTo>
                <a:cubicBezTo>
                  <a:pt x="11418" y="10410"/>
                  <a:pt x="11400" y="10292"/>
                  <a:pt x="11378" y="10261"/>
                </a:cubicBezTo>
                <a:cubicBezTo>
                  <a:pt x="11331" y="10194"/>
                  <a:pt x="11222" y="9554"/>
                  <a:pt x="11222" y="9341"/>
                </a:cubicBezTo>
                <a:cubicBezTo>
                  <a:pt x="11222" y="9186"/>
                  <a:pt x="10989" y="8319"/>
                  <a:pt x="10941" y="8297"/>
                </a:cubicBezTo>
                <a:cubicBezTo>
                  <a:pt x="10925" y="8290"/>
                  <a:pt x="10906" y="8273"/>
                  <a:pt x="10898" y="8259"/>
                </a:cubicBezTo>
                <a:cubicBezTo>
                  <a:pt x="10890" y="8245"/>
                  <a:pt x="10875" y="8226"/>
                  <a:pt x="10863" y="8218"/>
                </a:cubicBezTo>
                <a:cubicBezTo>
                  <a:pt x="10810" y="8182"/>
                  <a:pt x="10772" y="8024"/>
                  <a:pt x="10772" y="7846"/>
                </a:cubicBezTo>
                <a:cubicBezTo>
                  <a:pt x="10772" y="7739"/>
                  <a:pt x="10757" y="7521"/>
                  <a:pt x="10739" y="7361"/>
                </a:cubicBezTo>
                <a:cubicBezTo>
                  <a:pt x="10721" y="7201"/>
                  <a:pt x="10708" y="7018"/>
                  <a:pt x="10711" y="6956"/>
                </a:cubicBezTo>
                <a:cubicBezTo>
                  <a:pt x="10718" y="6788"/>
                  <a:pt x="10571" y="6278"/>
                  <a:pt x="10531" y="6334"/>
                </a:cubicBezTo>
                <a:cubicBezTo>
                  <a:pt x="10512" y="6360"/>
                  <a:pt x="10484" y="6333"/>
                  <a:pt x="10467" y="6272"/>
                </a:cubicBezTo>
                <a:cubicBezTo>
                  <a:pt x="10445" y="6192"/>
                  <a:pt x="10425" y="6193"/>
                  <a:pt x="10397" y="6279"/>
                </a:cubicBezTo>
                <a:cubicBezTo>
                  <a:pt x="10352" y="6417"/>
                  <a:pt x="10278" y="6178"/>
                  <a:pt x="10261" y="5840"/>
                </a:cubicBezTo>
                <a:cubicBezTo>
                  <a:pt x="10247" y="5558"/>
                  <a:pt x="10191" y="5522"/>
                  <a:pt x="10172" y="5784"/>
                </a:cubicBezTo>
                <a:cubicBezTo>
                  <a:pt x="10163" y="5916"/>
                  <a:pt x="10144" y="5977"/>
                  <a:pt x="10125" y="5933"/>
                </a:cubicBezTo>
                <a:cubicBezTo>
                  <a:pt x="10086" y="5844"/>
                  <a:pt x="9956" y="6271"/>
                  <a:pt x="9956" y="6490"/>
                </a:cubicBezTo>
                <a:cubicBezTo>
                  <a:pt x="9956" y="6577"/>
                  <a:pt x="9921" y="6750"/>
                  <a:pt x="9879" y="6874"/>
                </a:cubicBezTo>
                <a:cubicBezTo>
                  <a:pt x="9807" y="7086"/>
                  <a:pt x="9804" y="7122"/>
                  <a:pt x="9837" y="7455"/>
                </a:cubicBezTo>
                <a:cubicBezTo>
                  <a:pt x="9875" y="7840"/>
                  <a:pt x="9882" y="8288"/>
                  <a:pt x="9853" y="8396"/>
                </a:cubicBezTo>
                <a:cubicBezTo>
                  <a:pt x="9843" y="8433"/>
                  <a:pt x="9834" y="8854"/>
                  <a:pt x="9832" y="9332"/>
                </a:cubicBezTo>
                <a:cubicBezTo>
                  <a:pt x="9830" y="10022"/>
                  <a:pt x="9819" y="10244"/>
                  <a:pt x="9777" y="10412"/>
                </a:cubicBezTo>
                <a:cubicBezTo>
                  <a:pt x="9749" y="10528"/>
                  <a:pt x="9733" y="10665"/>
                  <a:pt x="9741" y="10717"/>
                </a:cubicBezTo>
                <a:cubicBezTo>
                  <a:pt x="9766" y="10861"/>
                  <a:pt x="9594" y="11410"/>
                  <a:pt x="9525" y="11410"/>
                </a:cubicBezTo>
                <a:cubicBezTo>
                  <a:pt x="9490" y="11410"/>
                  <a:pt x="9467" y="11467"/>
                  <a:pt x="9472" y="11542"/>
                </a:cubicBezTo>
                <a:cubicBezTo>
                  <a:pt x="9476" y="11615"/>
                  <a:pt x="9456" y="11705"/>
                  <a:pt x="9429" y="11741"/>
                </a:cubicBezTo>
                <a:cubicBezTo>
                  <a:pt x="9402" y="11778"/>
                  <a:pt x="9336" y="11941"/>
                  <a:pt x="9282" y="12101"/>
                </a:cubicBezTo>
                <a:cubicBezTo>
                  <a:pt x="9228" y="12262"/>
                  <a:pt x="9168" y="12392"/>
                  <a:pt x="9148" y="12392"/>
                </a:cubicBezTo>
                <a:cubicBezTo>
                  <a:pt x="9101" y="12392"/>
                  <a:pt x="9103" y="12503"/>
                  <a:pt x="9155" y="12773"/>
                </a:cubicBezTo>
                <a:cubicBezTo>
                  <a:pt x="9178" y="12895"/>
                  <a:pt x="9190" y="13063"/>
                  <a:pt x="9181" y="13145"/>
                </a:cubicBezTo>
                <a:cubicBezTo>
                  <a:pt x="9172" y="13238"/>
                  <a:pt x="9187" y="13314"/>
                  <a:pt x="9221" y="13347"/>
                </a:cubicBezTo>
                <a:cubicBezTo>
                  <a:pt x="9255" y="13380"/>
                  <a:pt x="9276" y="13493"/>
                  <a:pt x="9277" y="13647"/>
                </a:cubicBezTo>
                <a:cubicBezTo>
                  <a:pt x="9277" y="13782"/>
                  <a:pt x="9286" y="14041"/>
                  <a:pt x="9297" y="14225"/>
                </a:cubicBezTo>
                <a:cubicBezTo>
                  <a:pt x="9307" y="14410"/>
                  <a:pt x="9305" y="14641"/>
                  <a:pt x="9294" y="14742"/>
                </a:cubicBezTo>
                <a:cubicBezTo>
                  <a:pt x="9282" y="14842"/>
                  <a:pt x="9267" y="15063"/>
                  <a:pt x="9260" y="15234"/>
                </a:cubicBezTo>
                <a:cubicBezTo>
                  <a:pt x="9243" y="15687"/>
                  <a:pt x="9206" y="15811"/>
                  <a:pt x="9123" y="15694"/>
                </a:cubicBezTo>
                <a:cubicBezTo>
                  <a:pt x="9033" y="15569"/>
                  <a:pt x="9027" y="15571"/>
                  <a:pt x="9035" y="15726"/>
                </a:cubicBezTo>
                <a:cubicBezTo>
                  <a:pt x="9039" y="15800"/>
                  <a:pt x="9007" y="15869"/>
                  <a:pt x="8960" y="15889"/>
                </a:cubicBezTo>
                <a:cubicBezTo>
                  <a:pt x="8915" y="15908"/>
                  <a:pt x="8851" y="15988"/>
                  <a:pt x="8818" y="16069"/>
                </a:cubicBezTo>
                <a:cubicBezTo>
                  <a:pt x="8784" y="16150"/>
                  <a:pt x="8747" y="16182"/>
                  <a:pt x="8736" y="16141"/>
                </a:cubicBezTo>
                <a:cubicBezTo>
                  <a:pt x="8725" y="16100"/>
                  <a:pt x="8724" y="16148"/>
                  <a:pt x="8734" y="16246"/>
                </a:cubicBezTo>
                <a:cubicBezTo>
                  <a:pt x="8744" y="16345"/>
                  <a:pt x="8739" y="16488"/>
                  <a:pt x="8722" y="16563"/>
                </a:cubicBezTo>
                <a:cubicBezTo>
                  <a:pt x="8705" y="16639"/>
                  <a:pt x="8699" y="16730"/>
                  <a:pt x="8709" y="16767"/>
                </a:cubicBezTo>
                <a:cubicBezTo>
                  <a:pt x="8742" y="16887"/>
                  <a:pt x="8631" y="17238"/>
                  <a:pt x="8582" y="17170"/>
                </a:cubicBezTo>
                <a:cubicBezTo>
                  <a:pt x="8542" y="17115"/>
                  <a:pt x="8541" y="17131"/>
                  <a:pt x="8574" y="17281"/>
                </a:cubicBezTo>
                <a:cubicBezTo>
                  <a:pt x="8607" y="17432"/>
                  <a:pt x="8601" y="17476"/>
                  <a:pt x="8525" y="17636"/>
                </a:cubicBezTo>
                <a:cubicBezTo>
                  <a:pt x="8420" y="17856"/>
                  <a:pt x="8413" y="17972"/>
                  <a:pt x="8507" y="17972"/>
                </a:cubicBezTo>
                <a:cubicBezTo>
                  <a:pt x="8609" y="17972"/>
                  <a:pt x="8652" y="18325"/>
                  <a:pt x="8590" y="18670"/>
                </a:cubicBezTo>
                <a:lnTo>
                  <a:pt x="8542" y="18942"/>
                </a:lnTo>
                <a:lnTo>
                  <a:pt x="8492" y="18716"/>
                </a:lnTo>
                <a:cubicBezTo>
                  <a:pt x="8435" y="18454"/>
                  <a:pt x="8367" y="18412"/>
                  <a:pt x="8393" y="18654"/>
                </a:cubicBezTo>
                <a:cubicBezTo>
                  <a:pt x="8402" y="18744"/>
                  <a:pt x="8409" y="18978"/>
                  <a:pt x="8409" y="19175"/>
                </a:cubicBezTo>
                <a:cubicBezTo>
                  <a:pt x="8409" y="19453"/>
                  <a:pt x="8420" y="19525"/>
                  <a:pt x="8456" y="19501"/>
                </a:cubicBezTo>
                <a:cubicBezTo>
                  <a:pt x="8487" y="19481"/>
                  <a:pt x="8510" y="19562"/>
                  <a:pt x="8522" y="19729"/>
                </a:cubicBezTo>
                <a:cubicBezTo>
                  <a:pt x="8548" y="20089"/>
                  <a:pt x="8506" y="20351"/>
                  <a:pt x="8420" y="20351"/>
                </a:cubicBezTo>
                <a:cubicBezTo>
                  <a:pt x="8380" y="20351"/>
                  <a:pt x="8302" y="20428"/>
                  <a:pt x="8248" y="20523"/>
                </a:cubicBezTo>
                <a:cubicBezTo>
                  <a:pt x="8155" y="20686"/>
                  <a:pt x="8146" y="20686"/>
                  <a:pt x="8114" y="20523"/>
                </a:cubicBezTo>
                <a:cubicBezTo>
                  <a:pt x="8095" y="20428"/>
                  <a:pt x="8085" y="20236"/>
                  <a:pt x="8093" y="20099"/>
                </a:cubicBezTo>
                <a:cubicBezTo>
                  <a:pt x="8103" y="19898"/>
                  <a:pt x="8093" y="19843"/>
                  <a:pt x="8040" y="19815"/>
                </a:cubicBezTo>
                <a:cubicBezTo>
                  <a:pt x="7967" y="19777"/>
                  <a:pt x="7932" y="19374"/>
                  <a:pt x="7985" y="19179"/>
                </a:cubicBezTo>
                <a:cubicBezTo>
                  <a:pt x="8002" y="19118"/>
                  <a:pt x="8016" y="18989"/>
                  <a:pt x="8016" y="18894"/>
                </a:cubicBezTo>
                <a:cubicBezTo>
                  <a:pt x="8016" y="18718"/>
                  <a:pt x="7958" y="18612"/>
                  <a:pt x="7804" y="18500"/>
                </a:cubicBezTo>
                <a:cubicBezTo>
                  <a:pt x="7758" y="18466"/>
                  <a:pt x="7720" y="18391"/>
                  <a:pt x="7720" y="18334"/>
                </a:cubicBezTo>
                <a:cubicBezTo>
                  <a:pt x="7719" y="18278"/>
                  <a:pt x="7710" y="18176"/>
                  <a:pt x="7698" y="18109"/>
                </a:cubicBezTo>
                <a:cubicBezTo>
                  <a:pt x="7687" y="18042"/>
                  <a:pt x="7691" y="17957"/>
                  <a:pt x="7707" y="17919"/>
                </a:cubicBezTo>
                <a:cubicBezTo>
                  <a:pt x="7724" y="17881"/>
                  <a:pt x="7750" y="17738"/>
                  <a:pt x="7764" y="17600"/>
                </a:cubicBezTo>
                <a:cubicBezTo>
                  <a:pt x="7784" y="17406"/>
                  <a:pt x="7800" y="17370"/>
                  <a:pt x="7839" y="17439"/>
                </a:cubicBezTo>
                <a:cubicBezTo>
                  <a:pt x="7994" y="17719"/>
                  <a:pt x="8057" y="17875"/>
                  <a:pt x="8051" y="17970"/>
                </a:cubicBezTo>
                <a:cubicBezTo>
                  <a:pt x="8047" y="18028"/>
                  <a:pt x="8086" y="18075"/>
                  <a:pt x="8139" y="18075"/>
                </a:cubicBezTo>
                <a:cubicBezTo>
                  <a:pt x="8249" y="18075"/>
                  <a:pt x="8264" y="17984"/>
                  <a:pt x="8284" y="17178"/>
                </a:cubicBezTo>
                <a:lnTo>
                  <a:pt x="8299" y="16623"/>
                </a:lnTo>
                <a:lnTo>
                  <a:pt x="8133" y="16640"/>
                </a:lnTo>
                <a:cubicBezTo>
                  <a:pt x="7948" y="16660"/>
                  <a:pt x="7903" y="16601"/>
                  <a:pt x="7903" y="16326"/>
                </a:cubicBezTo>
                <a:cubicBezTo>
                  <a:pt x="7903" y="16218"/>
                  <a:pt x="7877" y="16112"/>
                  <a:pt x="7842" y="16078"/>
                </a:cubicBezTo>
                <a:cubicBezTo>
                  <a:pt x="7781" y="16020"/>
                  <a:pt x="7781" y="16015"/>
                  <a:pt x="7833" y="15802"/>
                </a:cubicBezTo>
                <a:cubicBezTo>
                  <a:pt x="7902" y="15521"/>
                  <a:pt x="7909" y="15316"/>
                  <a:pt x="7851" y="15234"/>
                </a:cubicBezTo>
                <a:cubicBezTo>
                  <a:pt x="7810" y="15175"/>
                  <a:pt x="7810" y="15154"/>
                  <a:pt x="7847" y="15046"/>
                </a:cubicBezTo>
                <a:cubicBezTo>
                  <a:pt x="7905" y="14879"/>
                  <a:pt x="7911" y="14703"/>
                  <a:pt x="7873" y="14283"/>
                </a:cubicBezTo>
                <a:cubicBezTo>
                  <a:pt x="7826" y="13765"/>
                  <a:pt x="7881" y="13600"/>
                  <a:pt x="7954" y="14038"/>
                </a:cubicBezTo>
                <a:cubicBezTo>
                  <a:pt x="8006" y="14352"/>
                  <a:pt x="8009" y="14356"/>
                  <a:pt x="8025" y="14139"/>
                </a:cubicBezTo>
                <a:cubicBezTo>
                  <a:pt x="8034" y="14013"/>
                  <a:pt x="8022" y="13815"/>
                  <a:pt x="8000" y="13697"/>
                </a:cubicBezTo>
                <a:cubicBezTo>
                  <a:pt x="7977" y="13578"/>
                  <a:pt x="7960" y="13247"/>
                  <a:pt x="7960" y="12951"/>
                </a:cubicBezTo>
                <a:cubicBezTo>
                  <a:pt x="7960" y="12515"/>
                  <a:pt x="7946" y="12371"/>
                  <a:pt x="7885" y="12147"/>
                </a:cubicBezTo>
                <a:cubicBezTo>
                  <a:pt x="7818" y="11900"/>
                  <a:pt x="7780" y="11831"/>
                  <a:pt x="7753" y="11902"/>
                </a:cubicBezTo>
                <a:cubicBezTo>
                  <a:pt x="7748" y="11916"/>
                  <a:pt x="7722" y="11863"/>
                  <a:pt x="7696" y="11785"/>
                </a:cubicBezTo>
                <a:cubicBezTo>
                  <a:pt x="7658" y="11668"/>
                  <a:pt x="7655" y="11612"/>
                  <a:pt x="7684" y="11482"/>
                </a:cubicBezTo>
                <a:cubicBezTo>
                  <a:pt x="7716" y="11343"/>
                  <a:pt x="7708" y="11335"/>
                  <a:pt x="7622" y="11405"/>
                </a:cubicBezTo>
                <a:cubicBezTo>
                  <a:pt x="7568" y="11450"/>
                  <a:pt x="7501" y="11483"/>
                  <a:pt x="7474" y="11480"/>
                </a:cubicBezTo>
                <a:cubicBezTo>
                  <a:pt x="7446" y="11477"/>
                  <a:pt x="7431" y="11516"/>
                  <a:pt x="7439" y="11566"/>
                </a:cubicBezTo>
                <a:cubicBezTo>
                  <a:pt x="7465" y="11718"/>
                  <a:pt x="7340" y="11900"/>
                  <a:pt x="7246" y="11847"/>
                </a:cubicBezTo>
                <a:cubicBezTo>
                  <a:pt x="7197" y="11820"/>
                  <a:pt x="7117" y="11858"/>
                  <a:pt x="7067" y="11933"/>
                </a:cubicBezTo>
                <a:cubicBezTo>
                  <a:pt x="7009" y="12021"/>
                  <a:pt x="6970" y="12032"/>
                  <a:pt x="6959" y="11967"/>
                </a:cubicBezTo>
                <a:cubicBezTo>
                  <a:pt x="6948" y="11902"/>
                  <a:pt x="6928" y="11909"/>
                  <a:pt x="6903" y="11984"/>
                </a:cubicBezTo>
                <a:cubicBezTo>
                  <a:pt x="6882" y="12048"/>
                  <a:pt x="6853" y="12074"/>
                  <a:pt x="6839" y="12041"/>
                </a:cubicBezTo>
                <a:cubicBezTo>
                  <a:pt x="6824" y="12009"/>
                  <a:pt x="6806" y="12075"/>
                  <a:pt x="6798" y="12188"/>
                </a:cubicBezTo>
                <a:cubicBezTo>
                  <a:pt x="6780" y="12443"/>
                  <a:pt x="6652" y="12468"/>
                  <a:pt x="6615" y="12224"/>
                </a:cubicBezTo>
                <a:cubicBezTo>
                  <a:pt x="6583" y="12015"/>
                  <a:pt x="6399" y="12107"/>
                  <a:pt x="6374" y="12344"/>
                </a:cubicBezTo>
                <a:cubicBezTo>
                  <a:pt x="6365" y="12428"/>
                  <a:pt x="6338" y="12495"/>
                  <a:pt x="6315" y="12495"/>
                </a:cubicBezTo>
                <a:cubicBezTo>
                  <a:pt x="6291" y="12495"/>
                  <a:pt x="6247" y="12550"/>
                  <a:pt x="6217" y="12617"/>
                </a:cubicBezTo>
                <a:cubicBezTo>
                  <a:pt x="6173" y="12720"/>
                  <a:pt x="6152" y="12701"/>
                  <a:pt x="6092" y="12490"/>
                </a:cubicBezTo>
                <a:cubicBezTo>
                  <a:pt x="6052" y="12352"/>
                  <a:pt x="6020" y="12179"/>
                  <a:pt x="6019" y="12106"/>
                </a:cubicBezTo>
                <a:cubicBezTo>
                  <a:pt x="6019" y="12034"/>
                  <a:pt x="5987" y="11930"/>
                  <a:pt x="5948" y="11876"/>
                </a:cubicBezTo>
                <a:cubicBezTo>
                  <a:pt x="5906" y="11817"/>
                  <a:pt x="5878" y="11697"/>
                  <a:pt x="5878" y="11576"/>
                </a:cubicBezTo>
                <a:cubicBezTo>
                  <a:pt x="5878" y="11423"/>
                  <a:pt x="5856" y="11365"/>
                  <a:pt x="5787" y="11341"/>
                </a:cubicBezTo>
                <a:cubicBezTo>
                  <a:pt x="5723" y="11318"/>
                  <a:pt x="5693" y="11247"/>
                  <a:pt x="5685" y="11103"/>
                </a:cubicBezTo>
                <a:cubicBezTo>
                  <a:pt x="5680" y="10991"/>
                  <a:pt x="5658" y="10852"/>
                  <a:pt x="5637" y="10793"/>
                </a:cubicBezTo>
                <a:cubicBezTo>
                  <a:pt x="5616" y="10735"/>
                  <a:pt x="5595" y="10571"/>
                  <a:pt x="5590" y="10429"/>
                </a:cubicBezTo>
                <a:cubicBezTo>
                  <a:pt x="5584" y="10286"/>
                  <a:pt x="5565" y="10068"/>
                  <a:pt x="5547" y="9944"/>
                </a:cubicBezTo>
                <a:cubicBezTo>
                  <a:pt x="5528" y="9820"/>
                  <a:pt x="5513" y="9483"/>
                  <a:pt x="5513" y="9195"/>
                </a:cubicBezTo>
                <a:cubicBezTo>
                  <a:pt x="5513" y="8831"/>
                  <a:pt x="5502" y="8680"/>
                  <a:pt x="5477" y="8698"/>
                </a:cubicBezTo>
                <a:cubicBezTo>
                  <a:pt x="5455" y="8715"/>
                  <a:pt x="5445" y="8630"/>
                  <a:pt x="5451" y="8465"/>
                </a:cubicBezTo>
                <a:cubicBezTo>
                  <a:pt x="5456" y="8323"/>
                  <a:pt x="5461" y="7928"/>
                  <a:pt x="5460" y="7587"/>
                </a:cubicBezTo>
                <a:cubicBezTo>
                  <a:pt x="5460" y="7022"/>
                  <a:pt x="5452" y="6943"/>
                  <a:pt x="5374" y="6701"/>
                </a:cubicBezTo>
                <a:cubicBezTo>
                  <a:pt x="5318" y="6529"/>
                  <a:pt x="5286" y="6329"/>
                  <a:pt x="5282" y="6132"/>
                </a:cubicBezTo>
                <a:cubicBezTo>
                  <a:pt x="5280" y="5966"/>
                  <a:pt x="5249" y="5713"/>
                  <a:pt x="5214" y="5571"/>
                </a:cubicBezTo>
                <a:cubicBezTo>
                  <a:pt x="5174" y="5408"/>
                  <a:pt x="5140" y="5093"/>
                  <a:pt x="5124" y="4714"/>
                </a:cubicBezTo>
                <a:cubicBezTo>
                  <a:pt x="5106" y="4288"/>
                  <a:pt x="5081" y="4068"/>
                  <a:pt x="5039" y="3958"/>
                </a:cubicBezTo>
                <a:cubicBezTo>
                  <a:pt x="5005" y="3873"/>
                  <a:pt x="4978" y="3749"/>
                  <a:pt x="4978" y="3684"/>
                </a:cubicBezTo>
                <a:cubicBezTo>
                  <a:pt x="4978" y="3619"/>
                  <a:pt x="4939" y="3419"/>
                  <a:pt x="4891" y="3238"/>
                </a:cubicBezTo>
                <a:cubicBezTo>
                  <a:pt x="4818" y="2959"/>
                  <a:pt x="4809" y="2874"/>
                  <a:pt x="4835" y="2693"/>
                </a:cubicBezTo>
                <a:cubicBezTo>
                  <a:pt x="4852" y="2576"/>
                  <a:pt x="4861" y="2273"/>
                  <a:pt x="4854" y="2021"/>
                </a:cubicBezTo>
                <a:cubicBezTo>
                  <a:pt x="4847" y="1750"/>
                  <a:pt x="4857" y="1487"/>
                  <a:pt x="4878" y="1373"/>
                </a:cubicBezTo>
                <a:cubicBezTo>
                  <a:pt x="4897" y="1267"/>
                  <a:pt x="4920" y="1075"/>
                  <a:pt x="4929" y="946"/>
                </a:cubicBezTo>
                <a:cubicBezTo>
                  <a:pt x="4941" y="766"/>
                  <a:pt x="4934" y="715"/>
                  <a:pt x="4898" y="737"/>
                </a:cubicBezTo>
                <a:cubicBezTo>
                  <a:pt x="4866" y="757"/>
                  <a:pt x="4849" y="680"/>
                  <a:pt x="4842" y="483"/>
                </a:cubicBezTo>
                <a:cubicBezTo>
                  <a:pt x="4837" y="326"/>
                  <a:pt x="4822" y="197"/>
                  <a:pt x="4809" y="197"/>
                </a:cubicBezTo>
                <a:cubicBezTo>
                  <a:pt x="4768" y="197"/>
                  <a:pt x="4764" y="656"/>
                  <a:pt x="4804" y="771"/>
                </a:cubicBezTo>
                <a:cubicBezTo>
                  <a:pt x="4855" y="919"/>
                  <a:pt x="4801" y="1346"/>
                  <a:pt x="4693" y="1639"/>
                </a:cubicBezTo>
                <a:cubicBezTo>
                  <a:pt x="4619" y="1840"/>
                  <a:pt x="4610" y="1844"/>
                  <a:pt x="4593" y="1687"/>
                </a:cubicBezTo>
                <a:cubicBezTo>
                  <a:pt x="4583" y="1592"/>
                  <a:pt x="4602" y="1216"/>
                  <a:pt x="4634" y="855"/>
                </a:cubicBezTo>
                <a:cubicBezTo>
                  <a:pt x="4679" y="339"/>
                  <a:pt x="4684" y="197"/>
                  <a:pt x="4654" y="197"/>
                </a:cubicBezTo>
                <a:cubicBezTo>
                  <a:pt x="4633" y="197"/>
                  <a:pt x="4608" y="246"/>
                  <a:pt x="4598" y="305"/>
                </a:cubicBezTo>
                <a:cubicBezTo>
                  <a:pt x="4588" y="364"/>
                  <a:pt x="4554" y="383"/>
                  <a:pt x="4522" y="346"/>
                </a:cubicBezTo>
                <a:cubicBezTo>
                  <a:pt x="4460" y="273"/>
                  <a:pt x="4417" y="437"/>
                  <a:pt x="4416" y="751"/>
                </a:cubicBezTo>
                <a:cubicBezTo>
                  <a:pt x="4416" y="856"/>
                  <a:pt x="4387" y="1086"/>
                  <a:pt x="4352" y="1265"/>
                </a:cubicBezTo>
                <a:cubicBezTo>
                  <a:pt x="4250" y="1788"/>
                  <a:pt x="4221" y="2041"/>
                  <a:pt x="4202" y="2568"/>
                </a:cubicBezTo>
                <a:cubicBezTo>
                  <a:pt x="4190" y="2899"/>
                  <a:pt x="4195" y="3090"/>
                  <a:pt x="4217" y="3139"/>
                </a:cubicBezTo>
                <a:cubicBezTo>
                  <a:pt x="4263" y="3243"/>
                  <a:pt x="4201" y="3504"/>
                  <a:pt x="4130" y="3504"/>
                </a:cubicBezTo>
                <a:cubicBezTo>
                  <a:pt x="4100" y="3504"/>
                  <a:pt x="4066" y="3611"/>
                  <a:pt x="4052" y="3749"/>
                </a:cubicBezTo>
                <a:cubicBezTo>
                  <a:pt x="4032" y="3933"/>
                  <a:pt x="3997" y="4011"/>
                  <a:pt x="3907" y="4063"/>
                </a:cubicBezTo>
                <a:cubicBezTo>
                  <a:pt x="3838" y="4104"/>
                  <a:pt x="3776" y="4089"/>
                  <a:pt x="3760" y="4030"/>
                </a:cubicBezTo>
                <a:cubicBezTo>
                  <a:pt x="3742" y="3962"/>
                  <a:pt x="3714" y="3964"/>
                  <a:pt x="3678" y="4035"/>
                </a:cubicBezTo>
                <a:cubicBezTo>
                  <a:pt x="3624" y="4140"/>
                  <a:pt x="3589" y="4095"/>
                  <a:pt x="3582" y="3910"/>
                </a:cubicBezTo>
                <a:cubicBezTo>
                  <a:pt x="3580" y="3858"/>
                  <a:pt x="3577" y="3773"/>
                  <a:pt x="3576" y="3723"/>
                </a:cubicBezTo>
                <a:cubicBezTo>
                  <a:pt x="3568" y="3533"/>
                  <a:pt x="3477" y="3505"/>
                  <a:pt x="3406" y="3672"/>
                </a:cubicBezTo>
                <a:cubicBezTo>
                  <a:pt x="3366" y="3768"/>
                  <a:pt x="3290" y="4007"/>
                  <a:pt x="3237" y="4203"/>
                </a:cubicBezTo>
                <a:cubicBezTo>
                  <a:pt x="3159" y="4493"/>
                  <a:pt x="3127" y="4549"/>
                  <a:pt x="3062" y="4500"/>
                </a:cubicBezTo>
                <a:cubicBezTo>
                  <a:pt x="2996" y="4452"/>
                  <a:pt x="2981" y="4474"/>
                  <a:pt x="2981" y="4637"/>
                </a:cubicBezTo>
                <a:cubicBezTo>
                  <a:pt x="2981" y="4746"/>
                  <a:pt x="2994" y="4866"/>
                  <a:pt x="3011" y="4904"/>
                </a:cubicBezTo>
                <a:cubicBezTo>
                  <a:pt x="3031" y="4948"/>
                  <a:pt x="3025" y="5038"/>
                  <a:pt x="2995" y="5163"/>
                </a:cubicBezTo>
                <a:cubicBezTo>
                  <a:pt x="2969" y="5267"/>
                  <a:pt x="2955" y="5397"/>
                  <a:pt x="2964" y="5451"/>
                </a:cubicBezTo>
                <a:cubicBezTo>
                  <a:pt x="2973" y="5505"/>
                  <a:pt x="2962" y="5606"/>
                  <a:pt x="2939" y="5676"/>
                </a:cubicBezTo>
                <a:cubicBezTo>
                  <a:pt x="2916" y="5747"/>
                  <a:pt x="2897" y="5916"/>
                  <a:pt x="2897" y="6053"/>
                </a:cubicBezTo>
                <a:cubicBezTo>
                  <a:pt x="2897" y="6200"/>
                  <a:pt x="2877" y="6325"/>
                  <a:pt x="2848" y="6358"/>
                </a:cubicBezTo>
                <a:cubicBezTo>
                  <a:pt x="2821" y="6389"/>
                  <a:pt x="2776" y="6459"/>
                  <a:pt x="2748" y="6514"/>
                </a:cubicBezTo>
                <a:cubicBezTo>
                  <a:pt x="2686" y="6637"/>
                  <a:pt x="2644" y="6549"/>
                  <a:pt x="2644" y="6296"/>
                </a:cubicBezTo>
                <a:cubicBezTo>
                  <a:pt x="2644" y="6189"/>
                  <a:pt x="2598" y="5925"/>
                  <a:pt x="2541" y="5708"/>
                </a:cubicBezTo>
                <a:cubicBezTo>
                  <a:pt x="2432" y="5292"/>
                  <a:pt x="2402" y="4968"/>
                  <a:pt x="2465" y="4880"/>
                </a:cubicBezTo>
                <a:cubicBezTo>
                  <a:pt x="2486" y="4850"/>
                  <a:pt x="2503" y="4777"/>
                  <a:pt x="2503" y="4716"/>
                </a:cubicBezTo>
                <a:cubicBezTo>
                  <a:pt x="2503" y="4656"/>
                  <a:pt x="2496" y="4633"/>
                  <a:pt x="2487" y="4666"/>
                </a:cubicBezTo>
                <a:cubicBezTo>
                  <a:pt x="2479" y="4698"/>
                  <a:pt x="2437" y="4660"/>
                  <a:pt x="2396" y="4582"/>
                </a:cubicBezTo>
                <a:cubicBezTo>
                  <a:pt x="2350" y="4494"/>
                  <a:pt x="2312" y="4477"/>
                  <a:pt x="2296" y="4536"/>
                </a:cubicBezTo>
                <a:cubicBezTo>
                  <a:pt x="2280" y="4596"/>
                  <a:pt x="2238" y="4550"/>
                  <a:pt x="2188" y="4419"/>
                </a:cubicBezTo>
                <a:cubicBezTo>
                  <a:pt x="2138" y="4287"/>
                  <a:pt x="2083" y="4229"/>
                  <a:pt x="2046" y="4265"/>
                </a:cubicBezTo>
                <a:cubicBezTo>
                  <a:pt x="2009" y="4301"/>
                  <a:pt x="1964" y="4255"/>
                  <a:pt x="1932" y="4147"/>
                </a:cubicBezTo>
                <a:cubicBezTo>
                  <a:pt x="1903" y="4050"/>
                  <a:pt x="1870" y="3982"/>
                  <a:pt x="1860" y="3996"/>
                </a:cubicBezTo>
                <a:cubicBezTo>
                  <a:pt x="1850" y="4010"/>
                  <a:pt x="1842" y="3964"/>
                  <a:pt x="1842" y="3893"/>
                </a:cubicBezTo>
                <a:cubicBezTo>
                  <a:pt x="1842" y="3692"/>
                  <a:pt x="1738" y="3524"/>
                  <a:pt x="1679" y="3631"/>
                </a:cubicBezTo>
                <a:cubicBezTo>
                  <a:pt x="1651" y="3683"/>
                  <a:pt x="1588" y="3694"/>
                  <a:pt x="1540" y="3655"/>
                </a:cubicBezTo>
                <a:cubicBezTo>
                  <a:pt x="1456" y="3587"/>
                  <a:pt x="1398" y="3481"/>
                  <a:pt x="1179" y="3003"/>
                </a:cubicBezTo>
                <a:cubicBezTo>
                  <a:pt x="1100" y="2829"/>
                  <a:pt x="1061" y="2803"/>
                  <a:pt x="992" y="2875"/>
                </a:cubicBezTo>
                <a:cubicBezTo>
                  <a:pt x="901" y="2972"/>
                  <a:pt x="844" y="2867"/>
                  <a:pt x="844" y="2599"/>
                </a:cubicBezTo>
                <a:cubicBezTo>
                  <a:pt x="844" y="2506"/>
                  <a:pt x="817" y="2467"/>
                  <a:pt x="767" y="2489"/>
                </a:cubicBezTo>
                <a:cubicBezTo>
                  <a:pt x="697" y="2520"/>
                  <a:pt x="691" y="2494"/>
                  <a:pt x="688" y="2127"/>
                </a:cubicBezTo>
                <a:cubicBezTo>
                  <a:pt x="685" y="1797"/>
                  <a:pt x="695" y="1715"/>
                  <a:pt x="751" y="1637"/>
                </a:cubicBezTo>
                <a:cubicBezTo>
                  <a:pt x="793" y="1579"/>
                  <a:pt x="815" y="1474"/>
                  <a:pt x="810" y="1361"/>
                </a:cubicBezTo>
                <a:cubicBezTo>
                  <a:pt x="803" y="1224"/>
                  <a:pt x="824" y="1172"/>
                  <a:pt x="893" y="1147"/>
                </a:cubicBezTo>
                <a:cubicBezTo>
                  <a:pt x="982" y="1116"/>
                  <a:pt x="984" y="1100"/>
                  <a:pt x="980" y="665"/>
                </a:cubicBezTo>
                <a:cubicBezTo>
                  <a:pt x="977" y="367"/>
                  <a:pt x="964" y="233"/>
                  <a:pt x="942" y="264"/>
                </a:cubicBezTo>
                <a:cubicBezTo>
                  <a:pt x="924" y="290"/>
                  <a:pt x="893" y="239"/>
                  <a:pt x="873" y="151"/>
                </a:cubicBezTo>
                <a:cubicBezTo>
                  <a:pt x="848" y="39"/>
                  <a:pt x="822" y="-11"/>
                  <a:pt x="797" y="3"/>
                </a:cubicBezTo>
                <a:close/>
                <a:moveTo>
                  <a:pt x="10268" y="4145"/>
                </a:moveTo>
                <a:cubicBezTo>
                  <a:pt x="10264" y="4167"/>
                  <a:pt x="10269" y="4251"/>
                  <a:pt x="10279" y="4421"/>
                </a:cubicBezTo>
                <a:cubicBezTo>
                  <a:pt x="10290" y="4613"/>
                  <a:pt x="10302" y="4823"/>
                  <a:pt x="10304" y="4887"/>
                </a:cubicBezTo>
                <a:cubicBezTo>
                  <a:pt x="10307" y="4951"/>
                  <a:pt x="10319" y="5060"/>
                  <a:pt x="10332" y="5132"/>
                </a:cubicBezTo>
                <a:cubicBezTo>
                  <a:pt x="10364" y="5325"/>
                  <a:pt x="10395" y="5291"/>
                  <a:pt x="10447" y="4997"/>
                </a:cubicBezTo>
                <a:cubicBezTo>
                  <a:pt x="10484" y="4789"/>
                  <a:pt x="10487" y="4701"/>
                  <a:pt x="10461" y="4584"/>
                </a:cubicBezTo>
                <a:cubicBezTo>
                  <a:pt x="10442" y="4503"/>
                  <a:pt x="10414" y="4435"/>
                  <a:pt x="10398" y="4435"/>
                </a:cubicBezTo>
                <a:cubicBezTo>
                  <a:pt x="10382" y="4435"/>
                  <a:pt x="10344" y="4353"/>
                  <a:pt x="10313" y="4253"/>
                </a:cubicBezTo>
                <a:cubicBezTo>
                  <a:pt x="10286" y="4165"/>
                  <a:pt x="10273" y="4124"/>
                  <a:pt x="10268" y="4145"/>
                </a:cubicBezTo>
                <a:close/>
                <a:moveTo>
                  <a:pt x="2856" y="4642"/>
                </a:moveTo>
                <a:cubicBezTo>
                  <a:pt x="2850" y="4642"/>
                  <a:pt x="2836" y="4688"/>
                  <a:pt x="2826" y="4745"/>
                </a:cubicBezTo>
                <a:cubicBezTo>
                  <a:pt x="2817" y="4802"/>
                  <a:pt x="2822" y="4848"/>
                  <a:pt x="2839" y="4848"/>
                </a:cubicBezTo>
                <a:cubicBezTo>
                  <a:pt x="2855" y="4848"/>
                  <a:pt x="2869" y="4802"/>
                  <a:pt x="2869" y="4745"/>
                </a:cubicBezTo>
                <a:cubicBezTo>
                  <a:pt x="2869" y="4688"/>
                  <a:pt x="2863" y="4642"/>
                  <a:pt x="2856" y="4642"/>
                </a:cubicBezTo>
                <a:close/>
                <a:moveTo>
                  <a:pt x="10202" y="5201"/>
                </a:moveTo>
                <a:cubicBezTo>
                  <a:pt x="10195" y="5194"/>
                  <a:pt x="10186" y="5199"/>
                  <a:pt x="10179" y="5216"/>
                </a:cubicBezTo>
                <a:cubicBezTo>
                  <a:pt x="10164" y="5249"/>
                  <a:pt x="10159" y="5320"/>
                  <a:pt x="10169" y="5374"/>
                </a:cubicBezTo>
                <a:cubicBezTo>
                  <a:pt x="10178" y="5428"/>
                  <a:pt x="10197" y="5446"/>
                  <a:pt x="10212" y="5412"/>
                </a:cubicBezTo>
                <a:cubicBezTo>
                  <a:pt x="10226" y="5379"/>
                  <a:pt x="10231" y="5308"/>
                  <a:pt x="10222" y="5254"/>
                </a:cubicBezTo>
                <a:cubicBezTo>
                  <a:pt x="10217" y="5227"/>
                  <a:pt x="10210" y="5208"/>
                  <a:pt x="10202" y="5201"/>
                </a:cubicBezTo>
                <a:close/>
                <a:moveTo>
                  <a:pt x="368" y="5276"/>
                </a:moveTo>
                <a:cubicBezTo>
                  <a:pt x="331" y="5282"/>
                  <a:pt x="339" y="5408"/>
                  <a:pt x="394" y="5624"/>
                </a:cubicBezTo>
                <a:cubicBezTo>
                  <a:pt x="475" y="5941"/>
                  <a:pt x="478" y="5942"/>
                  <a:pt x="478" y="5631"/>
                </a:cubicBezTo>
                <a:cubicBezTo>
                  <a:pt x="478" y="5467"/>
                  <a:pt x="458" y="5356"/>
                  <a:pt x="420" y="5312"/>
                </a:cubicBezTo>
                <a:cubicBezTo>
                  <a:pt x="398" y="5286"/>
                  <a:pt x="380" y="5273"/>
                  <a:pt x="368" y="5276"/>
                </a:cubicBezTo>
                <a:close/>
                <a:moveTo>
                  <a:pt x="374" y="8158"/>
                </a:moveTo>
                <a:cubicBezTo>
                  <a:pt x="330" y="8161"/>
                  <a:pt x="332" y="8188"/>
                  <a:pt x="390" y="8364"/>
                </a:cubicBezTo>
                <a:cubicBezTo>
                  <a:pt x="464" y="8590"/>
                  <a:pt x="495" y="8616"/>
                  <a:pt x="520" y="8470"/>
                </a:cubicBezTo>
                <a:cubicBezTo>
                  <a:pt x="539" y="8353"/>
                  <a:pt x="446" y="8153"/>
                  <a:pt x="374" y="8158"/>
                </a:cubicBezTo>
                <a:close/>
                <a:moveTo>
                  <a:pt x="11684" y="8696"/>
                </a:moveTo>
                <a:cubicBezTo>
                  <a:pt x="11675" y="8728"/>
                  <a:pt x="11677" y="8921"/>
                  <a:pt x="11687" y="9125"/>
                </a:cubicBezTo>
                <a:cubicBezTo>
                  <a:pt x="11697" y="9330"/>
                  <a:pt x="11718" y="9500"/>
                  <a:pt x="11731" y="9500"/>
                </a:cubicBezTo>
                <a:cubicBezTo>
                  <a:pt x="11766" y="9500"/>
                  <a:pt x="11763" y="9216"/>
                  <a:pt x="11728" y="9137"/>
                </a:cubicBezTo>
                <a:cubicBezTo>
                  <a:pt x="11713" y="9102"/>
                  <a:pt x="11700" y="8976"/>
                  <a:pt x="11700" y="8856"/>
                </a:cubicBezTo>
                <a:cubicBezTo>
                  <a:pt x="11700" y="8737"/>
                  <a:pt x="11693" y="8664"/>
                  <a:pt x="11684" y="8696"/>
                </a:cubicBezTo>
                <a:close/>
                <a:moveTo>
                  <a:pt x="13980" y="9188"/>
                </a:moveTo>
                <a:cubicBezTo>
                  <a:pt x="13966" y="9188"/>
                  <a:pt x="13928" y="9313"/>
                  <a:pt x="13895" y="9464"/>
                </a:cubicBezTo>
                <a:cubicBezTo>
                  <a:pt x="13839" y="9727"/>
                  <a:pt x="13839" y="9745"/>
                  <a:pt x="13886" y="9939"/>
                </a:cubicBezTo>
                <a:cubicBezTo>
                  <a:pt x="13934" y="10133"/>
                  <a:pt x="13936" y="10133"/>
                  <a:pt x="13946" y="9949"/>
                </a:cubicBezTo>
                <a:cubicBezTo>
                  <a:pt x="13951" y="9843"/>
                  <a:pt x="13967" y="9712"/>
                  <a:pt x="13981" y="9658"/>
                </a:cubicBezTo>
                <a:cubicBezTo>
                  <a:pt x="14014" y="9529"/>
                  <a:pt x="14014" y="9188"/>
                  <a:pt x="13980" y="9188"/>
                </a:cubicBezTo>
                <a:close/>
                <a:moveTo>
                  <a:pt x="318" y="11914"/>
                </a:moveTo>
                <a:cubicBezTo>
                  <a:pt x="315" y="11925"/>
                  <a:pt x="312" y="11962"/>
                  <a:pt x="312" y="12022"/>
                </a:cubicBezTo>
                <a:cubicBezTo>
                  <a:pt x="310" y="12131"/>
                  <a:pt x="317" y="12191"/>
                  <a:pt x="327" y="12157"/>
                </a:cubicBezTo>
                <a:cubicBezTo>
                  <a:pt x="336" y="12122"/>
                  <a:pt x="337" y="12034"/>
                  <a:pt x="329" y="11960"/>
                </a:cubicBezTo>
                <a:cubicBezTo>
                  <a:pt x="324" y="11919"/>
                  <a:pt x="320" y="11903"/>
                  <a:pt x="318" y="11914"/>
                </a:cubicBezTo>
                <a:close/>
                <a:moveTo>
                  <a:pt x="11990" y="13561"/>
                </a:moveTo>
                <a:cubicBezTo>
                  <a:pt x="11983" y="13566"/>
                  <a:pt x="11981" y="13602"/>
                  <a:pt x="11981" y="13671"/>
                </a:cubicBezTo>
                <a:cubicBezTo>
                  <a:pt x="11981" y="13763"/>
                  <a:pt x="12000" y="13839"/>
                  <a:pt x="12023" y="13839"/>
                </a:cubicBezTo>
                <a:cubicBezTo>
                  <a:pt x="12047" y="13839"/>
                  <a:pt x="12065" y="13822"/>
                  <a:pt x="12065" y="13801"/>
                </a:cubicBezTo>
                <a:cubicBezTo>
                  <a:pt x="12065" y="13779"/>
                  <a:pt x="12047" y="13703"/>
                  <a:pt x="12023" y="13633"/>
                </a:cubicBezTo>
                <a:cubicBezTo>
                  <a:pt x="12006" y="13580"/>
                  <a:pt x="11996" y="13555"/>
                  <a:pt x="11990" y="13561"/>
                </a:cubicBezTo>
                <a:close/>
              </a:path>
            </a:pathLst>
          </a:custGeom>
          <a:ln w="12700"/>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Principle: Reject authorities and challenge what we accept as “factually known”"/>
          <p:cNvSpPr txBox="1">
            <a:spLocks noGrp="1"/>
          </p:cNvSpPr>
          <p:nvPr>
            <p:ph type="title"/>
          </p:nvPr>
        </p:nvSpPr>
        <p:spPr>
          <a:prstGeom prst="rect">
            <a:avLst/>
          </a:prstGeom>
        </p:spPr>
        <p:txBody>
          <a:bodyPr/>
          <a:lstStyle/>
          <a:p>
            <a:r>
              <a:t>Principle: Reject authorities and challenge what we accept as “factually known”</a:t>
            </a:r>
          </a:p>
        </p:txBody>
      </p:sp>
      <p:sp>
        <p:nvSpPr>
          <p:cNvPr id="774" name="No such thing as universal way of scientific working…"/>
          <p:cNvSpPr txBox="1">
            <a:spLocks noGrp="1"/>
          </p:cNvSpPr>
          <p:nvPr>
            <p:ph type="body" idx="1"/>
          </p:nvPr>
        </p:nvSpPr>
        <p:spPr>
          <a:xfrm>
            <a:off x="723900" y="2209800"/>
            <a:ext cx="11272307" cy="7543800"/>
          </a:xfrm>
          <a:prstGeom prst="rect">
            <a:avLst/>
          </a:prstGeom>
        </p:spPr>
        <p:txBody>
          <a:bodyPr/>
          <a:lstStyle/>
          <a:p>
            <a:pPr marL="228600" indent="-228600">
              <a:buAutoNum type="arabicPeriod"/>
              <a:defRPr sz="2800" b="1"/>
            </a:pPr>
            <a:r>
              <a:t> No such thing as universal way of scientific working</a:t>
            </a:r>
          </a:p>
          <a:p>
            <a:pPr marL="412115" indent="-371475">
              <a:defRPr sz="2600"/>
            </a:pPr>
            <a:r>
              <a:t>Any rule used as “universal guide” to scientific working might, under some circumstances, prevent scientists from contributing to the progress of science</a:t>
            </a:r>
          </a:p>
          <a:p>
            <a:pPr marL="412115" indent="-371475">
              <a:buChar char="➡"/>
              <a:defRPr sz="2600"/>
            </a:pPr>
            <a:r>
              <a:t>“Keep our options open”</a:t>
            </a:r>
          </a:p>
          <a:p>
            <a:pPr marL="412115" indent="-371475">
              <a:defRPr sz="2600"/>
            </a:pPr>
            <a:endParaRPr/>
          </a:p>
          <a:p>
            <a:pPr marL="412115" indent="-371475">
              <a:defRPr sz="2600"/>
            </a:pPr>
            <a:endParaRPr/>
          </a:p>
          <a:p>
            <a:pPr marL="412115" indent="-371475">
              <a:defRPr sz="2600"/>
            </a:pPr>
            <a:endParaRPr/>
          </a:p>
          <a:p>
            <a:pPr marL="412115" indent="-371475">
              <a:defRPr sz="2600"/>
            </a:pPr>
            <a:endParaRPr/>
          </a:p>
          <a:p>
            <a:pPr marL="228600" indent="-228600">
              <a:buAutoNum type="arabicPeriod" startAt="2"/>
              <a:defRPr sz="2800" b="1"/>
            </a:pPr>
            <a:r>
              <a:t> No such thing as (universally acceptable) truth</a:t>
            </a:r>
          </a:p>
          <a:p>
            <a:pPr marL="412115" indent="-371475">
              <a:defRPr sz="2600"/>
            </a:pPr>
            <a:r>
              <a:t>Every explanation (no matter how absurd) is possible for an observation </a:t>
            </a:r>
          </a:p>
          <a:p>
            <a:pPr marL="412115" indent="-371475">
              <a:defRPr sz="2600"/>
            </a:pPr>
            <a:r>
              <a:t>No authority should be accepted </a:t>
            </a:r>
          </a:p>
          <a:p>
            <a:pPr marL="412115" indent="-371475">
              <a:buChar char="➡"/>
              <a:defRPr sz="2600"/>
            </a:pPr>
            <a:r>
              <a:t>The highest duty of a scientist is to play the devil’s advocate</a:t>
            </a:r>
          </a:p>
        </p:txBody>
      </p:sp>
      <p:pic>
        <p:nvPicPr>
          <p:cNvPr id="775" name="Effectiveness of a rule for pursuing science depends on what the world is like which is exactly what we do not know.… Effectiveness of a rule for pursuing science depends on what the world is like which is exactly what we do not know.— Feyerabend (via K." descr="Effectiveness of a rule for pursuing science depends on what the world is like which is exactly what we do not know.… Effectiveness of a rule for pursuing science depends on what the world is like which is exactly what we do not know.— Feyerabend (via K. Staley)"/>
          <p:cNvPicPr>
            <a:picLocks/>
          </p:cNvPicPr>
          <p:nvPr/>
        </p:nvPicPr>
        <p:blipFill>
          <a:blip r:embed="rId2"/>
          <a:stretch>
            <a:fillRect/>
          </a:stretch>
        </p:blipFill>
        <p:spPr>
          <a:xfrm>
            <a:off x="1372885" y="3864504"/>
            <a:ext cx="10821003" cy="2384489"/>
          </a:xfrm>
          <a:prstGeom prst="rect">
            <a:avLst/>
          </a:prstGeom>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In which era do we live today?"/>
          <p:cNvSpPr txBox="1"/>
          <p:nvPr/>
        </p:nvSpPr>
        <p:spPr>
          <a:xfrm>
            <a:off x="1824731" y="4476750"/>
            <a:ext cx="9355337"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4800" b="1">
                <a:latin typeface="+mn-lt"/>
                <a:ea typeface="+mn-ea"/>
                <a:cs typeface="+mn-cs"/>
                <a:sym typeface="Gill Sans"/>
              </a:defRPr>
            </a:lvl1pPr>
          </a:lstStyle>
          <a:p>
            <a:r>
              <a:t>In which era do we live today?</a:t>
            </a:r>
          </a:p>
        </p:txBody>
      </p:sp>
      <p:sp>
        <p:nvSpPr>
          <p:cNvPr id="778" name="Ideally, in all of them."/>
          <p:cNvSpPr txBox="1"/>
          <p:nvPr/>
        </p:nvSpPr>
        <p:spPr>
          <a:xfrm>
            <a:off x="4212679" y="5835649"/>
            <a:ext cx="4579442"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a:latin typeface="+mn-lt"/>
                <a:ea typeface="+mn-ea"/>
                <a:cs typeface="+mn-cs"/>
                <a:sym typeface="Gill Sans"/>
              </a:defRPr>
            </a:lvl1pPr>
          </a:lstStyle>
          <a:p>
            <a:r>
              <a:t>Ideally, in all of them.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78"/>
                                        </p:tgtEl>
                                        <p:attrNameLst>
                                          <p:attrName>style.visibility</p:attrName>
                                        </p:attrNameLst>
                                      </p:cBhvr>
                                      <p:to>
                                        <p:strVal val="visible"/>
                                      </p:to>
                                    </p:set>
                                    <p:animEffect transition="in" filter="fade">
                                      <p:cBhvr>
                                        <p:cTn id="7" dur="199"/>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Outline"/>
          <p:cNvSpPr txBox="1">
            <a:spLocks noGrp="1"/>
          </p:cNvSpPr>
          <p:nvPr>
            <p:ph type="title"/>
          </p:nvPr>
        </p:nvSpPr>
        <p:spPr>
          <a:prstGeom prst="rect">
            <a:avLst/>
          </a:prstGeom>
        </p:spPr>
        <p:txBody>
          <a:bodyPr/>
          <a:lstStyle>
            <a:lvl1pPr>
              <a:defRPr sz="3800"/>
            </a:lvl1pPr>
          </a:lstStyle>
          <a:p>
            <a:r>
              <a:t>Outline</a:t>
            </a:r>
          </a:p>
        </p:txBody>
      </p:sp>
      <p:sp>
        <p:nvSpPr>
          <p:cNvPr id="260" name="Science (in a Nutshell)…"/>
          <p:cNvSpPr txBox="1"/>
          <p:nvPr/>
        </p:nvSpPr>
        <p:spPr>
          <a:xfrm>
            <a:off x="753729" y="2561166"/>
            <a:ext cx="10627193" cy="378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22729" indent="-322729">
              <a:buSzPct val="100000"/>
              <a:buChar char="•"/>
              <a:defRPr sz="3200" b="1">
                <a:latin typeface="+mn-lt"/>
                <a:ea typeface="+mn-ea"/>
                <a:cs typeface="+mn-cs"/>
                <a:sym typeface="Gill Sans"/>
              </a:defRPr>
            </a:pPr>
            <a:r>
              <a:t>Science (in a Nutshell)</a:t>
            </a:r>
          </a:p>
          <a:p>
            <a:pPr marL="322729" indent="-322729">
              <a:buSzPct val="100000"/>
              <a:buChar char="•"/>
              <a:defRPr sz="3200">
                <a:latin typeface="+mn-lt"/>
                <a:ea typeface="+mn-ea"/>
                <a:cs typeface="+mn-cs"/>
                <a:sym typeface="Gill Sans"/>
              </a:defRPr>
            </a:pPr>
            <a:r>
              <a:t>Philosophy of Science - a Historical Perspective</a:t>
            </a:r>
          </a:p>
          <a:p>
            <a:pPr marL="322729" indent="-322729">
              <a:buSzPct val="100000"/>
              <a:buChar char="•"/>
              <a:defRPr sz="3200">
                <a:latin typeface="+mn-lt"/>
                <a:ea typeface="+mn-ea"/>
                <a:cs typeface="+mn-cs"/>
                <a:sym typeface="Gill Sans"/>
              </a:defRPr>
            </a:pPr>
            <a:r>
              <a:t>Key Take Aways</a:t>
            </a:r>
          </a:p>
          <a:p>
            <a:pPr marL="322729" indent="-322729">
              <a:buSzPct val="100000"/>
              <a:buChar char="•"/>
              <a:defRPr sz="3200">
                <a:latin typeface="+mn-lt"/>
                <a:ea typeface="+mn-ea"/>
                <a:cs typeface="+mn-cs"/>
                <a:sym typeface="Gill Sans"/>
              </a:defRPr>
            </a:pPr>
            <a:r>
              <a:t>From Philosophy of Science to Empirical Software Engineering</a:t>
            </a:r>
          </a:p>
          <a:p>
            <a:pPr marL="322729" indent="-322729">
              <a:buSzPct val="100000"/>
              <a:buChar char="•"/>
              <a:defRPr sz="3200">
                <a:latin typeface="+mn-lt"/>
                <a:ea typeface="+mn-ea"/>
                <a:cs typeface="+mn-cs"/>
                <a:sym typeface="Gill Sans"/>
              </a:defRPr>
            </a:pPr>
            <a:r>
              <a:t>Empirical Software Engineering Processes</a:t>
            </a:r>
          </a:p>
          <a:p>
            <a:pPr marL="322729" indent="-322729">
              <a:buSzPct val="100000"/>
              <a:buChar char="•"/>
              <a:defRPr sz="3200">
                <a:latin typeface="+mn-lt"/>
                <a:ea typeface="+mn-ea"/>
                <a:cs typeface="+mn-cs"/>
                <a:sym typeface="Gill Sans"/>
              </a:defRPr>
            </a:pPr>
            <a:r>
              <a:t>Current Challenges in Empirical Software Engineering </a:t>
            </a:r>
          </a:p>
          <a:p>
            <a:pPr marL="322729" indent="-322729">
              <a:buSzPct val="100000"/>
              <a:buChar char="•"/>
              <a:defRPr sz="3200">
                <a:latin typeface="+mn-lt"/>
                <a:ea typeface="+mn-ea"/>
                <a:cs typeface="+mn-cs"/>
                <a:sym typeface="Gill Sans"/>
              </a:defRPr>
            </a:pPr>
            <a:endParaRPr/>
          </a:p>
        </p:txBody>
      </p:sp>
      <p:pic>
        <p:nvPicPr>
          <p:cNvPr id="261" name="Bookmark Ribbon Filled-50.png" descr="Bookmark Ribbon Filled-50.png"/>
          <p:cNvPicPr>
            <a:picLocks noChangeAspect="1"/>
          </p:cNvPicPr>
          <p:nvPr/>
        </p:nvPicPr>
        <p:blipFill>
          <a:blip r:embed="rId2"/>
          <a:stretch>
            <a:fillRect/>
          </a:stretch>
        </p:blipFill>
        <p:spPr>
          <a:xfrm>
            <a:off x="11867951" y="-60061"/>
            <a:ext cx="635001" cy="635001"/>
          </a:xfrm>
          <a:prstGeom prst="rect">
            <a:avLst/>
          </a:prstGeom>
          <a:ln w="12700"/>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All views and contributions need to be considered"/>
          <p:cNvSpPr txBox="1">
            <a:spLocks noGrp="1"/>
          </p:cNvSpPr>
          <p:nvPr>
            <p:ph type="title"/>
          </p:nvPr>
        </p:nvSpPr>
        <p:spPr>
          <a:prstGeom prst="rect">
            <a:avLst/>
          </a:prstGeom>
        </p:spPr>
        <p:txBody>
          <a:bodyPr/>
          <a:lstStyle/>
          <a:p>
            <a:r>
              <a:t>All views and contributions need to be considered</a:t>
            </a:r>
          </a:p>
        </p:txBody>
      </p:sp>
      <p:sp>
        <p:nvSpPr>
          <p:cNvPr id="781" name="There is not the one “correct” epistemological approach, but many lessons we can learn from their historical evolution."/>
          <p:cNvSpPr txBox="1"/>
          <p:nvPr/>
        </p:nvSpPr>
        <p:spPr>
          <a:xfrm>
            <a:off x="836033" y="2006295"/>
            <a:ext cx="11332734"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800">
                <a:latin typeface="+mn-lt"/>
                <a:ea typeface="+mn-ea"/>
                <a:cs typeface="+mn-cs"/>
                <a:sym typeface="Gill Sans"/>
              </a:defRPr>
            </a:lvl1pPr>
          </a:lstStyle>
          <a:p>
            <a:r>
              <a:t>There is not the one “correct” epistemological approach, but many lessons we can learn from their historical evolution.</a:t>
            </a:r>
          </a:p>
        </p:txBody>
      </p:sp>
      <p:grpSp>
        <p:nvGrpSpPr>
          <p:cNvPr id="791" name="Group"/>
          <p:cNvGrpSpPr/>
          <p:nvPr/>
        </p:nvGrpSpPr>
        <p:grpSpPr>
          <a:xfrm>
            <a:off x="1903665" y="2977540"/>
            <a:ext cx="10424695" cy="5996532"/>
            <a:chOff x="0" y="260349"/>
            <a:chExt cx="10424695" cy="5996530"/>
          </a:xfrm>
        </p:grpSpPr>
        <p:pic>
          <p:nvPicPr>
            <p:cNvPr id="793" name="Connection Line" descr="Connection Line"/>
            <p:cNvPicPr>
              <a:picLocks/>
            </p:cNvPicPr>
            <p:nvPr/>
          </p:nvPicPr>
          <p:blipFill>
            <a:blip r:embed="rId2"/>
            <a:stretch>
              <a:fillRect/>
            </a:stretch>
          </p:blipFill>
          <p:spPr>
            <a:xfrm>
              <a:off x="10074739" y="495299"/>
              <a:ext cx="349957" cy="1718110"/>
            </a:xfrm>
            <a:prstGeom prst="rect">
              <a:avLst/>
            </a:prstGeom>
            <a:effectLst/>
          </p:spPr>
        </p:pic>
        <p:pic>
          <p:nvPicPr>
            <p:cNvPr id="783" name="Image" descr="Image"/>
            <p:cNvPicPr>
              <a:picLocks noChangeAspect="1"/>
            </p:cNvPicPr>
            <p:nvPr/>
          </p:nvPicPr>
          <p:blipFill>
            <a:blip r:embed="rId3"/>
            <a:stretch>
              <a:fillRect/>
            </a:stretch>
          </p:blipFill>
          <p:spPr>
            <a:xfrm>
              <a:off x="6704531" y="2188023"/>
              <a:ext cx="2849993" cy="4040188"/>
            </a:xfrm>
            <a:prstGeom prst="rect">
              <a:avLst/>
            </a:prstGeom>
            <a:ln w="12700" cap="flat">
              <a:noFill/>
              <a:round/>
            </a:ln>
            <a:effectLst/>
          </p:spPr>
        </p:pic>
        <p:pic>
          <p:nvPicPr>
            <p:cNvPr id="784" name="Image" descr="Image"/>
            <p:cNvPicPr>
              <a:picLocks noChangeAspect="1"/>
            </p:cNvPicPr>
            <p:nvPr/>
          </p:nvPicPr>
          <p:blipFill>
            <a:blip r:embed="rId4"/>
            <a:srcRect t="8686"/>
            <a:stretch>
              <a:fillRect/>
            </a:stretch>
          </p:blipFill>
          <p:spPr>
            <a:xfrm>
              <a:off x="3391177" y="2184649"/>
              <a:ext cx="2646026" cy="4047092"/>
            </a:xfrm>
            <a:prstGeom prst="rect">
              <a:avLst/>
            </a:prstGeom>
            <a:ln w="12700" cap="flat">
              <a:noFill/>
              <a:round/>
            </a:ln>
            <a:effectLst/>
          </p:spPr>
        </p:pic>
        <p:pic>
          <p:nvPicPr>
            <p:cNvPr id="785" name="51TtCujf7PL._SY344_BO1,204,203,200_.jpg" descr="51TtCujf7PL._SY344_BO1,204,203,200_.jpg"/>
            <p:cNvPicPr>
              <a:picLocks noChangeAspect="1"/>
            </p:cNvPicPr>
            <p:nvPr/>
          </p:nvPicPr>
          <p:blipFill>
            <a:blip r:embed="rId5"/>
            <a:stretch>
              <a:fillRect/>
            </a:stretch>
          </p:blipFill>
          <p:spPr>
            <a:xfrm>
              <a:off x="0" y="2159353"/>
              <a:ext cx="2723791" cy="4097528"/>
            </a:xfrm>
            <a:prstGeom prst="rect">
              <a:avLst/>
            </a:prstGeom>
            <a:ln w="12700" cap="flat">
              <a:noFill/>
              <a:round/>
            </a:ln>
            <a:effectLst/>
          </p:spPr>
        </p:pic>
        <p:sp>
          <p:nvSpPr>
            <p:cNvPr id="786" name="Further reading"/>
            <p:cNvSpPr/>
            <p:nvPr/>
          </p:nvSpPr>
          <p:spPr>
            <a:xfrm>
              <a:off x="6779378" y="2603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2800" b="1">
                  <a:latin typeface="+mn-lt"/>
                  <a:ea typeface="+mn-ea"/>
                  <a:cs typeface="+mn-cs"/>
                  <a:sym typeface="Gill Sans"/>
                </a:defRPr>
              </a:lvl1pPr>
            </a:lstStyle>
            <a:p>
              <a:r>
                <a:t>Further reading</a:t>
              </a:r>
            </a:p>
          </p:txBody>
        </p:sp>
        <p:pic>
          <p:nvPicPr>
            <p:cNvPr id="795" name="Connection Line" descr="Connection Line"/>
            <p:cNvPicPr>
              <a:picLocks/>
            </p:cNvPicPr>
            <p:nvPr/>
          </p:nvPicPr>
          <p:blipFill>
            <a:blip r:embed="rId6"/>
            <a:stretch>
              <a:fillRect/>
            </a:stretch>
          </p:blipFill>
          <p:spPr>
            <a:xfrm>
              <a:off x="6180034" y="495299"/>
              <a:ext cx="1856880" cy="1714737"/>
            </a:xfrm>
            <a:prstGeom prst="rect">
              <a:avLst/>
            </a:prstGeom>
            <a:effectLst/>
          </p:spPr>
        </p:pic>
        <p:pic>
          <p:nvPicPr>
            <p:cNvPr id="797" name="Connection Line" descr="Connection Line"/>
            <p:cNvPicPr>
              <a:picLocks/>
            </p:cNvPicPr>
            <p:nvPr/>
          </p:nvPicPr>
          <p:blipFill>
            <a:blip r:embed="rId7"/>
            <a:stretch>
              <a:fillRect/>
            </a:stretch>
          </p:blipFill>
          <p:spPr>
            <a:xfrm>
              <a:off x="2740585" y="408068"/>
              <a:ext cx="5114060" cy="1776682"/>
            </a:xfrm>
            <a:prstGeom prst="rect">
              <a:avLst/>
            </a:prstGeom>
            <a:effectLst/>
          </p:spPr>
        </p:pic>
        <p:sp>
          <p:nvSpPr>
            <p:cNvPr id="789" name="Introduction into (one)…"/>
            <p:cNvSpPr/>
            <p:nvPr/>
          </p:nvSpPr>
          <p:spPr>
            <a:xfrm>
              <a:off x="41070" y="157117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000">
                  <a:latin typeface="+mn-lt"/>
                  <a:ea typeface="+mn-ea"/>
                  <a:cs typeface="+mn-cs"/>
                  <a:sym typeface="Gill Sans"/>
                </a:defRPr>
              </a:pPr>
              <a:r>
                <a:t>Introduction into (one) </a:t>
              </a:r>
            </a:p>
            <a:p>
              <a:pPr>
                <a:defRPr sz="2000">
                  <a:latin typeface="+mn-lt"/>
                  <a:ea typeface="+mn-ea"/>
                  <a:cs typeface="+mn-cs"/>
                  <a:sym typeface="Gill Sans"/>
                </a:defRPr>
              </a:pPr>
              <a:r>
                <a:t>current debate</a:t>
              </a:r>
            </a:p>
          </p:txBody>
        </p:sp>
        <p:sp>
          <p:nvSpPr>
            <p:cNvPr id="790" name="Overview of movements…"/>
            <p:cNvSpPr/>
            <p:nvPr/>
          </p:nvSpPr>
          <p:spPr>
            <a:xfrm>
              <a:off x="6061302" y="1571176"/>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000">
                  <a:latin typeface="+mn-lt"/>
                  <a:ea typeface="+mn-ea"/>
                  <a:cs typeface="+mn-cs"/>
                  <a:sym typeface="Gill Sans"/>
                </a:defRPr>
              </a:pPr>
              <a:r>
                <a:t>Overview of movements </a:t>
              </a:r>
            </a:p>
            <a:p>
              <a:pPr>
                <a:defRPr sz="2000">
                  <a:latin typeface="+mn-lt"/>
                  <a:ea typeface="+mn-ea"/>
                  <a:cs typeface="+mn-cs"/>
                  <a:sym typeface="Gill Sans"/>
                </a:defRPr>
              </a:pPr>
              <a:r>
                <a:t>and their historical context</a:t>
              </a:r>
            </a:p>
          </p:txBody>
        </p:sp>
      </p:grpSp>
      <p:sp>
        <p:nvSpPr>
          <p:cNvPr id="792" name="(Many quotes based on this book)"/>
          <p:cNvSpPr txBox="1"/>
          <p:nvPr/>
        </p:nvSpPr>
        <p:spPr>
          <a:xfrm>
            <a:off x="8498367" y="8961966"/>
            <a:ext cx="3089673" cy="355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700">
                <a:latin typeface="+mn-lt"/>
                <a:ea typeface="+mn-ea"/>
                <a:cs typeface="+mn-cs"/>
                <a:sym typeface="Gill Sans"/>
              </a:defRPr>
            </a:lvl1pPr>
          </a:lstStyle>
          <a:p>
            <a:r>
              <a:t>(Many quotes based on this book)</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Outline"/>
          <p:cNvSpPr txBox="1">
            <a:spLocks noGrp="1"/>
          </p:cNvSpPr>
          <p:nvPr>
            <p:ph type="title"/>
          </p:nvPr>
        </p:nvSpPr>
        <p:spPr>
          <a:prstGeom prst="rect">
            <a:avLst/>
          </a:prstGeom>
        </p:spPr>
        <p:txBody>
          <a:bodyPr/>
          <a:lstStyle>
            <a:lvl1pPr>
              <a:defRPr sz="3800"/>
            </a:lvl1pPr>
          </a:lstStyle>
          <a:p>
            <a:r>
              <a:t>Outline</a:t>
            </a:r>
          </a:p>
        </p:txBody>
      </p:sp>
      <p:sp>
        <p:nvSpPr>
          <p:cNvPr id="801" name="Science (in a Nutshell)…"/>
          <p:cNvSpPr txBox="1"/>
          <p:nvPr/>
        </p:nvSpPr>
        <p:spPr>
          <a:xfrm>
            <a:off x="753729" y="2561166"/>
            <a:ext cx="10627193" cy="378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22729" indent="-322729">
              <a:buSzPct val="100000"/>
              <a:buChar char="•"/>
              <a:defRPr sz="3200">
                <a:solidFill>
                  <a:srgbClr val="A6AAA9"/>
                </a:solidFill>
                <a:latin typeface="+mn-lt"/>
                <a:ea typeface="+mn-ea"/>
                <a:cs typeface="+mn-cs"/>
                <a:sym typeface="Gill Sans"/>
              </a:defRPr>
            </a:pPr>
            <a:r>
              <a:t>Science (in a Nutshell)</a:t>
            </a:r>
          </a:p>
          <a:p>
            <a:pPr marL="322729" indent="-322729">
              <a:buSzPct val="100000"/>
              <a:buChar char="•"/>
              <a:defRPr sz="3200">
                <a:solidFill>
                  <a:srgbClr val="A6AAA9"/>
                </a:solidFill>
                <a:latin typeface="+mn-lt"/>
                <a:ea typeface="+mn-ea"/>
                <a:cs typeface="+mn-cs"/>
                <a:sym typeface="Gill Sans"/>
              </a:defRPr>
            </a:pPr>
            <a:r>
              <a:t>Philosophy of Science - a Historical Perspective</a:t>
            </a:r>
          </a:p>
          <a:p>
            <a:pPr marL="322729" indent="-322729">
              <a:buSzPct val="100000"/>
              <a:buChar char="•"/>
              <a:defRPr sz="3200" b="1">
                <a:latin typeface="+mn-lt"/>
                <a:ea typeface="+mn-ea"/>
                <a:cs typeface="+mn-cs"/>
                <a:sym typeface="Gill Sans"/>
              </a:defRPr>
            </a:pPr>
            <a:r>
              <a:t>Key Take Aways</a:t>
            </a:r>
          </a:p>
          <a:p>
            <a:pPr marL="322729" indent="-322729">
              <a:buSzPct val="100000"/>
              <a:buChar char="•"/>
              <a:defRPr sz="3200">
                <a:latin typeface="+mn-lt"/>
                <a:ea typeface="+mn-ea"/>
                <a:cs typeface="+mn-cs"/>
                <a:sym typeface="Gill Sans"/>
              </a:defRPr>
            </a:pPr>
            <a:r>
              <a:t>From Philosophy of Science to Empirical Software Engineering</a:t>
            </a:r>
          </a:p>
          <a:p>
            <a:pPr marL="322729" indent="-322729">
              <a:buSzPct val="100000"/>
              <a:buChar char="•"/>
              <a:defRPr sz="3200">
                <a:latin typeface="+mn-lt"/>
                <a:ea typeface="+mn-ea"/>
                <a:cs typeface="+mn-cs"/>
                <a:sym typeface="Gill Sans"/>
              </a:defRPr>
            </a:pPr>
            <a:r>
              <a:t>Empirical Software Engineering Processes</a:t>
            </a:r>
          </a:p>
          <a:p>
            <a:pPr marL="322729" indent="-322729">
              <a:buSzPct val="100000"/>
              <a:buChar char="•"/>
              <a:defRPr sz="3200">
                <a:latin typeface="+mn-lt"/>
                <a:ea typeface="+mn-ea"/>
                <a:cs typeface="+mn-cs"/>
                <a:sym typeface="Gill Sans"/>
              </a:defRPr>
            </a:pPr>
            <a:r>
              <a:t>Current Challenges in Empirical Software Engineering </a:t>
            </a:r>
          </a:p>
          <a:p>
            <a:pPr marL="322729" indent="-322729">
              <a:buSzPct val="100000"/>
              <a:buChar char="•"/>
              <a:defRPr sz="3200">
                <a:latin typeface="+mn-lt"/>
                <a:ea typeface="+mn-ea"/>
                <a:cs typeface="+mn-cs"/>
                <a:sym typeface="Gill Sans"/>
              </a:defRPr>
            </a:pPr>
            <a:endParaRPr/>
          </a:p>
        </p:txBody>
      </p:sp>
      <p:pic>
        <p:nvPicPr>
          <p:cNvPr id="802" name="Bookmark Ribbon Filled-50.png" descr="Bookmark Ribbon Filled-50.png"/>
          <p:cNvPicPr>
            <a:picLocks noChangeAspect="1"/>
          </p:cNvPicPr>
          <p:nvPr/>
        </p:nvPicPr>
        <p:blipFill>
          <a:blip r:embed="rId2"/>
          <a:stretch>
            <a:fillRect/>
          </a:stretch>
        </p:blipFill>
        <p:spPr>
          <a:xfrm>
            <a:off x="11867951" y="-60061"/>
            <a:ext cx="635001" cy="635001"/>
          </a:xfrm>
          <a:prstGeom prst="rect">
            <a:avLst/>
          </a:prstGeom>
          <a:ln w="12700"/>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What are your take-away(s)?"/>
          <p:cNvSpPr txBox="1"/>
          <p:nvPr/>
        </p:nvSpPr>
        <p:spPr>
          <a:xfrm>
            <a:off x="2524187" y="4514849"/>
            <a:ext cx="7956427"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4200" b="1">
                <a:latin typeface="+mn-lt"/>
                <a:ea typeface="+mn-ea"/>
                <a:cs typeface="+mn-cs"/>
                <a:sym typeface="Gill Sans"/>
              </a:defRPr>
            </a:lvl1pPr>
          </a:lstStyle>
          <a:p>
            <a:r>
              <a:t>What are your take-away(s)?</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 name="Image" descr="Image"/>
          <p:cNvPicPr>
            <a:picLocks noChangeAspect="1"/>
          </p:cNvPicPr>
          <p:nvPr/>
        </p:nvPicPr>
        <p:blipFill>
          <a:blip r:embed="rId2"/>
          <a:stretch>
            <a:fillRect/>
          </a:stretch>
        </p:blipFill>
        <p:spPr>
          <a:xfrm>
            <a:off x="-965349" y="-161231"/>
            <a:ext cx="15305339" cy="9900642"/>
          </a:xfrm>
          <a:prstGeom prst="rect">
            <a:avLst/>
          </a:prstGeom>
          <a:ln w="12700"/>
        </p:spPr>
      </p:pic>
      <p:sp>
        <p:nvSpPr>
          <p:cNvPr id="807" name="Beware the basic principles of scientific progress"/>
          <p:cNvSpPr txBox="1">
            <a:spLocks noGrp="1"/>
          </p:cNvSpPr>
          <p:nvPr>
            <p:ph type="title"/>
          </p:nvPr>
        </p:nvSpPr>
        <p:spPr>
          <a:xfrm>
            <a:off x="622300" y="0"/>
            <a:ext cx="11744656" cy="1638300"/>
          </a:xfrm>
          <a:prstGeom prst="rect">
            <a:avLst/>
          </a:prstGeom>
          <a:solidFill>
            <a:srgbClr val="FFFFFF">
              <a:alpha val="79772"/>
            </a:srgbClr>
          </a:solidFill>
        </p:spPr>
        <p:txBody>
          <a:bodyPr/>
          <a:lstStyle/>
          <a:p>
            <a:r>
              <a:t>Beware the basic principles of scientific progress</a:t>
            </a:r>
          </a:p>
        </p:txBody>
      </p:sp>
      <p:sp>
        <p:nvSpPr>
          <p:cNvPr id="808" name="No such thing as absolute and / or universal truth (truth is always relative)…"/>
          <p:cNvSpPr txBox="1"/>
          <p:nvPr/>
        </p:nvSpPr>
        <p:spPr>
          <a:xfrm>
            <a:off x="627111" y="2540000"/>
            <a:ext cx="11735033" cy="6604000"/>
          </a:xfrm>
          <a:prstGeom prst="rect">
            <a:avLst/>
          </a:prstGeom>
          <a:solidFill>
            <a:srgbClr val="FFFFFF">
              <a:alpha val="79999"/>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79439" marR="57799" indent="-381000" defTabSz="1295400">
              <a:buSzPct val="100000"/>
              <a:buAutoNum type="arabicPeriod"/>
              <a:defRPr sz="2800">
                <a:uFill>
                  <a:solidFill>
                    <a:srgbClr val="000000"/>
                  </a:solidFill>
                </a:uFill>
                <a:latin typeface="+mn-lt"/>
                <a:ea typeface="+mn-ea"/>
                <a:cs typeface="+mn-cs"/>
                <a:sym typeface="Gill Sans"/>
              </a:defRPr>
            </a:pPr>
            <a:r>
              <a:t>No such thing as absolute and / or universal truth (truth is always relative)</a:t>
            </a:r>
            <a:br/>
            <a:endParaRPr/>
          </a:p>
          <a:p>
            <a:pPr marL="479439" marR="57799" indent="-381000" defTabSz="1295400">
              <a:buSzPct val="100000"/>
              <a:buAutoNum type="arabicPeriod"/>
              <a:defRPr sz="2800">
                <a:uFill>
                  <a:solidFill>
                    <a:srgbClr val="000000"/>
                  </a:solidFill>
                </a:uFill>
                <a:latin typeface="+mn-lt"/>
                <a:ea typeface="+mn-ea"/>
                <a:cs typeface="+mn-cs"/>
                <a:sym typeface="Gill Sans"/>
              </a:defRPr>
            </a:pPr>
            <a:r>
              <a:t>The value of scientific theories always depends on their</a:t>
            </a:r>
          </a:p>
          <a:p>
            <a:pPr marL="784239" marR="57799" lvl="1" indent="-228600" defTabSz="1295400">
              <a:buSzPct val="100000"/>
              <a:buChar char="•"/>
              <a:defRPr sz="2800">
                <a:uFill>
                  <a:solidFill>
                    <a:srgbClr val="000000"/>
                  </a:solidFill>
                </a:uFill>
                <a:latin typeface="+mn-lt"/>
                <a:ea typeface="+mn-ea"/>
                <a:cs typeface="+mn-cs"/>
                <a:sym typeface="Gill Sans"/>
              </a:defRPr>
            </a:pPr>
            <a:r>
              <a:t>falsifiability,</a:t>
            </a:r>
          </a:p>
          <a:p>
            <a:pPr marL="784239" marR="57799" lvl="1" indent="-228600" defTabSz="1295400">
              <a:buSzPct val="100000"/>
              <a:buChar char="•"/>
              <a:defRPr sz="2800">
                <a:uFill>
                  <a:solidFill>
                    <a:srgbClr val="000000"/>
                  </a:solidFill>
                </a:uFill>
                <a:latin typeface="+mn-lt"/>
                <a:ea typeface="+mn-ea"/>
                <a:cs typeface="+mn-cs"/>
                <a:sym typeface="Gill Sans"/>
              </a:defRPr>
            </a:pPr>
            <a:r>
              <a:t>ability to stand criticism by the (research) community,</a:t>
            </a:r>
          </a:p>
          <a:p>
            <a:pPr marL="784239" marR="57799" lvl="1" indent="-228600" defTabSz="1295400">
              <a:buSzPct val="100000"/>
              <a:buChar char="•"/>
              <a:defRPr sz="2800">
                <a:uFill>
                  <a:solidFill>
                    <a:srgbClr val="000000"/>
                  </a:solidFill>
                </a:uFill>
                <a:latin typeface="+mn-lt"/>
                <a:ea typeface="+mn-ea"/>
                <a:cs typeface="+mn-cs"/>
                <a:sym typeface="Gill Sans"/>
              </a:defRPr>
            </a:pPr>
            <a:r>
              <a:t>robustness / our confidence (e.g. degree of corroboration),</a:t>
            </a:r>
          </a:p>
          <a:p>
            <a:pPr marL="784239" marR="57799" lvl="1" indent="-228600" defTabSz="1295400">
              <a:buSzPct val="100000"/>
              <a:buChar char="•"/>
              <a:defRPr sz="2800">
                <a:uFill>
                  <a:solidFill>
                    <a:srgbClr val="000000"/>
                  </a:solidFill>
                </a:uFill>
                <a:latin typeface="+mn-lt"/>
                <a:ea typeface="+mn-ea"/>
                <a:cs typeface="+mn-cs"/>
                <a:sym typeface="Gill Sans"/>
              </a:defRPr>
            </a:pPr>
            <a:r>
              <a:t>contribution to the body of knowledge (relation to existing evidence), and</a:t>
            </a:r>
          </a:p>
          <a:p>
            <a:pPr marL="784239" marR="57799" lvl="1" indent="-228600" defTabSz="1295400">
              <a:buSzPct val="100000"/>
              <a:buChar char="•"/>
              <a:defRPr sz="2800">
                <a:uFill>
                  <a:solidFill>
                    <a:srgbClr val="000000"/>
                  </a:solidFill>
                </a:uFill>
                <a:latin typeface="+mn-lt"/>
                <a:ea typeface="+mn-ea"/>
                <a:cs typeface="+mn-cs"/>
                <a:sym typeface="Gill Sans"/>
              </a:defRPr>
            </a:pPr>
            <a:r>
              <a:t>ability to solve a problem (e.g. practical problem).</a:t>
            </a:r>
          </a:p>
          <a:p>
            <a:pPr marL="57799" marR="57799" defTabSz="1295400">
              <a:defRPr sz="2800">
                <a:uFill>
                  <a:solidFill>
                    <a:srgbClr val="000000"/>
                  </a:solidFill>
                </a:uFill>
                <a:latin typeface="+mn-lt"/>
                <a:ea typeface="+mn-ea"/>
                <a:cs typeface="+mn-cs"/>
                <a:sym typeface="Gill Sans"/>
              </a:defRPr>
            </a:pPr>
            <a:endParaRPr/>
          </a:p>
          <a:p>
            <a:pPr marL="479439" marR="57799" indent="-381000" defTabSz="1295400">
              <a:buSzPct val="100000"/>
              <a:buAutoNum type="arabicPeriod" startAt="3"/>
              <a:defRPr sz="2800">
                <a:uFill>
                  <a:solidFill>
                    <a:srgbClr val="000000"/>
                  </a:solidFill>
                </a:uFill>
                <a:latin typeface="+mn-lt"/>
                <a:ea typeface="+mn-ea"/>
                <a:cs typeface="+mn-cs"/>
                <a:sym typeface="Gill Sans"/>
              </a:defRPr>
            </a:pPr>
            <a:r>
              <a:t>Theory building is a long endeavour where</a:t>
            </a:r>
          </a:p>
          <a:p>
            <a:pPr marL="784239" marR="57799" lvl="1" indent="-228600" defTabSz="1295400">
              <a:buSzPct val="100000"/>
              <a:buChar char="•"/>
              <a:defRPr sz="2800">
                <a:uFill>
                  <a:solidFill>
                    <a:srgbClr val="000000"/>
                  </a:solidFill>
                </a:uFill>
                <a:latin typeface="+mn-lt"/>
                <a:ea typeface="+mn-ea"/>
                <a:cs typeface="+mn-cs"/>
                <a:sym typeface="Gill Sans"/>
              </a:defRPr>
            </a:pPr>
            <a:r>
              <a:t>progress comes in an iterative, step-wise manner,</a:t>
            </a:r>
          </a:p>
          <a:p>
            <a:pPr marL="784239" marR="57799" lvl="1" indent="-228600" defTabSz="1295400">
              <a:buSzPct val="100000"/>
              <a:buChar char="•"/>
              <a:defRPr sz="2800">
                <a:uFill>
                  <a:solidFill>
                    <a:srgbClr val="000000"/>
                  </a:solidFill>
                </a:uFill>
                <a:latin typeface="+mn-lt"/>
                <a:ea typeface="+mn-ea"/>
                <a:cs typeface="+mn-cs"/>
                <a:sym typeface="Gill Sans"/>
              </a:defRPr>
            </a:pPr>
            <a:r>
              <a:t>empirical inquiries need to consider many non-trivial factors,</a:t>
            </a:r>
          </a:p>
          <a:p>
            <a:pPr marL="784239" marR="57799" lvl="1" indent="-228600" defTabSz="1295400">
              <a:buSzPct val="100000"/>
              <a:buChar char="•"/>
              <a:defRPr sz="2800">
                <a:uFill>
                  <a:solidFill>
                    <a:srgbClr val="000000"/>
                  </a:solidFill>
                </a:uFill>
                <a:latin typeface="+mn-lt"/>
                <a:ea typeface="+mn-ea"/>
                <a:cs typeface="+mn-cs"/>
                <a:sym typeface="Gill Sans"/>
              </a:defRPr>
            </a:pPr>
            <a:r>
              <a:t>we often need to rely on pragmatism and creativity, and where </a:t>
            </a:r>
          </a:p>
          <a:p>
            <a:pPr marL="784239" marR="57799" lvl="1" indent="-228600" defTabSz="1295400">
              <a:buSzPct val="100000"/>
              <a:buChar char="•"/>
              <a:defRPr sz="2800">
                <a:uFill>
                  <a:solidFill>
                    <a:srgbClr val="000000"/>
                  </a:solidFill>
                </a:uFill>
                <a:latin typeface="+mn-lt"/>
                <a:ea typeface="+mn-ea"/>
                <a:cs typeface="+mn-cs"/>
                <a:sym typeface="Gill Sans"/>
              </a:defRPr>
            </a:pPr>
            <a:r>
              <a:t>we depend on acceptance by peers (research communities)</a:t>
            </a:r>
          </a:p>
          <a:p>
            <a:pPr marL="57799" marR="57799" defTabSz="1295400">
              <a:defRPr sz="2800">
                <a:uFill>
                  <a:solidFill>
                    <a:srgbClr val="000000"/>
                  </a:solidFill>
                </a:uFill>
                <a:latin typeface="+mn-lt"/>
                <a:ea typeface="+mn-ea"/>
                <a:cs typeface="+mn-cs"/>
                <a:sym typeface="Gill Sans"/>
              </a:defRPr>
            </a:pPr>
            <a:endParaRPr/>
          </a:p>
          <a:p>
            <a:pPr marL="479439" marR="57799" indent="-381000" defTabSz="1295400">
              <a:buSzPct val="100000"/>
              <a:buAutoNum type="arabicPeriod" startAt="4"/>
              <a:defRPr sz="2800">
                <a:uFill>
                  <a:solidFill>
                    <a:srgbClr val="000000"/>
                  </a:solidFill>
                </a:uFill>
                <a:latin typeface="+mn-lt"/>
                <a:ea typeface="+mn-ea"/>
                <a:cs typeface="+mn-cs"/>
                <a:sym typeface="Gill Sans"/>
              </a:defRPr>
            </a:pPr>
            <a:r>
              <a:t>Scepticism and also openness are major drivers for scientific progress</a:t>
            </a:r>
          </a:p>
        </p:txBody>
      </p:sp>
      <p:sp>
        <p:nvSpPr>
          <p:cNvPr id="809" name="Image Source: Monty Python"/>
          <p:cNvSpPr txBox="1"/>
          <p:nvPr/>
        </p:nvSpPr>
        <p:spPr>
          <a:xfrm>
            <a:off x="153111" y="9376833"/>
            <a:ext cx="2138661"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Image Source:</a:t>
            </a:r>
            <a:r>
              <a:t> Monty Python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1"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 name="Image" descr="Image"/>
          <p:cNvPicPr>
            <a:picLocks noChangeAspect="1"/>
          </p:cNvPicPr>
          <p:nvPr/>
        </p:nvPicPr>
        <p:blipFill>
          <a:blip r:embed="rId2"/>
          <a:stretch>
            <a:fillRect/>
          </a:stretch>
        </p:blipFill>
        <p:spPr>
          <a:xfrm>
            <a:off x="-965349" y="-161231"/>
            <a:ext cx="15305339" cy="9900642"/>
          </a:xfrm>
          <a:prstGeom prst="rect">
            <a:avLst/>
          </a:prstGeom>
          <a:ln w="12700"/>
        </p:spPr>
      </p:pic>
      <p:sp>
        <p:nvSpPr>
          <p:cNvPr id="812" name="Adopt fundamental credos of scientific working"/>
          <p:cNvSpPr txBox="1">
            <a:spLocks noGrp="1"/>
          </p:cNvSpPr>
          <p:nvPr>
            <p:ph type="title"/>
          </p:nvPr>
        </p:nvSpPr>
        <p:spPr>
          <a:xfrm>
            <a:off x="622300" y="0"/>
            <a:ext cx="11744656" cy="1638300"/>
          </a:xfrm>
          <a:prstGeom prst="rect">
            <a:avLst/>
          </a:prstGeom>
          <a:solidFill>
            <a:srgbClr val="FFFFFF">
              <a:alpha val="79772"/>
            </a:srgbClr>
          </a:solidFill>
        </p:spPr>
        <p:txBody>
          <a:bodyPr/>
          <a:lstStyle/>
          <a:p>
            <a:r>
              <a:t>Adopt fundamental credos of scientific working</a:t>
            </a:r>
          </a:p>
        </p:txBody>
      </p:sp>
      <p:sp>
        <p:nvSpPr>
          <p:cNvPr id="813" name="Be sceptical and open at the same time:…"/>
          <p:cNvSpPr txBox="1"/>
          <p:nvPr/>
        </p:nvSpPr>
        <p:spPr>
          <a:xfrm>
            <a:off x="627111" y="2540000"/>
            <a:ext cx="11735033" cy="6604000"/>
          </a:xfrm>
          <a:prstGeom prst="rect">
            <a:avLst/>
          </a:prstGeom>
          <a:solidFill>
            <a:srgbClr val="FFFFFF">
              <a:alpha val="79999"/>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327039" marR="57799" indent="-228600" defTabSz="1295400">
              <a:buSzPct val="100000"/>
              <a:buAutoNum type="arabicPeriod"/>
              <a:defRPr sz="2800">
                <a:uFill>
                  <a:solidFill>
                    <a:srgbClr val="000000"/>
                  </a:solidFill>
                </a:uFill>
                <a:latin typeface="+mn-lt"/>
                <a:ea typeface="+mn-ea"/>
                <a:cs typeface="+mn-cs"/>
                <a:sym typeface="Gill Sans"/>
              </a:defRPr>
            </a:pPr>
            <a:r>
              <a:t> Be sceptical and open at the same time: </a:t>
            </a:r>
          </a:p>
          <a:p>
            <a:pPr marL="784239" marR="57799" lvl="1" indent="-228600" defTabSz="1295400">
              <a:buSzPct val="100000"/>
              <a:buChar char="•"/>
              <a:defRPr sz="2800">
                <a:uFill>
                  <a:solidFill>
                    <a:srgbClr val="000000"/>
                  </a:solidFill>
                </a:uFill>
                <a:latin typeface="+mn-lt"/>
                <a:ea typeface="+mn-ea"/>
                <a:cs typeface="+mn-cs"/>
                <a:sym typeface="Gill Sans"/>
              </a:defRPr>
            </a:pPr>
            <a:r>
              <a:t>no statement imposed by authorities shall be immune to criticism</a:t>
            </a:r>
          </a:p>
          <a:p>
            <a:pPr marL="784239" marR="57799" lvl="1" indent="-228600" defTabSz="1295400">
              <a:buSzPct val="100000"/>
              <a:buChar char="•"/>
              <a:defRPr sz="2800">
                <a:uFill>
                  <a:solidFill>
                    <a:srgbClr val="000000"/>
                  </a:solidFill>
                </a:uFill>
                <a:latin typeface="+mn-lt"/>
                <a:ea typeface="+mn-ea"/>
                <a:cs typeface="+mn-cs"/>
                <a:sym typeface="Gill Sans"/>
              </a:defRPr>
            </a:pPr>
            <a:r>
              <a:t>be open to existing evidence and arguments/explanations by others</a:t>
            </a:r>
            <a:br/>
            <a:endParaRPr/>
          </a:p>
          <a:p>
            <a:pPr marL="327039" marR="57799" indent="-228600" defTabSz="1295400">
              <a:buSzPct val="100000"/>
              <a:buAutoNum type="arabicPeriod"/>
              <a:defRPr sz="2800">
                <a:uFill>
                  <a:solidFill>
                    <a:srgbClr val="000000"/>
                  </a:solidFill>
                </a:uFill>
                <a:latin typeface="+mn-lt"/>
                <a:ea typeface="+mn-ea"/>
                <a:cs typeface="+mn-cs"/>
                <a:sym typeface="Gill Sans"/>
              </a:defRPr>
            </a:pPr>
            <a:r>
              <a:t> Be always aware of </a:t>
            </a:r>
          </a:p>
          <a:p>
            <a:pPr marL="784239" marR="57799" lvl="1" indent="-228600" defTabSz="1295400">
              <a:buSzPct val="100000"/>
              <a:buChar char="•"/>
              <a:defRPr sz="2800">
                <a:uFill>
                  <a:solidFill>
                    <a:srgbClr val="000000"/>
                  </a:solidFill>
                </a:uFill>
                <a:latin typeface="+mn-lt"/>
                <a:ea typeface="+mn-ea"/>
                <a:cs typeface="+mn-cs"/>
                <a:sym typeface="Gill Sans"/>
              </a:defRPr>
            </a:pPr>
            <a:r>
              <a:t>strengths &amp; limitations of single research methods</a:t>
            </a:r>
          </a:p>
          <a:p>
            <a:pPr marL="784239" marR="57799" lvl="1" indent="-228600" defTabSz="1295400">
              <a:buSzPct val="100000"/>
              <a:buChar char="•"/>
              <a:defRPr sz="2800">
                <a:uFill>
                  <a:solidFill>
                    <a:srgbClr val="000000"/>
                  </a:solidFill>
                </a:uFill>
                <a:latin typeface="+mn-lt"/>
                <a:ea typeface="+mn-ea"/>
                <a:cs typeface="+mn-cs"/>
                <a:sym typeface="Gill Sans"/>
              </a:defRPr>
            </a:pPr>
            <a:r>
              <a:t>strength of belief in observations (and conclusions drawn)</a:t>
            </a:r>
          </a:p>
          <a:p>
            <a:pPr marL="784239" marR="57799" lvl="1" indent="-228600" defTabSz="1295400">
              <a:buSzPct val="100000"/>
              <a:buChar char="•"/>
              <a:defRPr sz="2800">
                <a:uFill>
                  <a:solidFill>
                    <a:srgbClr val="000000"/>
                  </a:solidFill>
                </a:uFill>
                <a:latin typeface="+mn-lt"/>
                <a:ea typeface="+mn-ea"/>
                <a:cs typeface="+mn-cs"/>
                <a:sym typeface="Gill Sans"/>
              </a:defRPr>
            </a:pPr>
            <a:r>
              <a:t>validity and scope of observations and related theories</a:t>
            </a:r>
          </a:p>
          <a:p>
            <a:pPr marL="784239" marR="57799" lvl="1" indent="-228600" defTabSz="1295400">
              <a:buSzPct val="100000"/>
              <a:buChar char="•"/>
              <a:defRPr sz="2800">
                <a:uFill>
                  <a:solidFill>
                    <a:srgbClr val="000000"/>
                  </a:solidFill>
                </a:uFill>
                <a:latin typeface="+mn-lt"/>
                <a:ea typeface="+mn-ea"/>
                <a:cs typeface="+mn-cs"/>
                <a:sym typeface="Gill Sans"/>
              </a:defRPr>
            </a:pPr>
            <a:r>
              <a:t>relation to existing body of knowledge / existing evidence</a:t>
            </a:r>
            <a:br/>
            <a:endParaRPr/>
          </a:p>
          <a:p>
            <a:pPr marL="327039" marR="57799" indent="-228600" defTabSz="1295400">
              <a:buClr>
                <a:srgbClr val="000000"/>
              </a:buClr>
              <a:buSzPct val="100000"/>
              <a:buAutoNum type="arabicPeriod"/>
              <a:defRPr sz="2800">
                <a:uFill>
                  <a:solidFill>
                    <a:srgbClr val="000000"/>
                  </a:solidFill>
                </a:uFill>
                <a:latin typeface="+mn-lt"/>
                <a:ea typeface="+mn-ea"/>
                <a:cs typeface="+mn-cs"/>
                <a:sym typeface="Gill Sans"/>
              </a:defRPr>
            </a:pPr>
            <a:r>
              <a:t> Appreciate the value of </a:t>
            </a:r>
          </a:p>
          <a:p>
            <a:pPr marL="784239" marR="57799" lvl="1" indent="-228600" defTabSz="1295400">
              <a:buSzPct val="100000"/>
              <a:buChar char="•"/>
              <a:defRPr sz="2800">
                <a:uFill>
                  <a:solidFill>
                    <a:srgbClr val="000000"/>
                  </a:solidFill>
                </a:uFill>
                <a:latin typeface="+mn-lt"/>
                <a:ea typeface="+mn-ea"/>
                <a:cs typeface="+mn-cs"/>
                <a:sym typeface="Gill Sans"/>
              </a:defRPr>
            </a:pPr>
            <a:r>
              <a:t>all research processes and methods</a:t>
            </a:r>
          </a:p>
          <a:p>
            <a:pPr marL="784239" marR="57799" lvl="1" indent="-228600" defTabSz="1295400">
              <a:buSzPct val="100000"/>
              <a:buChar char="•"/>
              <a:defRPr sz="2800">
                <a:uFill>
                  <a:solidFill>
                    <a:srgbClr val="000000"/>
                  </a:solidFill>
                </a:uFill>
                <a:latin typeface="+mn-lt"/>
                <a:ea typeface="+mn-ea"/>
                <a:cs typeface="+mn-cs"/>
                <a:sym typeface="Gill Sans"/>
              </a:defRPr>
            </a:pPr>
            <a:r>
              <a:t>null results (one’s failure can be another one’s success)</a:t>
            </a:r>
          </a:p>
          <a:p>
            <a:pPr marL="784239" marR="57799" lvl="1" indent="-228600" defTabSz="1295400">
              <a:buSzPct val="100000"/>
              <a:buChar char="•"/>
              <a:defRPr sz="2800">
                <a:uFill>
                  <a:solidFill>
                    <a:srgbClr val="000000"/>
                  </a:solidFill>
                </a:uFill>
                <a:latin typeface="+mn-lt"/>
                <a:ea typeface="+mn-ea"/>
                <a:cs typeface="+mn-cs"/>
                <a:sym typeface="Gill Sans"/>
              </a:defRPr>
            </a:pPr>
            <a:r>
              <a:t>replication studies (progress comes via repetitive steps)</a:t>
            </a:r>
            <a:br/>
            <a:endParaRPr/>
          </a:p>
          <a:p>
            <a:pPr marL="327039" marR="57799" indent="-228600" defTabSz="1295400">
              <a:buClr>
                <a:srgbClr val="000000"/>
              </a:buClr>
              <a:buSzPct val="100000"/>
              <a:buAutoNum type="arabicPeriod"/>
              <a:defRPr sz="2800">
                <a:uFill>
                  <a:solidFill>
                    <a:srgbClr val="000000"/>
                  </a:solidFill>
                </a:uFill>
                <a:latin typeface="+mn-lt"/>
                <a:ea typeface="+mn-ea"/>
                <a:cs typeface="+mn-cs"/>
                <a:sym typeface="Gill Sans"/>
              </a:defRPr>
            </a:pPr>
            <a:r>
              <a:t> Be an active part of something bigger (knowledge is built by communities)</a:t>
            </a:r>
          </a:p>
        </p:txBody>
      </p:sp>
      <p:sp>
        <p:nvSpPr>
          <p:cNvPr id="814" name="Image Source: Monty Python"/>
          <p:cNvSpPr txBox="1"/>
          <p:nvPr/>
        </p:nvSpPr>
        <p:spPr>
          <a:xfrm>
            <a:off x="153111" y="9376833"/>
            <a:ext cx="2138661"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Image Source:</a:t>
            </a:r>
            <a:r>
              <a:t> Monty Python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3" grpId="1"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Rectangle"/>
          <p:cNvSpPr/>
          <p:nvPr/>
        </p:nvSpPr>
        <p:spPr>
          <a:xfrm>
            <a:off x="4512733" y="4181342"/>
            <a:ext cx="3724739" cy="478169"/>
          </a:xfrm>
          <a:prstGeom prst="rect">
            <a:avLst/>
          </a:prstGeom>
          <a:ln w="12700">
            <a:solidFill>
              <a:srgbClr val="000000"/>
            </a:solidFill>
          </a:ln>
        </p:spPr>
        <p:txBody>
          <a:bodyPr lIns="50800" tIns="50800" rIns="50800" bIns="50800" anchor="ctr"/>
          <a:lstStyle/>
          <a:p>
            <a:pPr marL="57799" marR="57799" algn="ctr" defTabSz="1295400">
              <a:defRPr sz="2200">
                <a:uFill>
                  <a:solidFill>
                    <a:srgbClr val="000000"/>
                  </a:solidFill>
                </a:uFill>
                <a:latin typeface="+mn-lt"/>
                <a:ea typeface="+mn-ea"/>
                <a:cs typeface="+mn-cs"/>
                <a:sym typeface="Gill Sans"/>
              </a:defRPr>
            </a:pPr>
            <a:endParaRPr/>
          </a:p>
        </p:txBody>
      </p:sp>
      <p:sp>
        <p:nvSpPr>
          <p:cNvPr id="817" name="Rectangle"/>
          <p:cNvSpPr/>
          <p:nvPr/>
        </p:nvSpPr>
        <p:spPr>
          <a:xfrm>
            <a:off x="4385733" y="4308342"/>
            <a:ext cx="3724739" cy="478169"/>
          </a:xfrm>
          <a:prstGeom prst="rect">
            <a:avLst/>
          </a:prstGeom>
          <a:solidFill>
            <a:srgbClr val="FFFFFF"/>
          </a:solidFill>
          <a:ln w="12700">
            <a:solidFill>
              <a:srgbClr val="000000"/>
            </a:solidFill>
          </a:ln>
        </p:spPr>
        <p:txBody>
          <a:bodyPr lIns="50800" tIns="50800" rIns="50800" bIns="50800" anchor="ctr"/>
          <a:lstStyle/>
          <a:p>
            <a:pPr marL="57799" marR="57799" algn="ctr" defTabSz="1295400">
              <a:defRPr sz="2200">
                <a:uFill>
                  <a:solidFill>
                    <a:srgbClr val="000000"/>
                  </a:solidFill>
                </a:uFill>
                <a:latin typeface="+mn-lt"/>
                <a:ea typeface="+mn-ea"/>
                <a:cs typeface="+mn-cs"/>
                <a:sym typeface="Gill Sans"/>
              </a:defRPr>
            </a:pPr>
            <a:endParaRPr/>
          </a:p>
        </p:txBody>
      </p:sp>
      <p:sp>
        <p:nvSpPr>
          <p:cNvPr id="818" name="Empiricism"/>
          <p:cNvSpPr/>
          <p:nvPr/>
        </p:nvSpPr>
        <p:spPr>
          <a:xfrm>
            <a:off x="4258733" y="5925939"/>
            <a:ext cx="3724739" cy="933715"/>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uFill>
                  <a:solidFill>
                    <a:srgbClr val="000000"/>
                  </a:solidFill>
                </a:uFill>
                <a:latin typeface="+mn-lt"/>
                <a:ea typeface="+mn-ea"/>
                <a:cs typeface="+mn-cs"/>
                <a:sym typeface="Gill Sans"/>
              </a:defRPr>
            </a:lvl1pPr>
          </a:lstStyle>
          <a:p>
            <a:r>
              <a:t>Empiricism</a:t>
            </a:r>
          </a:p>
        </p:txBody>
      </p:sp>
      <p:sp>
        <p:nvSpPr>
          <p:cNvPr id="819" name="Theory / Theories"/>
          <p:cNvSpPr/>
          <p:nvPr/>
        </p:nvSpPr>
        <p:spPr>
          <a:xfrm>
            <a:off x="4258733" y="1919404"/>
            <a:ext cx="3724739" cy="933716"/>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uFill>
                  <a:solidFill>
                    <a:srgbClr val="000000"/>
                  </a:solidFill>
                </a:uFill>
                <a:latin typeface="+mn-lt"/>
                <a:ea typeface="+mn-ea"/>
                <a:cs typeface="+mn-cs"/>
                <a:sym typeface="Gill Sans"/>
              </a:defRPr>
            </a:lvl1pPr>
          </a:lstStyle>
          <a:p>
            <a:r>
              <a:t>Theory / Theories</a:t>
            </a:r>
          </a:p>
        </p:txBody>
      </p:sp>
      <p:sp>
        <p:nvSpPr>
          <p:cNvPr id="820" name="Rectangle"/>
          <p:cNvSpPr/>
          <p:nvPr/>
        </p:nvSpPr>
        <p:spPr>
          <a:xfrm>
            <a:off x="4240571" y="2630341"/>
            <a:ext cx="3761062" cy="444501"/>
          </a:xfrm>
          <a:prstGeom prst="rect">
            <a:avLst/>
          </a:prstGeom>
          <a:ln w="12700">
            <a:solidFill>
              <a:srgbClr val="000000"/>
            </a:solidFill>
            <a:custDash>
              <a:ds d="200000" sp="200000"/>
            </a:custDash>
            <a:miter lim="400000"/>
          </a:ln>
        </p:spPr>
        <p:txBody>
          <a:bodyPr lIns="50800" tIns="50800" rIns="50800" bIns="50800" anchor="ctr"/>
          <a:lstStyle/>
          <a:p>
            <a:pPr marL="57799" marR="57799" algn="ctr" defTabSz="1295400">
              <a:defRPr sz="2400">
                <a:uFill>
                  <a:solidFill>
                    <a:srgbClr val="000000"/>
                  </a:solidFill>
                </a:uFill>
                <a:latin typeface="+mn-lt"/>
                <a:ea typeface="+mn-ea"/>
                <a:cs typeface="+mn-cs"/>
                <a:sym typeface="Gill Sans"/>
              </a:defRPr>
            </a:pPr>
            <a:endParaRPr/>
          </a:p>
        </p:txBody>
      </p:sp>
      <p:sp>
        <p:nvSpPr>
          <p:cNvPr id="821" name="Line"/>
          <p:cNvSpPr/>
          <p:nvPr/>
        </p:nvSpPr>
        <p:spPr>
          <a:xfrm flipV="1">
            <a:off x="7574637" y="2623991"/>
            <a:ext cx="1" cy="208440"/>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822" name="Line"/>
          <p:cNvSpPr/>
          <p:nvPr/>
        </p:nvSpPr>
        <p:spPr>
          <a:xfrm>
            <a:off x="7574637" y="2837271"/>
            <a:ext cx="1" cy="208440"/>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823" name="(Tentative) Hypothesis"/>
          <p:cNvSpPr/>
          <p:nvPr/>
        </p:nvSpPr>
        <p:spPr>
          <a:xfrm>
            <a:off x="4258733" y="4431109"/>
            <a:ext cx="3724739" cy="478169"/>
          </a:xfrm>
          <a:prstGeom prst="rect">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200">
                <a:uFill>
                  <a:solidFill>
                    <a:srgbClr val="000000"/>
                  </a:solidFill>
                </a:uFill>
                <a:latin typeface="+mn-lt"/>
                <a:ea typeface="+mn-ea"/>
                <a:cs typeface="+mn-cs"/>
                <a:sym typeface="Gill Sans"/>
              </a:defRPr>
            </a:lvl1pPr>
          </a:lstStyle>
          <a:p>
            <a:r>
              <a:t>(Tentative) Hypothesis</a:t>
            </a:r>
          </a:p>
        </p:txBody>
      </p:sp>
      <p:grpSp>
        <p:nvGrpSpPr>
          <p:cNvPr id="827" name="Group"/>
          <p:cNvGrpSpPr/>
          <p:nvPr/>
        </p:nvGrpSpPr>
        <p:grpSpPr>
          <a:xfrm flipH="1">
            <a:off x="6546923" y="5030768"/>
            <a:ext cx="558376" cy="916709"/>
            <a:chOff x="0" y="0"/>
            <a:chExt cx="558374" cy="916708"/>
          </a:xfrm>
        </p:grpSpPr>
        <p:sp>
          <p:nvSpPr>
            <p:cNvPr id="824" name="Shape"/>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825" name="Shape"/>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826" name="Line"/>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grpSp>
        <p:nvGrpSpPr>
          <p:cNvPr id="831" name="Group"/>
          <p:cNvGrpSpPr/>
          <p:nvPr/>
        </p:nvGrpSpPr>
        <p:grpSpPr>
          <a:xfrm flipH="1">
            <a:off x="5104665" y="4978304"/>
            <a:ext cx="558375" cy="916709"/>
            <a:chOff x="0" y="0"/>
            <a:chExt cx="558374" cy="916708"/>
          </a:xfrm>
        </p:grpSpPr>
        <p:sp>
          <p:nvSpPr>
            <p:cNvPr id="828" name="Shape"/>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829" name="Shape"/>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830" name="Line"/>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sp>
        <p:nvSpPr>
          <p:cNvPr id="832" name="Falsification /  Corroboration"/>
          <p:cNvSpPr txBox="1"/>
          <p:nvPr/>
        </p:nvSpPr>
        <p:spPr>
          <a:xfrm>
            <a:off x="5483802" y="5166588"/>
            <a:ext cx="1274600"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914400">
              <a:defRPr sz="1800" i="1">
                <a:solidFill>
                  <a:srgbClr val="333333"/>
                </a:solidFill>
                <a:latin typeface="+mn-lt"/>
                <a:ea typeface="+mn-ea"/>
                <a:cs typeface="+mn-cs"/>
                <a:sym typeface="Gill Sans"/>
              </a:defRPr>
            </a:pPr>
            <a:r>
              <a:t>Falsification / </a:t>
            </a:r>
            <a:br/>
            <a:r>
              <a:t>Corroboration</a:t>
            </a:r>
          </a:p>
        </p:txBody>
      </p:sp>
      <p:grpSp>
        <p:nvGrpSpPr>
          <p:cNvPr id="836" name="Group"/>
          <p:cNvGrpSpPr/>
          <p:nvPr/>
        </p:nvGrpSpPr>
        <p:grpSpPr>
          <a:xfrm flipH="1">
            <a:off x="6516661" y="3197724"/>
            <a:ext cx="558375" cy="916709"/>
            <a:chOff x="0" y="0"/>
            <a:chExt cx="558374" cy="916708"/>
          </a:xfrm>
        </p:grpSpPr>
        <p:sp>
          <p:nvSpPr>
            <p:cNvPr id="833" name="Shape"/>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834" name="Shape"/>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835" name="Line"/>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grpSp>
        <p:nvGrpSpPr>
          <p:cNvPr id="840" name="Group"/>
          <p:cNvGrpSpPr/>
          <p:nvPr/>
        </p:nvGrpSpPr>
        <p:grpSpPr>
          <a:xfrm flipH="1">
            <a:off x="5104665" y="3147376"/>
            <a:ext cx="558375" cy="916709"/>
            <a:chOff x="0" y="0"/>
            <a:chExt cx="558374" cy="916708"/>
          </a:xfrm>
        </p:grpSpPr>
        <p:sp>
          <p:nvSpPr>
            <p:cNvPr id="837" name="Shape"/>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838" name="Shape"/>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sp>
          <p:nvSpPr>
            <p:cNvPr id="839" name="Line"/>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45719" tIns="45719" rIns="45719" bIns="45719" numCol="1" anchor="t">
              <a:noAutofit/>
            </a:bodyPr>
            <a:lstStyle/>
            <a:p>
              <a:pPr algn="r" defTabSz="914400">
                <a:defRPr sz="1800">
                  <a:solidFill>
                    <a:srgbClr val="333333"/>
                  </a:solidFill>
                  <a:latin typeface="Helvetica Neue"/>
                  <a:ea typeface="Helvetica Neue"/>
                  <a:cs typeface="Helvetica Neue"/>
                  <a:sym typeface="Helvetica Neue"/>
                </a:defRPr>
              </a:pPr>
              <a:endParaRPr/>
            </a:p>
          </p:txBody>
        </p:sp>
      </p:grpSp>
      <p:sp>
        <p:nvSpPr>
          <p:cNvPr id="841" name="Theory (Pattern) Building"/>
          <p:cNvSpPr txBox="1"/>
          <p:nvPr/>
        </p:nvSpPr>
        <p:spPr>
          <a:xfrm>
            <a:off x="3566214" y="3453255"/>
            <a:ext cx="1502977"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914400">
              <a:defRPr sz="1800" i="1">
                <a:solidFill>
                  <a:srgbClr val="333333"/>
                </a:solidFill>
                <a:latin typeface="+mn-lt"/>
                <a:ea typeface="+mn-ea"/>
                <a:cs typeface="+mn-cs"/>
                <a:sym typeface="Gill Sans"/>
              </a:defRPr>
            </a:pPr>
            <a:r>
              <a:t>Theory (Pattern)</a:t>
            </a:r>
            <a:br/>
            <a:r>
              <a:t>Building</a:t>
            </a:r>
          </a:p>
        </p:txBody>
      </p:sp>
      <p:sp>
        <p:nvSpPr>
          <p:cNvPr id="842" name="Line"/>
          <p:cNvSpPr/>
          <p:nvPr/>
        </p:nvSpPr>
        <p:spPr>
          <a:xfrm>
            <a:off x="2562647" y="2365091"/>
            <a:ext cx="1690531" cy="4040993"/>
          </a:xfrm>
          <a:custGeom>
            <a:avLst/>
            <a:gdLst/>
            <a:ahLst/>
            <a:cxnLst>
              <a:cxn ang="0">
                <a:pos x="wd2" y="hd2"/>
              </a:cxn>
              <a:cxn ang="5400000">
                <a:pos x="wd2" y="hd2"/>
              </a:cxn>
              <a:cxn ang="10800000">
                <a:pos x="wd2" y="hd2"/>
              </a:cxn>
              <a:cxn ang="16200000">
                <a:pos x="wd2" y="hd2"/>
              </a:cxn>
            </a:cxnLst>
            <a:rect l="0" t="0" r="r" b="b"/>
            <a:pathLst>
              <a:path w="21478" h="21306" extrusionOk="0">
                <a:moveTo>
                  <a:pt x="21478" y="4"/>
                </a:moveTo>
                <a:cubicBezTo>
                  <a:pt x="9796" y="-157"/>
                  <a:pt x="122" y="4584"/>
                  <a:pt x="1" y="10530"/>
                </a:cubicBezTo>
                <a:cubicBezTo>
                  <a:pt x="-122" y="16560"/>
                  <a:pt x="9598" y="21443"/>
                  <a:pt x="21447" y="21303"/>
                </a:cubicBezTo>
              </a:path>
            </a:pathLst>
          </a:custGeom>
          <a:ln w="25400">
            <a:solidFill>
              <a:srgbClr val="000000"/>
            </a:solidFill>
            <a:miter lim="400000"/>
            <a:headEnd type="arrow"/>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843" name="Line"/>
          <p:cNvSpPr/>
          <p:nvPr/>
        </p:nvSpPr>
        <p:spPr>
          <a:xfrm rot="10798995">
            <a:off x="7986622" y="2369729"/>
            <a:ext cx="1560213" cy="4038358"/>
          </a:xfrm>
          <a:custGeom>
            <a:avLst/>
            <a:gdLst/>
            <a:ahLst/>
            <a:cxnLst>
              <a:cxn ang="0">
                <a:pos x="wd2" y="hd2"/>
              </a:cxn>
              <a:cxn ang="5400000">
                <a:pos x="wd2" y="hd2"/>
              </a:cxn>
              <a:cxn ang="10800000">
                <a:pos x="wd2" y="hd2"/>
              </a:cxn>
              <a:cxn ang="16200000">
                <a:pos x="wd2" y="hd2"/>
              </a:cxn>
            </a:cxnLst>
            <a:rect l="0" t="0" r="r" b="b"/>
            <a:pathLst>
              <a:path w="21478" h="21306" extrusionOk="0">
                <a:moveTo>
                  <a:pt x="21478" y="4"/>
                </a:moveTo>
                <a:cubicBezTo>
                  <a:pt x="9796" y="-157"/>
                  <a:pt x="122" y="4584"/>
                  <a:pt x="1" y="10530"/>
                </a:cubicBezTo>
                <a:cubicBezTo>
                  <a:pt x="-122" y="16560"/>
                  <a:pt x="9598" y="21443"/>
                  <a:pt x="21447" y="21303"/>
                </a:cubicBezTo>
              </a:path>
            </a:pathLst>
          </a:custGeom>
          <a:ln w="25400">
            <a:solidFill>
              <a:srgbClr val="000000"/>
            </a:solidFill>
            <a:miter lim="400000"/>
            <a:headEnd type="arrow"/>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844" name="Induction"/>
          <p:cNvSpPr txBox="1"/>
          <p:nvPr/>
        </p:nvSpPr>
        <p:spPr>
          <a:xfrm>
            <a:off x="1148531" y="4128326"/>
            <a:ext cx="1273077"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u="sng">
                <a:latin typeface="+mn-lt"/>
                <a:ea typeface="+mn-ea"/>
                <a:cs typeface="+mn-cs"/>
                <a:sym typeface="Gill Sans"/>
              </a:defRPr>
            </a:lvl1pPr>
          </a:lstStyle>
          <a:p>
            <a:r>
              <a:t>Induction</a:t>
            </a:r>
          </a:p>
        </p:txBody>
      </p:sp>
      <p:sp>
        <p:nvSpPr>
          <p:cNvPr id="845" name="Deduction"/>
          <p:cNvSpPr txBox="1"/>
          <p:nvPr/>
        </p:nvSpPr>
        <p:spPr>
          <a:xfrm>
            <a:off x="9620501" y="4272160"/>
            <a:ext cx="141907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u="sng">
                <a:latin typeface="+mn-lt"/>
                <a:ea typeface="+mn-ea"/>
                <a:cs typeface="+mn-cs"/>
                <a:sym typeface="Gill Sans"/>
              </a:defRPr>
            </a:lvl1pPr>
          </a:lstStyle>
          <a:p>
            <a:r>
              <a:t>Deduction</a:t>
            </a:r>
          </a:p>
        </p:txBody>
      </p:sp>
      <p:sp>
        <p:nvSpPr>
          <p:cNvPr id="846" name="Units of Analysis"/>
          <p:cNvSpPr/>
          <p:nvPr/>
        </p:nvSpPr>
        <p:spPr>
          <a:xfrm>
            <a:off x="4258733" y="7445988"/>
            <a:ext cx="3724739" cy="58674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57799" marR="57799" algn="r" defTabSz="1295400">
              <a:defRPr sz="1800">
                <a:uFill>
                  <a:solidFill>
                    <a:srgbClr val="000000"/>
                  </a:solidFill>
                </a:uFill>
                <a:latin typeface="+mn-lt"/>
                <a:ea typeface="+mn-ea"/>
                <a:cs typeface="+mn-cs"/>
                <a:sym typeface="Gill Sans"/>
              </a:defRPr>
            </a:lvl1pPr>
          </a:lstStyle>
          <a:p>
            <a:r>
              <a:t>Units of Analysis</a:t>
            </a:r>
          </a:p>
        </p:txBody>
      </p:sp>
      <p:sp>
        <p:nvSpPr>
          <p:cNvPr id="847" name="Sampling Frame (Population)"/>
          <p:cNvSpPr txBox="1"/>
          <p:nvPr/>
        </p:nvSpPr>
        <p:spPr>
          <a:xfrm>
            <a:off x="8004215" y="7713326"/>
            <a:ext cx="2755033"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a:latin typeface="+mn-lt"/>
                <a:ea typeface="+mn-ea"/>
                <a:cs typeface="+mn-cs"/>
                <a:sym typeface="Gill Sans"/>
              </a:defRPr>
            </a:lvl1pPr>
          </a:lstStyle>
          <a:p>
            <a:r>
              <a:t>Sampling Frame (Population)</a:t>
            </a:r>
          </a:p>
        </p:txBody>
      </p:sp>
      <p:sp>
        <p:nvSpPr>
          <p:cNvPr id="848" name="Line"/>
          <p:cNvSpPr/>
          <p:nvPr/>
        </p:nvSpPr>
        <p:spPr>
          <a:xfrm flipV="1">
            <a:off x="5822736" y="6877921"/>
            <a:ext cx="1" cy="457201"/>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849" name="Line"/>
          <p:cNvSpPr/>
          <p:nvPr/>
        </p:nvSpPr>
        <p:spPr>
          <a:xfrm>
            <a:off x="6235402" y="6915239"/>
            <a:ext cx="1" cy="409032"/>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850" name="Line"/>
          <p:cNvSpPr/>
          <p:nvPr/>
        </p:nvSpPr>
        <p:spPr>
          <a:xfrm flipV="1">
            <a:off x="6044902" y="8154444"/>
            <a:ext cx="1" cy="457201"/>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851" name="Sampling"/>
          <p:cNvSpPr txBox="1"/>
          <p:nvPr/>
        </p:nvSpPr>
        <p:spPr>
          <a:xfrm>
            <a:off x="6082281" y="8247374"/>
            <a:ext cx="919201" cy="368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800" u="sng">
                <a:latin typeface="+mn-lt"/>
                <a:ea typeface="+mn-ea"/>
                <a:cs typeface="+mn-cs"/>
                <a:sym typeface="Gill Sans"/>
              </a:defRPr>
            </a:lvl1pPr>
          </a:lstStyle>
          <a:p>
            <a:r>
              <a:t>Sampling</a:t>
            </a:r>
          </a:p>
        </p:txBody>
      </p:sp>
      <p:sp>
        <p:nvSpPr>
          <p:cNvPr id="852" name="Abduction"/>
          <p:cNvSpPr txBox="1"/>
          <p:nvPr/>
        </p:nvSpPr>
        <p:spPr>
          <a:xfrm>
            <a:off x="8073640" y="2678046"/>
            <a:ext cx="1400176"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u="sng">
                <a:latin typeface="+mn-lt"/>
                <a:ea typeface="+mn-ea"/>
                <a:cs typeface="+mn-cs"/>
                <a:sym typeface="Gill Sans"/>
              </a:defRPr>
            </a:lvl1pPr>
          </a:lstStyle>
          <a:p>
            <a:r>
              <a:t>Abduction</a:t>
            </a:r>
          </a:p>
        </p:txBody>
      </p:sp>
      <p:sp>
        <p:nvSpPr>
          <p:cNvPr id="853" name="Real World"/>
          <p:cNvSpPr txBox="1"/>
          <p:nvPr/>
        </p:nvSpPr>
        <p:spPr>
          <a:xfrm>
            <a:off x="6634649" y="9126191"/>
            <a:ext cx="1398592"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marL="57799" marR="57799" algn="r" defTabSz="1295400">
              <a:defRPr sz="2400" i="1">
                <a:uFill>
                  <a:solidFill>
                    <a:srgbClr val="000000"/>
                  </a:solidFill>
                </a:uFill>
                <a:latin typeface="+mn-lt"/>
                <a:ea typeface="+mn-ea"/>
                <a:cs typeface="+mn-cs"/>
                <a:sym typeface="Gill Sans"/>
              </a:defRPr>
            </a:lvl1pPr>
          </a:lstStyle>
          <a:p>
            <a:r>
              <a:t>Real World</a:t>
            </a:r>
          </a:p>
        </p:txBody>
      </p:sp>
      <p:pic>
        <p:nvPicPr>
          <p:cNvPr id="854" name="Image" descr="Image"/>
          <p:cNvPicPr>
            <a:picLocks noChangeAspect="1"/>
          </p:cNvPicPr>
          <p:nvPr/>
        </p:nvPicPr>
        <p:blipFill>
          <a:blip r:embed="rId2"/>
          <a:stretch>
            <a:fillRect/>
          </a:stretch>
        </p:blipFill>
        <p:spPr>
          <a:xfrm>
            <a:off x="5517257" y="8667800"/>
            <a:ext cx="1055165" cy="916609"/>
          </a:xfrm>
          <a:prstGeom prst="rect">
            <a:avLst/>
          </a:prstGeom>
          <a:ln w="12700"/>
        </p:spPr>
      </p:pic>
      <p:pic>
        <p:nvPicPr>
          <p:cNvPr id="855" name="document-vector-icons-set-gray-isolated-grey-background-eps-file-available-33947825.jpg" descr="document-vector-icons-set-gray-isolated-grey-background-eps-file-available-33947825.jpg"/>
          <p:cNvPicPr>
            <a:picLocks noChangeAspect="1"/>
          </p:cNvPicPr>
          <p:nvPr/>
        </p:nvPicPr>
        <p:blipFill>
          <a:blip r:embed="rId3"/>
          <a:srcRect l="4807" t="3623" r="6944" b="4141"/>
          <a:stretch>
            <a:fillRect/>
          </a:stretch>
        </p:blipFill>
        <p:spPr>
          <a:xfrm>
            <a:off x="4880159" y="7498058"/>
            <a:ext cx="360845" cy="457201"/>
          </a:xfrm>
          <a:custGeom>
            <a:avLst/>
            <a:gdLst/>
            <a:ahLst/>
            <a:cxnLst>
              <a:cxn ang="0">
                <a:pos x="wd2" y="hd2"/>
              </a:cxn>
              <a:cxn ang="5400000">
                <a:pos x="wd2" y="hd2"/>
              </a:cxn>
              <a:cxn ang="10800000">
                <a:pos x="wd2" y="hd2"/>
              </a:cxn>
              <a:cxn ang="16200000">
                <a:pos x="wd2" y="hd2"/>
              </a:cxn>
            </a:cxnLst>
            <a:rect l="0" t="0" r="r" b="b"/>
            <a:pathLst>
              <a:path w="21584" h="21600" extrusionOk="0">
                <a:moveTo>
                  <a:pt x="7625" y="0"/>
                </a:moveTo>
                <a:cubicBezTo>
                  <a:pt x="7541" y="25"/>
                  <a:pt x="7483" y="56"/>
                  <a:pt x="7459" y="94"/>
                </a:cubicBezTo>
                <a:cubicBezTo>
                  <a:pt x="7437" y="130"/>
                  <a:pt x="7429" y="291"/>
                  <a:pt x="7412" y="412"/>
                </a:cubicBezTo>
                <a:cubicBezTo>
                  <a:pt x="7402" y="594"/>
                  <a:pt x="7409" y="827"/>
                  <a:pt x="7412" y="975"/>
                </a:cubicBezTo>
                <a:cubicBezTo>
                  <a:pt x="7415" y="1142"/>
                  <a:pt x="7403" y="1585"/>
                  <a:pt x="7412" y="1969"/>
                </a:cubicBezTo>
                <a:lnTo>
                  <a:pt x="7435" y="2662"/>
                </a:lnTo>
                <a:lnTo>
                  <a:pt x="8124" y="2662"/>
                </a:lnTo>
                <a:lnTo>
                  <a:pt x="8812" y="2662"/>
                </a:lnTo>
                <a:lnTo>
                  <a:pt x="8860" y="1912"/>
                </a:lnTo>
                <a:lnTo>
                  <a:pt x="8907" y="1181"/>
                </a:lnTo>
                <a:lnTo>
                  <a:pt x="8907" y="1162"/>
                </a:lnTo>
                <a:lnTo>
                  <a:pt x="14344" y="1125"/>
                </a:lnTo>
                <a:cubicBezTo>
                  <a:pt x="18287" y="1100"/>
                  <a:pt x="19838" y="1117"/>
                  <a:pt x="19993" y="1219"/>
                </a:cubicBezTo>
                <a:cubicBezTo>
                  <a:pt x="20171" y="1335"/>
                  <a:pt x="20207" y="2397"/>
                  <a:pt x="20207" y="7406"/>
                </a:cubicBezTo>
                <a:cubicBezTo>
                  <a:pt x="20207" y="10861"/>
                  <a:pt x="20205" y="12412"/>
                  <a:pt x="20088" y="13125"/>
                </a:cubicBezTo>
                <a:lnTo>
                  <a:pt x="20088" y="13538"/>
                </a:lnTo>
                <a:lnTo>
                  <a:pt x="19970" y="13538"/>
                </a:lnTo>
                <a:cubicBezTo>
                  <a:pt x="19851" y="13727"/>
                  <a:pt x="19665" y="13723"/>
                  <a:pt x="19400" y="13706"/>
                </a:cubicBezTo>
                <a:cubicBezTo>
                  <a:pt x="18962" y="13678"/>
                  <a:pt x="18833" y="13694"/>
                  <a:pt x="18783" y="13912"/>
                </a:cubicBezTo>
                <a:lnTo>
                  <a:pt x="18759" y="14269"/>
                </a:lnTo>
                <a:lnTo>
                  <a:pt x="18735" y="14438"/>
                </a:lnTo>
                <a:lnTo>
                  <a:pt x="18735" y="14888"/>
                </a:lnTo>
                <a:lnTo>
                  <a:pt x="19447" y="14906"/>
                </a:lnTo>
                <a:lnTo>
                  <a:pt x="20160" y="14906"/>
                </a:lnTo>
                <a:lnTo>
                  <a:pt x="21299" y="14888"/>
                </a:lnTo>
                <a:cubicBezTo>
                  <a:pt x="21506" y="14866"/>
                  <a:pt x="21583" y="14832"/>
                  <a:pt x="21584" y="14775"/>
                </a:cubicBezTo>
                <a:lnTo>
                  <a:pt x="21584" y="7444"/>
                </a:lnTo>
                <a:lnTo>
                  <a:pt x="21584" y="56"/>
                </a:lnTo>
                <a:lnTo>
                  <a:pt x="21323" y="0"/>
                </a:lnTo>
                <a:lnTo>
                  <a:pt x="14510" y="0"/>
                </a:lnTo>
                <a:lnTo>
                  <a:pt x="7625" y="0"/>
                </a:lnTo>
                <a:close/>
                <a:moveTo>
                  <a:pt x="14439" y="3281"/>
                </a:moveTo>
                <a:lnTo>
                  <a:pt x="10830" y="3300"/>
                </a:lnTo>
                <a:lnTo>
                  <a:pt x="3946" y="3300"/>
                </a:lnTo>
                <a:cubicBezTo>
                  <a:pt x="3862" y="3325"/>
                  <a:pt x="3803" y="3369"/>
                  <a:pt x="3756" y="3412"/>
                </a:cubicBezTo>
                <a:lnTo>
                  <a:pt x="3756" y="4688"/>
                </a:lnTo>
                <a:lnTo>
                  <a:pt x="3756" y="5869"/>
                </a:lnTo>
                <a:cubicBezTo>
                  <a:pt x="3765" y="5901"/>
                  <a:pt x="3770" y="5993"/>
                  <a:pt x="3780" y="6000"/>
                </a:cubicBezTo>
                <a:cubicBezTo>
                  <a:pt x="3796" y="6011"/>
                  <a:pt x="3997" y="6034"/>
                  <a:pt x="4136" y="6056"/>
                </a:cubicBezTo>
                <a:lnTo>
                  <a:pt x="4444" y="6038"/>
                </a:lnTo>
                <a:lnTo>
                  <a:pt x="5062" y="6019"/>
                </a:lnTo>
                <a:cubicBezTo>
                  <a:pt x="5099" y="5975"/>
                  <a:pt x="5113" y="5889"/>
                  <a:pt x="5133" y="5812"/>
                </a:cubicBezTo>
                <a:lnTo>
                  <a:pt x="5133" y="5381"/>
                </a:lnTo>
                <a:cubicBezTo>
                  <a:pt x="5133" y="4897"/>
                  <a:pt x="5206" y="4721"/>
                  <a:pt x="5418" y="4631"/>
                </a:cubicBezTo>
                <a:cubicBezTo>
                  <a:pt x="5582" y="4562"/>
                  <a:pt x="7865" y="4525"/>
                  <a:pt x="11068" y="4538"/>
                </a:cubicBezTo>
                <a:lnTo>
                  <a:pt x="16433" y="4556"/>
                </a:lnTo>
                <a:lnTo>
                  <a:pt x="16433" y="4612"/>
                </a:lnTo>
                <a:lnTo>
                  <a:pt x="16433" y="10800"/>
                </a:lnTo>
                <a:lnTo>
                  <a:pt x="16433" y="10838"/>
                </a:lnTo>
                <a:lnTo>
                  <a:pt x="16433" y="17044"/>
                </a:lnTo>
                <a:lnTo>
                  <a:pt x="15697" y="17081"/>
                </a:lnTo>
                <a:lnTo>
                  <a:pt x="15056" y="17119"/>
                </a:lnTo>
                <a:cubicBezTo>
                  <a:pt x="15025" y="17142"/>
                  <a:pt x="15005" y="17180"/>
                  <a:pt x="14985" y="17212"/>
                </a:cubicBezTo>
                <a:lnTo>
                  <a:pt x="14985" y="17662"/>
                </a:lnTo>
                <a:lnTo>
                  <a:pt x="14985" y="18075"/>
                </a:lnTo>
                <a:cubicBezTo>
                  <a:pt x="15028" y="18141"/>
                  <a:pt x="15083" y="18181"/>
                  <a:pt x="15174" y="18206"/>
                </a:cubicBezTo>
                <a:lnTo>
                  <a:pt x="16433" y="18206"/>
                </a:lnTo>
                <a:lnTo>
                  <a:pt x="17643" y="18206"/>
                </a:lnTo>
                <a:cubicBezTo>
                  <a:pt x="17738" y="18190"/>
                  <a:pt x="17859" y="18171"/>
                  <a:pt x="17881" y="18150"/>
                </a:cubicBezTo>
                <a:cubicBezTo>
                  <a:pt x="17885" y="18146"/>
                  <a:pt x="17901" y="18056"/>
                  <a:pt x="17904" y="18038"/>
                </a:cubicBezTo>
                <a:lnTo>
                  <a:pt x="17904" y="10744"/>
                </a:lnTo>
                <a:lnTo>
                  <a:pt x="17904" y="3338"/>
                </a:lnTo>
                <a:lnTo>
                  <a:pt x="17596" y="3319"/>
                </a:lnTo>
                <a:cubicBezTo>
                  <a:pt x="17394" y="3308"/>
                  <a:pt x="15958" y="3286"/>
                  <a:pt x="14439" y="3281"/>
                </a:cubicBezTo>
                <a:close/>
                <a:moveTo>
                  <a:pt x="6818" y="3544"/>
                </a:moveTo>
                <a:cubicBezTo>
                  <a:pt x="6981" y="3549"/>
                  <a:pt x="7141" y="3660"/>
                  <a:pt x="7056" y="3769"/>
                </a:cubicBezTo>
                <a:cubicBezTo>
                  <a:pt x="7007" y="3831"/>
                  <a:pt x="6893" y="3881"/>
                  <a:pt x="6818" y="3881"/>
                </a:cubicBezTo>
                <a:cubicBezTo>
                  <a:pt x="6603" y="3881"/>
                  <a:pt x="6504" y="3665"/>
                  <a:pt x="6676" y="3581"/>
                </a:cubicBezTo>
                <a:cubicBezTo>
                  <a:pt x="6727" y="3556"/>
                  <a:pt x="6764" y="3542"/>
                  <a:pt x="6818" y="3544"/>
                </a:cubicBezTo>
                <a:close/>
                <a:moveTo>
                  <a:pt x="7103" y="6675"/>
                </a:moveTo>
                <a:cubicBezTo>
                  <a:pt x="3605" y="6687"/>
                  <a:pt x="121" y="6720"/>
                  <a:pt x="100" y="6769"/>
                </a:cubicBezTo>
                <a:cubicBezTo>
                  <a:pt x="76" y="6825"/>
                  <a:pt x="48" y="10132"/>
                  <a:pt x="29" y="14006"/>
                </a:cubicBezTo>
                <a:cubicBezTo>
                  <a:pt x="28" y="14134"/>
                  <a:pt x="6" y="14102"/>
                  <a:pt x="5" y="14231"/>
                </a:cubicBezTo>
                <a:cubicBezTo>
                  <a:pt x="3" y="14648"/>
                  <a:pt x="7" y="14704"/>
                  <a:pt x="5" y="15131"/>
                </a:cubicBezTo>
                <a:cubicBezTo>
                  <a:pt x="-16" y="19226"/>
                  <a:pt x="30" y="21442"/>
                  <a:pt x="124" y="21600"/>
                </a:cubicBezTo>
                <a:lnTo>
                  <a:pt x="14106" y="21600"/>
                </a:lnTo>
                <a:cubicBezTo>
                  <a:pt x="14150" y="21547"/>
                  <a:pt x="14178" y="21241"/>
                  <a:pt x="14201" y="20756"/>
                </a:cubicBezTo>
                <a:lnTo>
                  <a:pt x="14201" y="20475"/>
                </a:lnTo>
                <a:cubicBezTo>
                  <a:pt x="14215" y="14297"/>
                  <a:pt x="14203" y="10297"/>
                  <a:pt x="14177" y="8438"/>
                </a:cubicBezTo>
                <a:cubicBezTo>
                  <a:pt x="14162" y="7608"/>
                  <a:pt x="14145" y="6772"/>
                  <a:pt x="14130" y="6731"/>
                </a:cubicBezTo>
                <a:cubicBezTo>
                  <a:pt x="14025" y="6684"/>
                  <a:pt x="10579" y="6663"/>
                  <a:pt x="7103" y="6675"/>
                </a:cubicBezTo>
                <a:close/>
              </a:path>
            </a:pathLst>
          </a:custGeom>
          <a:ln w="12700">
            <a:miter lim="400000"/>
          </a:ln>
        </p:spPr>
      </p:pic>
      <p:pic>
        <p:nvPicPr>
          <p:cNvPr id="856" name="human-pictogram-icons-vector-illustration-51730215.jpg" descr="human-pictogram-icons-vector-illustration-51730215.jpg"/>
          <p:cNvPicPr>
            <a:picLocks noChangeAspect="1"/>
          </p:cNvPicPr>
          <p:nvPr/>
        </p:nvPicPr>
        <p:blipFill>
          <a:blip r:embed="rId4"/>
          <a:srcRect l="6617" t="3238" r="7666" b="4992"/>
          <a:stretch>
            <a:fillRect/>
          </a:stretch>
        </p:blipFill>
        <p:spPr>
          <a:xfrm>
            <a:off x="5497559" y="7487898"/>
            <a:ext cx="224880" cy="502920"/>
          </a:xfrm>
          <a:custGeom>
            <a:avLst/>
            <a:gdLst/>
            <a:ahLst/>
            <a:cxnLst>
              <a:cxn ang="0">
                <a:pos x="wd2" y="hd2"/>
              </a:cxn>
              <a:cxn ang="5400000">
                <a:pos x="wd2" y="hd2"/>
              </a:cxn>
              <a:cxn ang="10800000">
                <a:pos x="wd2" y="hd2"/>
              </a:cxn>
              <a:cxn ang="16200000">
                <a:pos x="wd2" y="hd2"/>
              </a:cxn>
            </a:cxnLst>
            <a:rect l="0" t="0"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ln w="12700"/>
        </p:spPr>
      </p:pic>
      <p:pic>
        <p:nvPicPr>
          <p:cNvPr id="857" name="human-pictogram-icons-vector-illustration-51730215.jpg" descr="human-pictogram-icons-vector-illustration-51730215.jpg"/>
          <p:cNvPicPr>
            <a:picLocks noChangeAspect="1"/>
          </p:cNvPicPr>
          <p:nvPr/>
        </p:nvPicPr>
        <p:blipFill>
          <a:blip r:embed="rId5"/>
          <a:srcRect l="6617" t="3238" r="7666" b="4992"/>
          <a:stretch>
            <a:fillRect/>
          </a:stretch>
        </p:blipFill>
        <p:spPr>
          <a:xfrm>
            <a:off x="5779413" y="7490042"/>
            <a:ext cx="224879" cy="502920"/>
          </a:xfrm>
          <a:custGeom>
            <a:avLst/>
            <a:gdLst/>
            <a:ahLst/>
            <a:cxnLst>
              <a:cxn ang="0">
                <a:pos x="wd2" y="hd2"/>
              </a:cxn>
              <a:cxn ang="5400000">
                <a:pos x="wd2" y="hd2"/>
              </a:cxn>
              <a:cxn ang="10800000">
                <a:pos x="wd2" y="hd2"/>
              </a:cxn>
              <a:cxn ang="16200000">
                <a:pos x="wd2" y="hd2"/>
              </a:cxn>
            </a:cxnLst>
            <a:rect l="0" t="0"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ln w="12700"/>
        </p:spPr>
      </p:pic>
      <p:sp>
        <p:nvSpPr>
          <p:cNvPr id="858" name="Hypothesis Building"/>
          <p:cNvSpPr txBox="1"/>
          <p:nvPr/>
        </p:nvSpPr>
        <p:spPr>
          <a:xfrm>
            <a:off x="7079828" y="3391871"/>
            <a:ext cx="1040419" cy="59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914400">
              <a:defRPr sz="1800" i="1">
                <a:solidFill>
                  <a:srgbClr val="333333"/>
                </a:solidFill>
                <a:latin typeface="+mn-lt"/>
                <a:ea typeface="+mn-ea"/>
                <a:cs typeface="+mn-cs"/>
                <a:sym typeface="Gill Sans"/>
              </a:defRPr>
            </a:pPr>
            <a:r>
              <a:t>Hypothesis</a:t>
            </a:r>
            <a:br/>
            <a:r>
              <a:t>Building</a:t>
            </a:r>
          </a:p>
        </p:txBody>
      </p:sp>
      <p:sp>
        <p:nvSpPr>
          <p:cNvPr id="859" name="Understand the research methods: their purposes, strengths, limitations, and places in a bigger picture"/>
          <p:cNvSpPr txBox="1">
            <a:spLocks noGrp="1"/>
          </p:cNvSpPr>
          <p:nvPr>
            <p:ph type="title"/>
          </p:nvPr>
        </p:nvSpPr>
        <p:spPr>
          <a:prstGeom prst="rect">
            <a:avLst/>
          </a:prstGeom>
        </p:spPr>
        <p:txBody>
          <a:bodyPr/>
          <a:lstStyle/>
          <a:p>
            <a:r>
              <a:t>Understand the research methods: their purposes, strengths, limitations, and places in a bigger picture</a:t>
            </a:r>
          </a:p>
        </p:txBody>
      </p:sp>
      <p:pic>
        <p:nvPicPr>
          <p:cNvPr id="860" name="Ethnographic studies,… Ethnographic studies,Folklore gathering" descr="Ethnographic studies,… Ethnographic studies,Folklore gathering"/>
          <p:cNvPicPr>
            <a:picLocks/>
          </p:cNvPicPr>
          <p:nvPr/>
        </p:nvPicPr>
        <p:blipFill>
          <a:blip r:embed="rId6"/>
          <a:stretch>
            <a:fillRect/>
          </a:stretch>
        </p:blipFill>
        <p:spPr>
          <a:xfrm rot="2485">
            <a:off x="367402" y="2025274"/>
            <a:ext cx="2066408" cy="1405874"/>
          </a:xfrm>
          <a:prstGeom prst="rect">
            <a:avLst/>
          </a:prstGeom>
          <a:effectLst>
            <a:outerShdw blurRad="63500" dist="25400" dir="5400000" rotWithShape="0">
              <a:srgbClr val="000000">
                <a:alpha val="50000"/>
              </a:srgbClr>
            </a:outerShdw>
          </a:effectLst>
        </p:spPr>
      </p:pic>
      <p:pic>
        <p:nvPicPr>
          <p:cNvPr id="861" name="Case studies / Field studies… Case studies / Field studies(Exploratory)" descr="Case studies / Field studies… Case studies / Field studies(Exploratory)"/>
          <p:cNvPicPr>
            <a:picLocks/>
          </p:cNvPicPr>
          <p:nvPr/>
        </p:nvPicPr>
        <p:blipFill>
          <a:blip r:embed="rId7"/>
          <a:stretch>
            <a:fillRect/>
          </a:stretch>
        </p:blipFill>
        <p:spPr>
          <a:xfrm rot="2485">
            <a:off x="367402" y="3490105"/>
            <a:ext cx="2066408" cy="1405874"/>
          </a:xfrm>
          <a:prstGeom prst="rect">
            <a:avLst/>
          </a:prstGeom>
          <a:effectLst>
            <a:outerShdw blurRad="63500" dist="25400" dir="5400000" rotWithShape="0">
              <a:srgbClr val="000000">
                <a:alpha val="50000"/>
              </a:srgbClr>
            </a:outerShdw>
          </a:effectLst>
        </p:spPr>
      </p:pic>
      <p:pic>
        <p:nvPicPr>
          <p:cNvPr id="862" name="Case studies / Field studies… Case studies / Field studies(Confirmatory)" descr="Case studies / Field studies… Case studies / Field studies(Confirmatory)"/>
          <p:cNvPicPr>
            <a:picLocks/>
          </p:cNvPicPr>
          <p:nvPr/>
        </p:nvPicPr>
        <p:blipFill>
          <a:blip r:embed="rId8"/>
          <a:stretch>
            <a:fillRect/>
          </a:stretch>
        </p:blipFill>
        <p:spPr>
          <a:xfrm rot="2485">
            <a:off x="367402" y="4954936"/>
            <a:ext cx="2066408" cy="1405874"/>
          </a:xfrm>
          <a:prstGeom prst="rect">
            <a:avLst/>
          </a:prstGeom>
          <a:effectLst>
            <a:outerShdw blurRad="63500" dist="25400" dir="5400000" rotWithShape="0">
              <a:srgbClr val="000000">
                <a:alpha val="50000"/>
              </a:srgbClr>
            </a:outerShdw>
          </a:effectLst>
        </p:spPr>
      </p:pic>
      <p:pic>
        <p:nvPicPr>
          <p:cNvPr id="863" name="Formal analysis / logical reasoning Formal analysis / logical reasoning" descr="Formal analysis / logical reasoning Formal analysis / logical reasoning"/>
          <p:cNvPicPr>
            <a:picLocks/>
          </p:cNvPicPr>
          <p:nvPr/>
        </p:nvPicPr>
        <p:blipFill>
          <a:blip r:embed="rId9"/>
          <a:stretch>
            <a:fillRect/>
          </a:stretch>
        </p:blipFill>
        <p:spPr>
          <a:xfrm rot="2485">
            <a:off x="367402" y="6419766"/>
            <a:ext cx="2066408" cy="1405875"/>
          </a:xfrm>
          <a:prstGeom prst="rect">
            <a:avLst/>
          </a:prstGeom>
          <a:effectLst>
            <a:outerShdw blurRad="63500" dist="25400" dir="5400000" rotWithShape="0">
              <a:srgbClr val="000000">
                <a:alpha val="50000"/>
              </a:srgbClr>
            </a:outerShdw>
          </a:effectLst>
        </p:spPr>
      </p:pic>
      <p:pic>
        <p:nvPicPr>
          <p:cNvPr id="864" name="Grounded theory Grounded theory" descr="Grounded theory Grounded theory"/>
          <p:cNvPicPr>
            <a:picLocks/>
          </p:cNvPicPr>
          <p:nvPr/>
        </p:nvPicPr>
        <p:blipFill>
          <a:blip r:embed="rId10"/>
          <a:stretch>
            <a:fillRect/>
          </a:stretch>
        </p:blipFill>
        <p:spPr>
          <a:xfrm rot="2485">
            <a:off x="367402" y="7885513"/>
            <a:ext cx="2066408" cy="1405875"/>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337220 0.589240" pathEditMode="relative">
                                      <p:cBhvr>
                                        <p:cTn id="6" dur="199" fill="hold"/>
                                        <p:tgtEl>
                                          <p:spTgt spid="86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000000 0.000000 L 0.205120 0.268053" pathEditMode="relative">
                                      <p:cBhvr>
                                        <p:cTn id="10" dur="300" fill="hold"/>
                                        <p:tgtEl>
                                          <p:spTgt spid="861"/>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0.000000 0.000000 L 0.509769 0.128604" pathEditMode="relative">
                                      <p:cBhvr>
                                        <p:cTn id="14" dur="300" fill="hold"/>
                                        <p:tgtEl>
                                          <p:spTgt spid="86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0.000000 0.000000 L 0.504417 -0.410487" pathEditMode="relative">
                                      <p:cBhvr>
                                        <p:cTn id="18" dur="300" fill="hold"/>
                                        <p:tgtEl>
                                          <p:spTgt spid="86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path" presetSubtype="0" accel="50000" decel="50000" fill="hold" nodeType="clickEffect">
                                  <p:stCondLst>
                                    <p:cond delay="0"/>
                                  </p:stCondLst>
                                  <p:childTnLst>
                                    <p:animMotion origin="layout" path="M 0.000000 0.000000 L 0.232535 -0.474182" pathEditMode="relative">
                                      <p:cBhvr>
                                        <p:cTn id="22" dur="300" fill="hold"/>
                                        <p:tgtEl>
                                          <p:spTgt spid="8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 name="mercedes-benz-s-klasse-coupe-w900xh360-cutout.jpg" descr="mercedes-benz-s-klasse-coupe-w900xh360-cutout.jpg"/>
          <p:cNvPicPr>
            <a:picLocks noChangeAspect="1"/>
          </p:cNvPicPr>
          <p:nvPr/>
        </p:nvPicPr>
        <p:blipFill>
          <a:blip r:embed="rId2"/>
          <a:srcRect l="11634" t="9226"/>
          <a:stretch>
            <a:fillRect/>
          </a:stretch>
        </p:blipFill>
        <p:spPr>
          <a:xfrm>
            <a:off x="6089731" y="2096497"/>
            <a:ext cx="8461874" cy="3476971"/>
          </a:xfrm>
          <a:prstGeom prst="rect">
            <a:avLst/>
          </a:prstGeom>
          <a:ln w="12700"/>
        </p:spPr>
      </p:pic>
      <p:sp>
        <p:nvSpPr>
          <p:cNvPr id="867" name="And yet, too often we see this"/>
          <p:cNvSpPr txBox="1">
            <a:spLocks noGrp="1"/>
          </p:cNvSpPr>
          <p:nvPr>
            <p:ph type="title" idx="4294967295"/>
          </p:nvPr>
        </p:nvSpPr>
        <p:spPr>
          <a:xfrm>
            <a:off x="711200" y="-12700"/>
            <a:ext cx="11557000" cy="1638300"/>
          </a:xfrm>
          <a:prstGeom prst="rect">
            <a:avLst/>
          </a:prstGeom>
        </p:spPr>
        <p:txBody>
          <a:bodyPr/>
          <a:lstStyle>
            <a:lvl1pPr>
              <a:defRPr sz="3800"/>
            </a:lvl1pPr>
          </a:lstStyle>
          <a:p>
            <a:r>
              <a:t>And yet, too often we see this</a:t>
            </a:r>
          </a:p>
        </p:txBody>
      </p:sp>
      <p:pic>
        <p:nvPicPr>
          <p:cNvPr id="868" name="cq5dam.resized.img.1680.large.time1447949538576.jpg" descr="cq5dam.resized.img.1680.large.time1447949538576.jpg"/>
          <p:cNvPicPr>
            <a:picLocks noChangeAspect="1"/>
          </p:cNvPicPr>
          <p:nvPr/>
        </p:nvPicPr>
        <p:blipFill>
          <a:blip r:embed="rId3"/>
          <a:srcRect r="8779"/>
          <a:stretch>
            <a:fillRect/>
          </a:stretch>
        </p:blipFill>
        <p:spPr>
          <a:xfrm>
            <a:off x="-937038" y="2100606"/>
            <a:ext cx="7031718" cy="3468806"/>
          </a:xfrm>
          <a:prstGeom prst="rect">
            <a:avLst/>
          </a:prstGeom>
          <a:ln w="12700"/>
        </p:spPr>
      </p:pic>
      <p:sp>
        <p:nvSpPr>
          <p:cNvPr id="869" name="Research Question: Which car has the best driving performance?"/>
          <p:cNvSpPr txBox="1"/>
          <p:nvPr/>
        </p:nvSpPr>
        <p:spPr>
          <a:xfrm>
            <a:off x="582033" y="6004745"/>
            <a:ext cx="10109995"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latin typeface="+mn-lt"/>
                <a:ea typeface="+mn-ea"/>
                <a:cs typeface="+mn-cs"/>
                <a:sym typeface="Gill Sans"/>
              </a:defRPr>
            </a:pPr>
            <a:r>
              <a:rPr b="1"/>
              <a:t>Research Question:</a:t>
            </a:r>
            <a:r>
              <a:t> Which car has the best driving performance?</a:t>
            </a:r>
          </a:p>
        </p:txBody>
      </p:sp>
      <p:sp>
        <p:nvSpPr>
          <p:cNvPr id="870" name="H_0: There is no difference."/>
          <p:cNvSpPr txBox="1"/>
          <p:nvPr/>
        </p:nvSpPr>
        <p:spPr>
          <a:xfrm>
            <a:off x="582033" y="6436545"/>
            <a:ext cx="4221238"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latin typeface="+mn-lt"/>
                <a:ea typeface="+mn-ea"/>
                <a:cs typeface="+mn-cs"/>
                <a:sym typeface="Gill Sans"/>
              </a:defRPr>
            </a:pPr>
            <a:r>
              <a:rPr b="1"/>
              <a:t>H_0:</a:t>
            </a:r>
            <a:r>
              <a:t> There is no difference.</a:t>
            </a:r>
          </a:p>
        </p:txBody>
      </p:sp>
      <p:sp>
        <p:nvSpPr>
          <p:cNvPr id="871" name="20 people without a driving licence participated.  We taught them to drive in a lecture of 2 hours."/>
          <p:cNvSpPr txBox="1"/>
          <p:nvPr/>
        </p:nvSpPr>
        <p:spPr>
          <a:xfrm>
            <a:off x="582033" y="7086362"/>
            <a:ext cx="7063607"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latin typeface="+mn-lt"/>
                <a:ea typeface="+mn-ea"/>
                <a:cs typeface="+mn-cs"/>
                <a:sym typeface="Gill Sans"/>
              </a:defRPr>
            </a:pPr>
            <a:r>
              <a:t>20 people without a driving licence participated. </a:t>
            </a:r>
            <a:br/>
            <a:r>
              <a:t>We taught them to drive in a lecture of 2 hours.</a:t>
            </a:r>
          </a:p>
        </p:txBody>
      </p:sp>
      <p:sp>
        <p:nvSpPr>
          <p:cNvPr id="872" name="Results: The BMW is significantly better than the Daimler.  ( p&lt;0.01)"/>
          <p:cNvSpPr txBox="1"/>
          <p:nvPr/>
        </p:nvSpPr>
        <p:spPr>
          <a:xfrm>
            <a:off x="582033" y="8154609"/>
            <a:ext cx="10217300"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latin typeface="+mn-lt"/>
                <a:ea typeface="+mn-ea"/>
                <a:cs typeface="+mn-cs"/>
                <a:sym typeface="Gill Sans"/>
              </a:defRPr>
            </a:pPr>
            <a:r>
              <a:rPr b="1"/>
              <a:t>Results:</a:t>
            </a:r>
            <a:r>
              <a:t> The BMW is significantly better than the Daimler.  ( p&lt;0.01)</a:t>
            </a:r>
          </a:p>
        </p:txBody>
      </p:sp>
      <p:sp>
        <p:nvSpPr>
          <p:cNvPr id="873" name="Adapted from: Dag I.K. Sjøberg (University of Oslo) Keynote at the International Conference on Product-Focused SW Process Improvement 2016, Trondheim, Norway."/>
          <p:cNvSpPr txBox="1"/>
          <p:nvPr/>
        </p:nvSpPr>
        <p:spPr>
          <a:xfrm>
            <a:off x="615900" y="9234206"/>
            <a:ext cx="11444735"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Adapted from: </a:t>
            </a:r>
            <a:r>
              <a:t>Dag I.K. Sjøberg (University of Oslo) Keynote at the International Conference on Product-Focused SW Process Improvement 2016, Trondheim, Norway.</a:t>
            </a:r>
          </a:p>
        </p:txBody>
      </p:sp>
      <p:sp>
        <p:nvSpPr>
          <p:cNvPr id="874" name="Image Sources: Company websites"/>
          <p:cNvSpPr txBox="1"/>
          <p:nvPr/>
        </p:nvSpPr>
        <p:spPr>
          <a:xfrm>
            <a:off x="615900" y="9437406"/>
            <a:ext cx="2579118"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Image Sources: </a:t>
            </a:r>
            <a:r>
              <a:t>Company websites</a:t>
            </a:r>
          </a:p>
        </p:txBody>
      </p:sp>
      <p:pic>
        <p:nvPicPr>
          <p:cNvPr id="875" name="An understanding of the foundations and implications of scientific methods is crucial for building a reliable body of knowledge (via theories) in our field. An understanding of the foundations and implications of scientific methods is crucial for buildin" descr="An understanding of the foundations and implications of scientific methods is crucial for building a reliable body of knowledge (via theories) in our field. An understanding of the foundations and implications of scientific methods is crucial for building a reliable body of knowledge (via theories) in our field."/>
          <p:cNvPicPr>
            <a:picLocks/>
          </p:cNvPicPr>
          <p:nvPr/>
        </p:nvPicPr>
        <p:blipFill>
          <a:blip r:embed="rId4"/>
          <a:stretch>
            <a:fillRect/>
          </a:stretch>
        </p:blipFill>
        <p:spPr>
          <a:xfrm rot="542137">
            <a:off x="6507116" y="643927"/>
            <a:ext cx="6236791" cy="3007056"/>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875"/>
                                        </p:tgtEl>
                                        <p:attrNameLst>
                                          <p:attrName>style.visibility</p:attrName>
                                        </p:attrNameLst>
                                      </p:cBhvr>
                                      <p:to>
                                        <p:strVal val="visible"/>
                                      </p:to>
                                    </p:set>
                                    <p:animEffect transition="in" filter="wipe(left)">
                                      <p:cBhvr>
                                        <p:cTn id="7" dur="300"/>
                                        <p:tgtEl>
                                          <p:spTgt spid="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 grpId="1"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Outline"/>
          <p:cNvSpPr txBox="1">
            <a:spLocks noGrp="1"/>
          </p:cNvSpPr>
          <p:nvPr>
            <p:ph type="title"/>
          </p:nvPr>
        </p:nvSpPr>
        <p:spPr>
          <a:prstGeom prst="rect">
            <a:avLst/>
          </a:prstGeom>
        </p:spPr>
        <p:txBody>
          <a:bodyPr/>
          <a:lstStyle>
            <a:lvl1pPr>
              <a:defRPr sz="3800"/>
            </a:lvl1pPr>
          </a:lstStyle>
          <a:p>
            <a:r>
              <a:t>Outline</a:t>
            </a:r>
          </a:p>
        </p:txBody>
      </p:sp>
      <p:sp>
        <p:nvSpPr>
          <p:cNvPr id="878" name="Science (in a Nutshell)…"/>
          <p:cNvSpPr txBox="1"/>
          <p:nvPr/>
        </p:nvSpPr>
        <p:spPr>
          <a:xfrm>
            <a:off x="753729" y="2319866"/>
            <a:ext cx="9353621" cy="426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22729" indent="-322729">
              <a:buSzPct val="100000"/>
              <a:buChar char="•"/>
              <a:defRPr sz="3200">
                <a:solidFill>
                  <a:srgbClr val="A6AAA9"/>
                </a:solidFill>
                <a:latin typeface="+mn-lt"/>
                <a:ea typeface="+mn-ea"/>
                <a:cs typeface="+mn-cs"/>
                <a:sym typeface="Gill Sans"/>
              </a:defRPr>
            </a:pPr>
            <a:r>
              <a:t>Science (in a Nutshell)</a:t>
            </a:r>
          </a:p>
          <a:p>
            <a:pPr marL="322729" indent="-322729">
              <a:buSzPct val="100000"/>
              <a:buChar char="•"/>
              <a:defRPr sz="3200">
                <a:solidFill>
                  <a:srgbClr val="A6AAA9"/>
                </a:solidFill>
                <a:latin typeface="+mn-lt"/>
                <a:ea typeface="+mn-ea"/>
                <a:cs typeface="+mn-cs"/>
                <a:sym typeface="Gill Sans"/>
              </a:defRPr>
            </a:pPr>
            <a:r>
              <a:t>Philosophy of Science - a Historical Perspective</a:t>
            </a:r>
          </a:p>
          <a:p>
            <a:pPr marL="322729" indent="-322729">
              <a:buSzPct val="100000"/>
              <a:buChar char="•"/>
              <a:defRPr sz="3200">
                <a:solidFill>
                  <a:srgbClr val="A6AAA9"/>
                </a:solidFill>
                <a:latin typeface="+mn-lt"/>
                <a:ea typeface="+mn-ea"/>
                <a:cs typeface="+mn-cs"/>
                <a:sym typeface="Gill Sans"/>
              </a:defRPr>
            </a:pPr>
            <a:r>
              <a:t>Key Take Aways</a:t>
            </a:r>
          </a:p>
          <a:p>
            <a:pPr marL="322729" indent="-322729">
              <a:buSzPct val="100000"/>
              <a:buChar char="•"/>
              <a:defRPr sz="3200" b="1">
                <a:latin typeface="+mn-lt"/>
                <a:ea typeface="+mn-ea"/>
                <a:cs typeface="+mn-cs"/>
                <a:sym typeface="Gill Sans"/>
              </a:defRPr>
            </a:pPr>
            <a:r>
              <a:t>From Philosophy of Science to </a:t>
            </a:r>
            <a:br/>
            <a:r>
              <a:t>Empirical Software Engineering</a:t>
            </a:r>
          </a:p>
          <a:p>
            <a:pPr marL="322729" indent="-322729">
              <a:buSzPct val="100000"/>
              <a:buChar char="•"/>
              <a:defRPr sz="3200">
                <a:latin typeface="+mn-lt"/>
                <a:ea typeface="+mn-ea"/>
                <a:cs typeface="+mn-cs"/>
                <a:sym typeface="Gill Sans"/>
              </a:defRPr>
            </a:pPr>
            <a:r>
              <a:t>Empirical Software Engineering Processes</a:t>
            </a:r>
          </a:p>
          <a:p>
            <a:pPr marL="322729" indent="-322729">
              <a:buSzPct val="100000"/>
              <a:buChar char="•"/>
              <a:defRPr sz="3200">
                <a:latin typeface="+mn-lt"/>
                <a:ea typeface="+mn-ea"/>
                <a:cs typeface="+mn-cs"/>
                <a:sym typeface="Gill Sans"/>
              </a:defRPr>
            </a:pPr>
            <a:r>
              <a:t>Current Challenges in Empirical Software Engineering </a:t>
            </a:r>
          </a:p>
          <a:p>
            <a:pPr marL="322729" indent="-322729">
              <a:buSzPct val="100000"/>
              <a:buChar char="•"/>
              <a:defRPr sz="3200">
                <a:latin typeface="+mn-lt"/>
                <a:ea typeface="+mn-ea"/>
                <a:cs typeface="+mn-cs"/>
                <a:sym typeface="Gill Sans"/>
              </a:defRPr>
            </a:pPr>
            <a:endParaRPr/>
          </a:p>
        </p:txBody>
      </p:sp>
      <p:pic>
        <p:nvPicPr>
          <p:cNvPr id="879" name="Bookmark Ribbon Filled-50.png" descr="Bookmark Ribbon Filled-50.png"/>
          <p:cNvPicPr>
            <a:picLocks noChangeAspect="1"/>
          </p:cNvPicPr>
          <p:nvPr/>
        </p:nvPicPr>
        <p:blipFill>
          <a:blip r:embed="rId2"/>
          <a:stretch>
            <a:fillRect/>
          </a:stretch>
        </p:blipFill>
        <p:spPr>
          <a:xfrm>
            <a:off x="11867951" y="-60061"/>
            <a:ext cx="635001" cy="635001"/>
          </a:xfrm>
          <a:prstGeom prst="rect">
            <a:avLst/>
          </a:prstGeom>
          <a:ln w="12700"/>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oftware Engineering research"/>
          <p:cNvSpPr txBox="1">
            <a:spLocks noGrp="1"/>
          </p:cNvSpPr>
          <p:nvPr>
            <p:ph type="title"/>
          </p:nvPr>
        </p:nvSpPr>
        <p:spPr>
          <a:prstGeom prst="rect">
            <a:avLst/>
          </a:prstGeom>
        </p:spPr>
        <p:txBody>
          <a:bodyPr/>
          <a:lstStyle/>
          <a:p>
            <a:r>
              <a:t>Software Engineering research</a:t>
            </a:r>
          </a:p>
        </p:txBody>
      </p:sp>
      <p:sp>
        <p:nvSpPr>
          <p:cNvPr id="882" name="Software engineering is development (not production),  inherently complex, and human-centric…"/>
          <p:cNvSpPr txBox="1">
            <a:spLocks noGrp="1"/>
          </p:cNvSpPr>
          <p:nvPr>
            <p:ph type="body" idx="1"/>
          </p:nvPr>
        </p:nvSpPr>
        <p:spPr>
          <a:xfrm>
            <a:off x="723900" y="2209800"/>
            <a:ext cx="12460421" cy="7543800"/>
          </a:xfrm>
          <a:prstGeom prst="rect">
            <a:avLst/>
          </a:prstGeom>
        </p:spPr>
        <p:txBody>
          <a:bodyPr/>
          <a:lstStyle/>
          <a:p>
            <a:pPr marL="383540" indent="-342900">
              <a:defRPr sz="3000"/>
            </a:pPr>
            <a:r>
              <a:t>Software engineering is </a:t>
            </a:r>
            <a:r>
              <a:rPr>
                <a:solidFill>
                  <a:schemeClr val="accent1"/>
                </a:solidFill>
              </a:rPr>
              <a:t>development</a:t>
            </a:r>
            <a:r>
              <a:t> (not production), </a:t>
            </a:r>
            <a:br/>
            <a:r>
              <a:rPr>
                <a:solidFill>
                  <a:schemeClr val="accent1"/>
                </a:solidFill>
              </a:rPr>
              <a:t>inherently complex, </a:t>
            </a:r>
            <a:r>
              <a:t>and </a:t>
            </a:r>
            <a:r>
              <a:rPr>
                <a:solidFill>
                  <a:schemeClr val="accent1"/>
                </a:solidFill>
              </a:rPr>
              <a:t>human-centric</a:t>
            </a:r>
          </a:p>
          <a:p>
            <a:pPr marL="228600" indent="-228600">
              <a:buChar char="➡"/>
              <a:defRPr sz="3000"/>
            </a:pPr>
            <a:r>
              <a:t> (Empirical) research methods allow us to</a:t>
            </a:r>
          </a:p>
          <a:p>
            <a:pPr marL="974089" lvl="1" indent="-476249">
              <a:defRPr sz="3000"/>
            </a:pPr>
            <a:r>
              <a:rPr>
                <a:solidFill>
                  <a:schemeClr val="accent1"/>
                </a:solidFill>
              </a:rPr>
              <a:t>Reason about the discipline</a:t>
            </a:r>
            <a:r>
              <a:t> and (e.g. social) phenomena involved</a:t>
            </a:r>
          </a:p>
          <a:p>
            <a:pPr marL="974089" lvl="1" indent="-476249">
              <a:defRPr sz="3000"/>
            </a:pPr>
            <a:r>
              <a:t>Recognise and understand </a:t>
            </a:r>
            <a:r>
              <a:rPr>
                <a:solidFill>
                  <a:schemeClr val="accent1"/>
                </a:solidFill>
              </a:rPr>
              <a:t>limits and effects of artefacts</a:t>
            </a:r>
            <a:r>
              <a:t> (technologies, techniques, processes, models, etc.) in their contexts</a:t>
            </a:r>
          </a:p>
          <a:p>
            <a:pPr marL="0" indent="0">
              <a:buSzTx/>
              <a:buNone/>
              <a:defRPr sz="2800" b="1"/>
            </a:pPr>
            <a:r>
              <a:t>Exemplary questions</a:t>
            </a:r>
          </a:p>
          <a:p>
            <a:pPr marL="440690" indent="-400050">
              <a:defRPr sz="2800"/>
            </a:pPr>
            <a:r>
              <a:t>There exist over 200 documented requirements engineering approaches </a:t>
            </a:r>
            <a:br/>
            <a:r>
              <a:rPr>
                <a:solidFill>
                  <a:schemeClr val="accent1"/>
                </a:solidFill>
              </a:rPr>
              <a:t>— Which one(s) work in my context? </a:t>
            </a:r>
            <a:br>
              <a:rPr>
                <a:solidFill>
                  <a:schemeClr val="accent1"/>
                </a:solidFill>
              </a:rPr>
            </a:br>
            <a:r>
              <a:rPr>
                <a:solidFill>
                  <a:schemeClr val="accent1"/>
                </a:solidFill>
              </a:rPr>
              <a:t>— To which extent? Under which conditions?</a:t>
            </a:r>
          </a:p>
          <a:p>
            <a:pPr marL="440690" indent="-400050">
              <a:defRPr sz="2800"/>
            </a:pPr>
            <a:r>
              <a:t>There is a new method for requirements elicitation </a:t>
            </a:r>
            <a:br/>
            <a:r>
              <a:rPr>
                <a:solidFill>
                  <a:schemeClr val="accent1"/>
                </a:solidFill>
              </a:rPr>
              <a:t>— What are the strengths and limitations?</a:t>
            </a:r>
          </a:p>
        </p:txBody>
      </p:sp>
      <p:sp>
        <p:nvSpPr>
          <p:cNvPr id="883" name="Building a reliable body of knowledge (theory building and evaluation)  is key for progress in our field."/>
          <p:cNvSpPr/>
          <p:nvPr/>
        </p:nvSpPr>
        <p:spPr>
          <a:xfrm>
            <a:off x="842499" y="8208433"/>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R="57799" algn="ctr" defTabSz="1295400">
              <a:spcBef>
                <a:spcPts val="400"/>
              </a:spcBef>
              <a:defRPr sz="3000">
                <a:uFill>
                  <a:solidFill>
                    <a:srgbClr val="000000"/>
                  </a:solidFill>
                </a:uFill>
                <a:latin typeface="+mn-lt"/>
                <a:ea typeface="+mn-ea"/>
                <a:cs typeface="+mn-cs"/>
                <a:sym typeface="Gill Sans"/>
              </a:defRPr>
            </a:pPr>
            <a:r>
              <a:t>Building a reliable body of knowledge (theory building and evaluation) </a:t>
            </a:r>
            <a:br/>
            <a:r>
              <a:t>is key for progress in our field.</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Empirical Software Engineering"/>
          <p:cNvSpPr txBox="1">
            <a:spLocks noGrp="1"/>
          </p:cNvSpPr>
          <p:nvPr>
            <p:ph type="title"/>
          </p:nvPr>
        </p:nvSpPr>
        <p:spPr>
          <a:prstGeom prst="rect">
            <a:avLst/>
          </a:prstGeom>
        </p:spPr>
        <p:txBody>
          <a:bodyPr/>
          <a:lstStyle/>
          <a:p>
            <a:r>
              <a:t>Empirical Software Engineering</a:t>
            </a:r>
          </a:p>
        </p:txBody>
      </p:sp>
      <p:sp>
        <p:nvSpPr>
          <p:cNvPr id="886" name="The ultimate goal of empirical Software Engineering processes is theory building and evaluation to strengthen and advance our body of knowledge."/>
          <p:cNvSpPr/>
          <p:nvPr/>
        </p:nvSpPr>
        <p:spPr>
          <a:xfrm>
            <a:off x="723965" y="2073269"/>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57799" marR="57799" algn="ctr" defTabSz="1295400">
              <a:defRPr sz="2400">
                <a:uFill>
                  <a:solidFill>
                    <a:srgbClr val="000000"/>
                  </a:solidFill>
                </a:uFill>
                <a:latin typeface="+mn-lt"/>
                <a:ea typeface="+mn-ea"/>
                <a:cs typeface="+mn-cs"/>
                <a:sym typeface="Gill Sans"/>
              </a:defRPr>
            </a:pPr>
            <a:r>
              <a:t>The </a:t>
            </a:r>
            <a:r>
              <a:rPr b="1"/>
              <a:t>ultimate goal of empirical Software Engineering</a:t>
            </a:r>
            <a:r>
              <a:t> processes is </a:t>
            </a:r>
            <a:r>
              <a:rPr b="1"/>
              <a:t>theory building and evaluation </a:t>
            </a:r>
            <a:r>
              <a:t>to strengthen and advance our body of knowledge.</a:t>
            </a:r>
          </a:p>
        </p:txBody>
      </p:sp>
      <p:grpSp>
        <p:nvGrpSpPr>
          <p:cNvPr id="889" name="Group"/>
          <p:cNvGrpSpPr/>
          <p:nvPr/>
        </p:nvGrpSpPr>
        <p:grpSpPr>
          <a:xfrm>
            <a:off x="10274313" y="6186222"/>
            <a:ext cx="3365096" cy="3603977"/>
            <a:chOff x="0" y="0"/>
            <a:chExt cx="3365095" cy="3603975"/>
          </a:xfrm>
        </p:grpSpPr>
        <p:pic>
          <p:nvPicPr>
            <p:cNvPr id="887" name="Theory-vs-practice.jpg" descr="Theory-vs-practice.jpg"/>
            <p:cNvPicPr>
              <a:picLocks noChangeAspect="1"/>
            </p:cNvPicPr>
            <p:nvPr/>
          </p:nvPicPr>
          <p:blipFill>
            <a:blip r:embed="rId2"/>
            <a:srcRect/>
            <a:stretch>
              <a:fillRect/>
            </a:stretch>
          </p:blipFill>
          <p:spPr>
            <a:xfrm>
              <a:off x="0" y="0"/>
              <a:ext cx="3365096" cy="3603976"/>
            </a:xfrm>
            <a:prstGeom prst="rect">
              <a:avLst/>
            </a:prstGeom>
            <a:ln w="12700" cap="flat">
              <a:noFill/>
              <a:round/>
            </a:ln>
            <a:effectLst/>
          </p:spPr>
        </p:pic>
        <p:sp>
          <p:nvSpPr>
            <p:cNvPr id="888" name="Rectangle"/>
            <p:cNvSpPr/>
            <p:nvPr/>
          </p:nvSpPr>
          <p:spPr>
            <a:xfrm>
              <a:off x="2112442" y="2823052"/>
              <a:ext cx="1179024" cy="700189"/>
            </a:xfrm>
            <a:prstGeom prst="rect">
              <a:avLst/>
            </a:prstGeom>
            <a:solidFill>
              <a:srgbClr val="FFFFFF"/>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endParaRPr/>
            </a:p>
          </p:txBody>
        </p:sp>
      </p:grpSp>
      <p:pic>
        <p:nvPicPr>
          <p:cNvPr id="890" name="In our field, theoretical and practical relevance have often a special symbiotic relation In our field, theoretical and practical relevance have often a special symbiotic relation" descr="In our field, theoretical and practical relevance have often a special symbiotic relation In our field, theoretical and practical relevance have often a special symbiotic relation"/>
          <p:cNvPicPr>
            <a:picLocks/>
          </p:cNvPicPr>
          <p:nvPr/>
        </p:nvPicPr>
        <p:blipFill>
          <a:blip r:embed="rId3"/>
          <a:stretch>
            <a:fillRect/>
          </a:stretch>
        </p:blipFill>
        <p:spPr>
          <a:xfrm rot="3217">
            <a:off x="7870193" y="3767863"/>
            <a:ext cx="4995045" cy="2417532"/>
          </a:xfrm>
          <a:prstGeom prst="rect">
            <a:avLst/>
          </a:prstGeom>
          <a:effectLst>
            <a:outerShdw blurRad="63500" dist="25400" dir="5400000" rotWithShape="0">
              <a:srgbClr val="000000">
                <a:alpha val="50000"/>
              </a:srgbClr>
            </a:outerShdw>
          </a:effectLst>
        </p:spPr>
      </p:pic>
      <p:sp>
        <p:nvSpPr>
          <p:cNvPr id="891" name="Practitioners “versus” Researchers…"/>
          <p:cNvSpPr txBox="1">
            <a:spLocks noGrp="1"/>
          </p:cNvSpPr>
          <p:nvPr>
            <p:ph type="body" sz="half" idx="1"/>
          </p:nvPr>
        </p:nvSpPr>
        <p:spPr>
          <a:xfrm>
            <a:off x="723900" y="4024246"/>
            <a:ext cx="6869642" cy="5729354"/>
          </a:xfrm>
          <a:prstGeom prst="rect">
            <a:avLst/>
          </a:prstGeom>
        </p:spPr>
        <p:txBody>
          <a:bodyPr/>
          <a:lstStyle/>
          <a:p>
            <a:pPr marL="0" indent="0">
              <a:buSzTx/>
              <a:buNone/>
              <a:defRPr sz="2800" b="1"/>
            </a:pPr>
            <a:r>
              <a:t>Practitioners “versus” Researchers</a:t>
            </a:r>
          </a:p>
          <a:p>
            <a:pPr marL="440690" indent="-400050">
              <a:defRPr sz="2800"/>
            </a:pPr>
            <a:r>
              <a:t>Researchers usually concerned with </a:t>
            </a:r>
            <a:r>
              <a:rPr>
                <a:solidFill>
                  <a:schemeClr val="accent1"/>
                </a:solidFill>
              </a:rPr>
              <a:t>understanding the nature</a:t>
            </a:r>
            <a:r>
              <a:t> of artefacts and their relationship in the context</a:t>
            </a:r>
          </a:p>
          <a:p>
            <a:pPr marL="942339" lvl="1" indent="-444499">
              <a:buChar char="•"/>
              <a:defRPr sz="2600" i="1"/>
            </a:pPr>
            <a:r>
              <a:t>What is the effect?</a:t>
            </a:r>
          </a:p>
          <a:p>
            <a:pPr marL="942339" lvl="1" indent="-444499">
              <a:buChar char="•"/>
              <a:defRPr sz="2600" i="1"/>
            </a:pPr>
            <a:r>
              <a:t>Why is it so?</a:t>
            </a:r>
          </a:p>
          <a:p>
            <a:pPr marL="440690" indent="-400050">
              <a:defRPr sz="2800"/>
            </a:pPr>
            <a:r>
              <a:t>Practitioners usually concerned with </a:t>
            </a:r>
            <a:r>
              <a:rPr>
                <a:solidFill>
                  <a:schemeClr val="accent1"/>
                </a:solidFill>
              </a:rPr>
              <a:t>improving</a:t>
            </a:r>
            <a:r>
              <a:t> their engineering tasks and outcomes, using available knowledge</a:t>
            </a:r>
          </a:p>
          <a:p>
            <a:pPr marL="942339" lvl="1" indent="-444499">
              <a:buChar char="•"/>
              <a:defRPr sz="2600" i="1"/>
            </a:pPr>
            <a:r>
              <a:t>What is the problem?</a:t>
            </a:r>
          </a:p>
          <a:p>
            <a:pPr marL="942339" lvl="1" indent="-444499">
              <a:buChar char="•"/>
              <a:defRPr sz="2600" i="1"/>
            </a:pPr>
            <a:r>
              <a:t>What is the best solution?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Line"/>
          <p:cNvSpPr/>
          <p:nvPr/>
        </p:nvSpPr>
        <p:spPr>
          <a:xfrm>
            <a:off x="6836822" y="4132498"/>
            <a:ext cx="1" cy="1101562"/>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264" name="Line"/>
          <p:cNvSpPr/>
          <p:nvPr/>
        </p:nvSpPr>
        <p:spPr>
          <a:xfrm flipH="1">
            <a:off x="5441657" y="4306029"/>
            <a:ext cx="1" cy="2426939"/>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265" name="“Science” wasn’t built in a day…"/>
          <p:cNvSpPr txBox="1">
            <a:spLocks noGrp="1"/>
          </p:cNvSpPr>
          <p:nvPr>
            <p:ph type="title"/>
          </p:nvPr>
        </p:nvSpPr>
        <p:spPr>
          <a:prstGeom prst="rect">
            <a:avLst/>
          </a:prstGeom>
        </p:spPr>
        <p:txBody>
          <a:bodyPr/>
          <a:lstStyle>
            <a:lvl1pPr>
              <a:defRPr sz="3800"/>
            </a:lvl1pPr>
          </a:lstStyle>
          <a:p>
            <a:r>
              <a:t>“Science” wasn’t built in a day…</a:t>
            </a:r>
          </a:p>
        </p:txBody>
      </p:sp>
      <p:sp>
        <p:nvSpPr>
          <p:cNvPr id="266" name="Science is a human undertaking for the search of knowledge  (by portraying reality and its laws)…"/>
          <p:cNvSpPr txBox="1">
            <a:spLocks noGrp="1"/>
          </p:cNvSpPr>
          <p:nvPr>
            <p:ph type="body" sz="half" idx="1"/>
          </p:nvPr>
        </p:nvSpPr>
        <p:spPr>
          <a:xfrm>
            <a:off x="723900" y="6545725"/>
            <a:ext cx="12293580" cy="3207875"/>
          </a:xfrm>
          <a:prstGeom prst="rect">
            <a:avLst/>
          </a:prstGeom>
        </p:spPr>
        <p:txBody>
          <a:bodyPr/>
          <a:lstStyle/>
          <a:p>
            <a:pPr marL="342899" marR="0" indent="-342899" defTabSz="914400">
              <a:spcBef>
                <a:spcPts val="400"/>
              </a:spcBef>
              <a:defRPr sz="2800">
                <a:solidFill>
                  <a:srgbClr val="333333"/>
                </a:solidFill>
                <a:uFillTx/>
                <a:latin typeface="Gill Sans MT"/>
                <a:ea typeface="Gill Sans MT"/>
                <a:cs typeface="Gill Sans MT"/>
                <a:sym typeface="Gill Sans MT"/>
              </a:defRPr>
            </a:pPr>
            <a:endParaRPr/>
          </a:p>
          <a:p>
            <a:pPr marL="342899" marR="0" indent="-342899" defTabSz="914400">
              <a:spcBef>
                <a:spcPts val="400"/>
              </a:spcBef>
              <a:defRPr sz="2800">
                <a:solidFill>
                  <a:srgbClr val="333333"/>
                </a:solidFill>
                <a:uFillTx/>
                <a:latin typeface="Gill Sans MT"/>
                <a:ea typeface="Gill Sans MT"/>
                <a:cs typeface="Gill Sans MT"/>
                <a:sym typeface="Gill Sans MT"/>
              </a:defRPr>
            </a:pPr>
            <a:r>
              <a:t>Science is a human undertaking for the search of knowledge </a:t>
            </a:r>
            <a:br/>
            <a:r>
              <a:t>(by portraying reality and its laws)</a:t>
            </a:r>
          </a:p>
          <a:p>
            <a:pPr marL="342899" marR="0" indent="-342899" defTabSz="914400">
              <a:spcBef>
                <a:spcPts val="400"/>
              </a:spcBef>
              <a:defRPr sz="2800">
                <a:solidFill>
                  <a:srgbClr val="333333"/>
                </a:solidFill>
                <a:uFillTx/>
                <a:latin typeface="Gill Sans MT"/>
                <a:ea typeface="Gill Sans MT"/>
                <a:cs typeface="Gill Sans MT"/>
                <a:sym typeface="Gill Sans MT"/>
              </a:defRPr>
            </a:pPr>
            <a:r>
              <a:t>It needs to be considered in a historical context</a:t>
            </a:r>
          </a:p>
          <a:p>
            <a:pPr marL="342899" marR="0" indent="-342899" defTabSz="914400">
              <a:spcBef>
                <a:spcPts val="400"/>
              </a:spcBef>
              <a:buChar char="➡"/>
              <a:defRPr sz="2800">
                <a:solidFill>
                  <a:srgbClr val="333333"/>
                </a:solidFill>
                <a:uFillTx/>
                <a:latin typeface="Gill Sans MT"/>
                <a:ea typeface="Gill Sans MT"/>
                <a:cs typeface="Gill Sans MT"/>
                <a:sym typeface="Gill Sans MT"/>
              </a:defRPr>
            </a:pPr>
            <a:r>
              <a:t>Knowledge growth</a:t>
            </a:r>
          </a:p>
          <a:p>
            <a:pPr marL="342899" marR="0" indent="-342899" defTabSz="914400">
              <a:spcBef>
                <a:spcPts val="400"/>
              </a:spcBef>
              <a:buChar char="➡"/>
              <a:defRPr sz="2800">
                <a:solidFill>
                  <a:srgbClr val="333333"/>
                </a:solidFill>
                <a:uFillTx/>
                <a:latin typeface="Gill Sans MT"/>
                <a:ea typeface="Gill Sans MT"/>
                <a:cs typeface="Gill Sans MT"/>
                <a:sym typeface="Gill Sans MT"/>
              </a:defRPr>
            </a:pPr>
            <a:r>
              <a:t>Increased understanding of scientific working (and what science eventually is)</a:t>
            </a:r>
          </a:p>
        </p:txBody>
      </p:sp>
      <p:sp>
        <p:nvSpPr>
          <p:cNvPr id="267" name="Line"/>
          <p:cNvSpPr/>
          <p:nvPr/>
        </p:nvSpPr>
        <p:spPr>
          <a:xfrm>
            <a:off x="10886288" y="4128888"/>
            <a:ext cx="1" cy="309923"/>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268" name="Line"/>
          <p:cNvSpPr/>
          <p:nvPr/>
        </p:nvSpPr>
        <p:spPr>
          <a:xfrm flipH="1">
            <a:off x="560824" y="4235954"/>
            <a:ext cx="1" cy="1623436"/>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269" name="Line"/>
          <p:cNvSpPr/>
          <p:nvPr/>
        </p:nvSpPr>
        <p:spPr>
          <a:xfrm flipH="1" flipV="1">
            <a:off x="1021463" y="3543268"/>
            <a:ext cx="10517289" cy="1"/>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270" name="Circle"/>
          <p:cNvSpPr/>
          <p:nvPr/>
        </p:nvSpPr>
        <p:spPr>
          <a:xfrm>
            <a:off x="920213" y="3394657"/>
            <a:ext cx="297223" cy="297223"/>
          </a:xfrm>
          <a:prstGeom prst="ellipse">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271" name="384-322 BC"/>
          <p:cNvSpPr txBox="1"/>
          <p:nvPr/>
        </p:nvSpPr>
        <p:spPr>
          <a:xfrm>
            <a:off x="649404" y="2978367"/>
            <a:ext cx="1599308"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384-322 BC</a:t>
            </a:r>
          </a:p>
        </p:txBody>
      </p:sp>
      <p:sp>
        <p:nvSpPr>
          <p:cNvPr id="272" name="Circle"/>
          <p:cNvSpPr/>
          <p:nvPr/>
        </p:nvSpPr>
        <p:spPr>
          <a:xfrm>
            <a:off x="3400488" y="3394657"/>
            <a:ext cx="297222" cy="297223"/>
          </a:xfrm>
          <a:prstGeom prst="ellipse">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273" name="1561-1626"/>
          <p:cNvSpPr txBox="1"/>
          <p:nvPr/>
        </p:nvSpPr>
        <p:spPr>
          <a:xfrm>
            <a:off x="2833086" y="2978367"/>
            <a:ext cx="143202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1561-1626</a:t>
            </a:r>
          </a:p>
        </p:txBody>
      </p:sp>
      <p:sp>
        <p:nvSpPr>
          <p:cNvPr id="274" name="…"/>
          <p:cNvSpPr txBox="1"/>
          <p:nvPr/>
        </p:nvSpPr>
        <p:spPr>
          <a:xfrm>
            <a:off x="8006759" y="3114060"/>
            <a:ext cx="4191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a:t>
            </a:r>
          </a:p>
        </p:txBody>
      </p:sp>
      <p:sp>
        <p:nvSpPr>
          <p:cNvPr id="275" name="Circle"/>
          <p:cNvSpPr/>
          <p:nvPr/>
        </p:nvSpPr>
        <p:spPr>
          <a:xfrm>
            <a:off x="5293046" y="3397298"/>
            <a:ext cx="297223" cy="297223"/>
          </a:xfrm>
          <a:prstGeom prst="ellipse">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276" name="1694-1778"/>
          <p:cNvSpPr txBox="1"/>
          <p:nvPr/>
        </p:nvSpPr>
        <p:spPr>
          <a:xfrm>
            <a:off x="4725644" y="2978367"/>
            <a:ext cx="1432026"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1694-1778</a:t>
            </a:r>
          </a:p>
        </p:txBody>
      </p:sp>
      <p:sp>
        <p:nvSpPr>
          <p:cNvPr id="277" name="Circle"/>
          <p:cNvSpPr/>
          <p:nvPr/>
        </p:nvSpPr>
        <p:spPr>
          <a:xfrm>
            <a:off x="6716659" y="3394657"/>
            <a:ext cx="297222" cy="297223"/>
          </a:xfrm>
          <a:prstGeom prst="ellipse">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278" name="1724-1804"/>
          <p:cNvSpPr txBox="1"/>
          <p:nvPr/>
        </p:nvSpPr>
        <p:spPr>
          <a:xfrm>
            <a:off x="6246307" y="2978367"/>
            <a:ext cx="1432026"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1724-1804</a:t>
            </a:r>
          </a:p>
        </p:txBody>
      </p:sp>
      <p:sp>
        <p:nvSpPr>
          <p:cNvPr id="279" name="1896-1980"/>
          <p:cNvSpPr txBox="1"/>
          <p:nvPr/>
        </p:nvSpPr>
        <p:spPr>
          <a:xfrm>
            <a:off x="9098477" y="2635343"/>
            <a:ext cx="143202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1896-1980</a:t>
            </a:r>
          </a:p>
        </p:txBody>
      </p:sp>
      <p:sp>
        <p:nvSpPr>
          <p:cNvPr id="280" name="Aristoteles"/>
          <p:cNvSpPr txBox="1"/>
          <p:nvPr/>
        </p:nvSpPr>
        <p:spPr>
          <a:xfrm>
            <a:off x="49587" y="3709251"/>
            <a:ext cx="2038475"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914400">
              <a:spcBef>
                <a:spcPts val="400"/>
              </a:spcBef>
              <a:buFont typeface="Wingdings"/>
              <a:defRPr sz="2800">
                <a:latin typeface="Gill Sans MT"/>
                <a:ea typeface="Gill Sans MT"/>
                <a:cs typeface="Gill Sans MT"/>
                <a:sym typeface="Gill Sans MT"/>
              </a:defRPr>
            </a:lvl1pPr>
          </a:lstStyle>
          <a:p>
            <a:r>
              <a:t>Aristoteles</a:t>
            </a:r>
          </a:p>
        </p:txBody>
      </p:sp>
      <p:sp>
        <p:nvSpPr>
          <p:cNvPr id="281" name="…"/>
          <p:cNvSpPr txBox="1"/>
          <p:nvPr/>
        </p:nvSpPr>
        <p:spPr>
          <a:xfrm>
            <a:off x="2397930" y="3092543"/>
            <a:ext cx="368301"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a:latin typeface="+mn-lt"/>
                <a:ea typeface="+mn-ea"/>
                <a:cs typeface="+mn-cs"/>
                <a:sym typeface="Gill Sans"/>
              </a:defRPr>
            </a:lvl1pPr>
          </a:lstStyle>
          <a:p>
            <a:r>
              <a:t>…</a:t>
            </a:r>
          </a:p>
        </p:txBody>
      </p:sp>
      <p:sp>
        <p:nvSpPr>
          <p:cNvPr id="282" name="Bacon"/>
          <p:cNvSpPr txBox="1"/>
          <p:nvPr/>
        </p:nvSpPr>
        <p:spPr>
          <a:xfrm>
            <a:off x="2758164" y="3709251"/>
            <a:ext cx="1338908"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914400">
              <a:spcBef>
                <a:spcPts val="400"/>
              </a:spcBef>
              <a:buFont typeface="Wingdings"/>
              <a:defRPr sz="2800">
                <a:latin typeface="Gill Sans MT"/>
                <a:ea typeface="Gill Sans MT"/>
                <a:cs typeface="Gill Sans MT"/>
                <a:sym typeface="Gill Sans MT"/>
              </a:defRPr>
            </a:lvl1pPr>
          </a:lstStyle>
          <a:p>
            <a:r>
              <a:t>Bacon</a:t>
            </a:r>
          </a:p>
        </p:txBody>
      </p:sp>
      <p:sp>
        <p:nvSpPr>
          <p:cNvPr id="283" name="Progress of knowledge of nature (reality)…"/>
          <p:cNvSpPr txBox="1"/>
          <p:nvPr/>
        </p:nvSpPr>
        <p:spPr>
          <a:xfrm>
            <a:off x="3002859" y="4413228"/>
            <a:ext cx="5069335" cy="76606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742950" lvl="1" indent="-285750" defTabSz="914400">
              <a:spcBef>
                <a:spcPts val="400"/>
              </a:spcBef>
              <a:buSzPct val="100000"/>
              <a:buChar char="•"/>
              <a:defRPr sz="2000">
                <a:solidFill>
                  <a:srgbClr val="333333"/>
                </a:solidFill>
                <a:latin typeface="Gill Sans MT"/>
                <a:ea typeface="Gill Sans MT"/>
                <a:cs typeface="Gill Sans MT"/>
                <a:sym typeface="Gill Sans MT"/>
              </a:defRPr>
            </a:pPr>
            <a:r>
              <a:t>Progress of knowledge of nature (reality)</a:t>
            </a:r>
          </a:p>
          <a:p>
            <a:pPr marL="742950" lvl="1" indent="-285750" defTabSz="914400">
              <a:spcBef>
                <a:spcPts val="400"/>
              </a:spcBef>
              <a:buSzPct val="100000"/>
              <a:buChar char="•"/>
              <a:defRPr sz="2000">
                <a:solidFill>
                  <a:srgbClr val="333333"/>
                </a:solidFill>
                <a:latin typeface="Gill Sans MT"/>
                <a:ea typeface="Gill Sans MT"/>
                <a:cs typeface="Gill Sans MT"/>
                <a:sym typeface="Gill Sans MT"/>
              </a:defRPr>
            </a:pPr>
            <a:r>
              <a:t>Draw benefits from growing knowledge</a:t>
            </a:r>
          </a:p>
        </p:txBody>
      </p:sp>
      <p:sp>
        <p:nvSpPr>
          <p:cNvPr id="284" name="Voltaire"/>
          <p:cNvSpPr txBox="1"/>
          <p:nvPr/>
        </p:nvSpPr>
        <p:spPr>
          <a:xfrm>
            <a:off x="4660296" y="3719574"/>
            <a:ext cx="1562722"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914400">
              <a:spcBef>
                <a:spcPts val="400"/>
              </a:spcBef>
              <a:buFont typeface="Wingdings"/>
              <a:defRPr sz="2800">
                <a:latin typeface="Gill Sans MT"/>
                <a:ea typeface="Gill Sans MT"/>
                <a:cs typeface="Gill Sans MT"/>
                <a:sym typeface="Gill Sans MT"/>
              </a:defRPr>
            </a:lvl1pPr>
          </a:lstStyle>
          <a:p>
            <a:r>
              <a:t>Voltaire</a:t>
            </a:r>
          </a:p>
        </p:txBody>
      </p:sp>
      <p:sp>
        <p:nvSpPr>
          <p:cNvPr id="285" name="Era of (French) Enlightenment…"/>
          <p:cNvSpPr txBox="1"/>
          <p:nvPr/>
        </p:nvSpPr>
        <p:spPr>
          <a:xfrm>
            <a:off x="4890926" y="6113633"/>
            <a:ext cx="4384601" cy="766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742950" lvl="1" indent="-285750" defTabSz="914400">
              <a:spcBef>
                <a:spcPts val="400"/>
              </a:spcBef>
              <a:buSzPct val="100000"/>
              <a:buChar char="•"/>
              <a:defRPr sz="2000">
                <a:solidFill>
                  <a:srgbClr val="333333"/>
                </a:solidFill>
                <a:latin typeface="Gill Sans MT"/>
                <a:ea typeface="Gill Sans MT"/>
                <a:cs typeface="Gill Sans MT"/>
                <a:sym typeface="Gill Sans MT"/>
              </a:defRPr>
            </a:pPr>
            <a:r>
              <a:t>Era of (French) Enlightenment </a:t>
            </a:r>
          </a:p>
          <a:p>
            <a:pPr marL="742950" lvl="1" indent="-285750" defTabSz="914400">
              <a:spcBef>
                <a:spcPts val="400"/>
              </a:spcBef>
              <a:buSzPct val="100000"/>
              <a:buChar char="•"/>
              <a:defRPr sz="2000">
                <a:solidFill>
                  <a:srgbClr val="333333"/>
                </a:solidFill>
                <a:latin typeface="Gill Sans MT"/>
                <a:ea typeface="Gill Sans MT"/>
                <a:cs typeface="Gill Sans MT"/>
                <a:sym typeface="Gill Sans MT"/>
              </a:defRPr>
            </a:pPr>
            <a:r>
              <a:t>Emancipation from god and beliefs</a:t>
            </a:r>
          </a:p>
        </p:txBody>
      </p:sp>
      <p:sp>
        <p:nvSpPr>
          <p:cNvPr id="286" name="Kant"/>
          <p:cNvSpPr txBox="1"/>
          <p:nvPr/>
        </p:nvSpPr>
        <p:spPr>
          <a:xfrm>
            <a:off x="6140652" y="3688088"/>
            <a:ext cx="1138363"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914400">
              <a:spcBef>
                <a:spcPts val="400"/>
              </a:spcBef>
              <a:buFont typeface="Wingdings"/>
              <a:defRPr sz="2800">
                <a:latin typeface="Gill Sans MT"/>
                <a:ea typeface="Gill Sans MT"/>
                <a:cs typeface="Gill Sans MT"/>
                <a:sym typeface="Gill Sans MT"/>
              </a:defRPr>
            </a:lvl1pPr>
          </a:lstStyle>
          <a:p>
            <a:r>
              <a:t>Kant</a:t>
            </a:r>
          </a:p>
        </p:txBody>
      </p:sp>
      <p:sp>
        <p:nvSpPr>
          <p:cNvPr id="287" name="System of Epistemology"/>
          <p:cNvSpPr txBox="1"/>
          <p:nvPr/>
        </p:nvSpPr>
        <p:spPr>
          <a:xfrm>
            <a:off x="6271320" y="5179660"/>
            <a:ext cx="3370214"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742950" lvl="1" indent="-285750" defTabSz="914400">
              <a:spcBef>
                <a:spcPts val="400"/>
              </a:spcBef>
              <a:buSzPct val="100000"/>
              <a:buChar char="•"/>
              <a:defRPr sz="2000">
                <a:solidFill>
                  <a:srgbClr val="333333"/>
                </a:solidFill>
                <a:latin typeface="Gill Sans MT"/>
                <a:ea typeface="Gill Sans MT"/>
                <a:cs typeface="Gill Sans MT"/>
                <a:sym typeface="Gill Sans MT"/>
              </a:defRPr>
            </a:pPr>
            <a:r>
              <a:t>System of Epistemology </a:t>
            </a:r>
          </a:p>
        </p:txBody>
      </p:sp>
      <p:sp>
        <p:nvSpPr>
          <p:cNvPr id="288" name="Line"/>
          <p:cNvSpPr/>
          <p:nvPr/>
        </p:nvSpPr>
        <p:spPr>
          <a:xfrm>
            <a:off x="3549099" y="4219204"/>
            <a:ext cx="1" cy="766065"/>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289" name="Piaget"/>
          <p:cNvSpPr txBox="1"/>
          <p:nvPr/>
        </p:nvSpPr>
        <p:spPr>
          <a:xfrm>
            <a:off x="9041693" y="3694000"/>
            <a:ext cx="1308696"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914400">
              <a:spcBef>
                <a:spcPts val="400"/>
              </a:spcBef>
              <a:buFont typeface="Wingdings"/>
              <a:defRPr sz="2800">
                <a:latin typeface="Gill Sans MT"/>
                <a:ea typeface="Gill Sans MT"/>
                <a:cs typeface="Gill Sans MT"/>
                <a:sym typeface="Gill Sans MT"/>
              </a:defRPr>
            </a:lvl1pPr>
          </a:lstStyle>
          <a:p>
            <a:r>
              <a:t>Piaget</a:t>
            </a:r>
          </a:p>
        </p:txBody>
      </p:sp>
      <p:sp>
        <p:nvSpPr>
          <p:cNvPr id="290" name="Era of  Constructivism"/>
          <p:cNvSpPr txBox="1"/>
          <p:nvPr/>
        </p:nvSpPr>
        <p:spPr>
          <a:xfrm>
            <a:off x="9262040" y="4796260"/>
            <a:ext cx="2426147"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742950" lvl="1" indent="-285750" defTabSz="914400">
              <a:spcBef>
                <a:spcPts val="400"/>
              </a:spcBef>
              <a:buSzPct val="100000"/>
              <a:buChar char="•"/>
              <a:defRPr sz="2000">
                <a:solidFill>
                  <a:srgbClr val="333333"/>
                </a:solidFill>
                <a:latin typeface="Gill Sans MT"/>
                <a:ea typeface="Gill Sans MT"/>
                <a:cs typeface="Gill Sans MT"/>
                <a:sym typeface="Gill Sans MT"/>
              </a:defRPr>
            </a:pPr>
            <a:r>
              <a:t>Era of </a:t>
            </a:r>
            <a:br/>
            <a:r>
              <a:t>Constructivism</a:t>
            </a:r>
          </a:p>
        </p:txBody>
      </p:sp>
      <p:sp>
        <p:nvSpPr>
          <p:cNvPr id="291" name="Circle"/>
          <p:cNvSpPr/>
          <p:nvPr/>
        </p:nvSpPr>
        <p:spPr>
          <a:xfrm>
            <a:off x="9796656" y="3406650"/>
            <a:ext cx="297223" cy="297223"/>
          </a:xfrm>
          <a:prstGeom prst="ellipse">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292" name="1902-1994"/>
          <p:cNvSpPr txBox="1"/>
          <p:nvPr/>
        </p:nvSpPr>
        <p:spPr>
          <a:xfrm>
            <a:off x="10026479" y="2978367"/>
            <a:ext cx="1432025"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1902-1994</a:t>
            </a:r>
          </a:p>
        </p:txBody>
      </p:sp>
      <p:sp>
        <p:nvSpPr>
          <p:cNvPr id="293" name="Popper"/>
          <p:cNvSpPr txBox="1"/>
          <p:nvPr/>
        </p:nvSpPr>
        <p:spPr>
          <a:xfrm>
            <a:off x="9979352" y="3694000"/>
            <a:ext cx="1492574"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914400">
              <a:spcBef>
                <a:spcPts val="400"/>
              </a:spcBef>
              <a:buFont typeface="Wingdings"/>
              <a:defRPr sz="2800">
                <a:latin typeface="Gill Sans MT"/>
                <a:ea typeface="Gill Sans MT"/>
                <a:cs typeface="Gill Sans MT"/>
                <a:sym typeface="Gill Sans MT"/>
              </a:defRPr>
            </a:lvl1pPr>
          </a:lstStyle>
          <a:p>
            <a:r>
              <a:t>Popper</a:t>
            </a:r>
          </a:p>
        </p:txBody>
      </p:sp>
      <p:sp>
        <p:nvSpPr>
          <p:cNvPr id="294" name="Era of  Rationalism"/>
          <p:cNvSpPr txBox="1"/>
          <p:nvPr/>
        </p:nvSpPr>
        <p:spPr>
          <a:xfrm>
            <a:off x="10328840" y="4219763"/>
            <a:ext cx="2039814" cy="71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742950" lvl="1" indent="-285750" defTabSz="914400">
              <a:spcBef>
                <a:spcPts val="400"/>
              </a:spcBef>
              <a:buSzPct val="100000"/>
              <a:buChar char="•"/>
              <a:defRPr sz="2000">
                <a:solidFill>
                  <a:srgbClr val="333333"/>
                </a:solidFill>
                <a:latin typeface="Gill Sans MT"/>
                <a:ea typeface="Gill Sans MT"/>
                <a:cs typeface="Gill Sans MT"/>
                <a:sym typeface="Gill Sans MT"/>
              </a:defRPr>
            </a:pPr>
            <a:r>
              <a:t>Era of </a:t>
            </a:r>
            <a:br/>
            <a:r>
              <a:t>Rationalism</a:t>
            </a:r>
          </a:p>
        </p:txBody>
      </p:sp>
      <p:sp>
        <p:nvSpPr>
          <p:cNvPr id="295" name="Line"/>
          <p:cNvSpPr/>
          <p:nvPr/>
        </p:nvSpPr>
        <p:spPr>
          <a:xfrm>
            <a:off x="9814488" y="4267762"/>
            <a:ext cx="1" cy="766065"/>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296" name="Circle"/>
          <p:cNvSpPr/>
          <p:nvPr/>
        </p:nvSpPr>
        <p:spPr>
          <a:xfrm>
            <a:off x="10503062" y="3405361"/>
            <a:ext cx="297223" cy="297222"/>
          </a:xfrm>
          <a:prstGeom prst="ellipse">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
        <p:nvSpPr>
          <p:cNvPr id="297" name="…"/>
          <p:cNvSpPr txBox="1"/>
          <p:nvPr/>
        </p:nvSpPr>
        <p:spPr>
          <a:xfrm>
            <a:off x="11203119" y="3133031"/>
            <a:ext cx="4191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a:t>
            </a:r>
          </a:p>
        </p:txBody>
      </p:sp>
      <p:sp>
        <p:nvSpPr>
          <p:cNvPr id="298" name="…"/>
          <p:cNvSpPr txBox="1"/>
          <p:nvPr/>
        </p:nvSpPr>
        <p:spPr>
          <a:xfrm>
            <a:off x="11481828" y="3647475"/>
            <a:ext cx="4191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400">
                <a:latin typeface="+mn-lt"/>
                <a:ea typeface="+mn-ea"/>
                <a:cs typeface="+mn-cs"/>
                <a:sym typeface="Gill Sans"/>
              </a:defRPr>
            </a:lvl1pPr>
          </a:lstStyle>
          <a:p>
            <a:r>
              <a:t>…</a:t>
            </a:r>
          </a:p>
        </p:txBody>
      </p:sp>
      <p:sp>
        <p:nvSpPr>
          <p:cNvPr id="299" name="Search for laws and reasoning for phenomena…"/>
          <p:cNvSpPr txBox="1"/>
          <p:nvPr/>
        </p:nvSpPr>
        <p:spPr>
          <a:xfrm>
            <a:off x="1426" y="5321708"/>
            <a:ext cx="5540748" cy="7660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742950" lvl="1" indent="-285750" defTabSz="914400">
              <a:spcBef>
                <a:spcPts val="400"/>
              </a:spcBef>
              <a:buSzPct val="100000"/>
              <a:buChar char="•"/>
              <a:defRPr sz="2000">
                <a:solidFill>
                  <a:srgbClr val="333333"/>
                </a:solidFill>
                <a:latin typeface="Gill Sans MT"/>
                <a:ea typeface="Gill Sans MT"/>
                <a:cs typeface="Gill Sans MT"/>
                <a:sym typeface="Gill Sans MT"/>
              </a:defRPr>
            </a:pPr>
            <a:r>
              <a:t>Search for laws and reasoning for phenomena</a:t>
            </a:r>
          </a:p>
          <a:p>
            <a:pPr marL="742950" lvl="1" indent="-285750" defTabSz="914400">
              <a:spcBef>
                <a:spcPts val="400"/>
              </a:spcBef>
              <a:buSzPct val="100000"/>
              <a:buChar char="•"/>
              <a:defRPr sz="2000">
                <a:solidFill>
                  <a:srgbClr val="333333"/>
                </a:solidFill>
                <a:latin typeface="Gill Sans MT"/>
                <a:ea typeface="Gill Sans MT"/>
                <a:cs typeface="Gill Sans MT"/>
                <a:sym typeface="Gill Sans MT"/>
              </a:defRPr>
            </a:pPr>
            <a:r>
              <a:t>Understanding the nature of phenomena</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Current state of evidence in Software Engineering"/>
          <p:cNvSpPr txBox="1">
            <a:spLocks noGrp="1"/>
          </p:cNvSpPr>
          <p:nvPr>
            <p:ph type="title"/>
          </p:nvPr>
        </p:nvSpPr>
        <p:spPr>
          <a:prstGeom prst="rect">
            <a:avLst/>
          </a:prstGeom>
        </p:spPr>
        <p:txBody>
          <a:bodyPr/>
          <a:lstStyle/>
          <a:p>
            <a:r>
              <a:t>Current state of evidence in Software Engineering</a:t>
            </a:r>
          </a:p>
        </p:txBody>
      </p:sp>
      <p:sp>
        <p:nvSpPr>
          <p:cNvPr id="894" name="Line"/>
          <p:cNvSpPr/>
          <p:nvPr/>
        </p:nvSpPr>
        <p:spPr>
          <a:xfrm flipV="1">
            <a:off x="1332431" y="3147419"/>
            <a:ext cx="10270419" cy="5042308"/>
          </a:xfrm>
          <a:prstGeom prst="line">
            <a:avLst/>
          </a:prstGeom>
          <a:ln w="38100">
            <a:solidFill>
              <a:srgbClr val="000000"/>
            </a:solidFill>
            <a:miter lim="400000"/>
            <a:headEnd type="triangle"/>
            <a:tailEnd type="triangle"/>
          </a:ln>
        </p:spPr>
        <p:txBody>
          <a:bodyPr lIns="45719" rIns="45719"/>
          <a:lstStyle/>
          <a:p>
            <a:pPr algn="r" defTabSz="914400">
              <a:defRPr sz="1800">
                <a:solidFill>
                  <a:srgbClr val="333333"/>
                </a:solidFill>
                <a:latin typeface="TUM Neue Helvetica 55 Regular"/>
                <a:ea typeface="TUM Neue Helvetica 55 Regular"/>
                <a:cs typeface="TUM Neue Helvetica 55 Regular"/>
                <a:sym typeface="TUM Neue Helvetica 55 Regular"/>
              </a:defRPr>
            </a:pPr>
            <a:endParaRPr/>
          </a:p>
        </p:txBody>
      </p:sp>
      <p:sp>
        <p:nvSpPr>
          <p:cNvPr id="895" name="In favour / corroboration"/>
          <p:cNvSpPr txBox="1"/>
          <p:nvPr/>
        </p:nvSpPr>
        <p:spPr>
          <a:xfrm>
            <a:off x="11098365" y="3390153"/>
            <a:ext cx="1656185"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1800">
                <a:solidFill>
                  <a:srgbClr val="333333"/>
                </a:solidFill>
                <a:latin typeface="+mn-lt"/>
                <a:ea typeface="+mn-ea"/>
                <a:cs typeface="+mn-cs"/>
                <a:sym typeface="Gill Sans"/>
              </a:defRPr>
            </a:lvl1pPr>
          </a:lstStyle>
          <a:p>
            <a:r>
              <a:t>In favour / corroboration</a:t>
            </a:r>
          </a:p>
        </p:txBody>
      </p:sp>
      <p:sp>
        <p:nvSpPr>
          <p:cNvPr id="896" name="Against / refutation"/>
          <p:cNvSpPr txBox="1"/>
          <p:nvPr/>
        </p:nvSpPr>
        <p:spPr>
          <a:xfrm>
            <a:off x="396755" y="7458192"/>
            <a:ext cx="1224137"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1800">
                <a:solidFill>
                  <a:srgbClr val="333333"/>
                </a:solidFill>
                <a:latin typeface="+mn-lt"/>
                <a:ea typeface="+mn-ea"/>
                <a:cs typeface="+mn-cs"/>
                <a:sym typeface="Gill Sans"/>
              </a:defRPr>
            </a:lvl1pPr>
          </a:lstStyle>
          <a:p>
            <a:r>
              <a:t>Against / refutation</a:t>
            </a:r>
          </a:p>
        </p:txBody>
      </p:sp>
      <p:sp>
        <p:nvSpPr>
          <p:cNvPr id="897" name="Strong evidence"/>
          <p:cNvSpPr txBox="1"/>
          <p:nvPr/>
        </p:nvSpPr>
        <p:spPr>
          <a:xfrm>
            <a:off x="9640333" y="2772609"/>
            <a:ext cx="1656185" cy="332741"/>
          </a:xfrm>
          <a:prstGeom prst="rect">
            <a:avLst/>
          </a:prstGeom>
          <a:solidFill>
            <a:srgbClr val="008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Strong evidence</a:t>
            </a:r>
          </a:p>
        </p:txBody>
      </p:sp>
      <p:sp>
        <p:nvSpPr>
          <p:cNvPr id="898" name="Evidence"/>
          <p:cNvSpPr txBox="1"/>
          <p:nvPr/>
        </p:nvSpPr>
        <p:spPr>
          <a:xfrm>
            <a:off x="9003650" y="3187214"/>
            <a:ext cx="1224137" cy="332741"/>
          </a:xfrm>
          <a:prstGeom prst="rect">
            <a:avLst/>
          </a:prstGeom>
          <a:solidFill>
            <a:srgbClr val="00FF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Evidence</a:t>
            </a:r>
          </a:p>
        </p:txBody>
      </p:sp>
      <p:sp>
        <p:nvSpPr>
          <p:cNvPr id="899" name="Circumstantial evidence"/>
          <p:cNvSpPr txBox="1"/>
          <p:nvPr/>
        </p:nvSpPr>
        <p:spPr>
          <a:xfrm>
            <a:off x="7780122" y="3601819"/>
            <a:ext cx="1656185" cy="574041"/>
          </a:xfrm>
          <a:prstGeom prst="rect">
            <a:avLst/>
          </a:prstGeom>
          <a:solidFill>
            <a:srgbClr val="00FF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Circumstantial evidence</a:t>
            </a:r>
          </a:p>
        </p:txBody>
      </p:sp>
      <p:sp>
        <p:nvSpPr>
          <p:cNvPr id="900" name="Third-party claim"/>
          <p:cNvSpPr txBox="1"/>
          <p:nvPr/>
        </p:nvSpPr>
        <p:spPr>
          <a:xfrm>
            <a:off x="6898998" y="4257724"/>
            <a:ext cx="1656185" cy="332741"/>
          </a:xfrm>
          <a:prstGeom prst="rect">
            <a:avLst/>
          </a:prstGeom>
          <a:solidFill>
            <a:srgbClr val="66FF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Third-party claim</a:t>
            </a:r>
          </a:p>
        </p:txBody>
      </p:sp>
      <p:sp>
        <p:nvSpPr>
          <p:cNvPr id="901" name="First or second party claim"/>
          <p:cNvSpPr txBox="1"/>
          <p:nvPr/>
        </p:nvSpPr>
        <p:spPr>
          <a:xfrm>
            <a:off x="5386937" y="4672330"/>
            <a:ext cx="2367914" cy="332741"/>
          </a:xfrm>
          <a:prstGeom prst="rect">
            <a:avLst/>
          </a:prstGeom>
          <a:solidFill>
            <a:srgbClr val="CCFF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First or second party claim</a:t>
            </a:r>
          </a:p>
        </p:txBody>
      </p:sp>
      <p:sp>
        <p:nvSpPr>
          <p:cNvPr id="902" name="Strong evidence"/>
          <p:cNvSpPr txBox="1"/>
          <p:nvPr/>
        </p:nvSpPr>
        <p:spPr>
          <a:xfrm>
            <a:off x="1959969" y="8031349"/>
            <a:ext cx="1771957" cy="332741"/>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Strong evidence</a:t>
            </a:r>
          </a:p>
        </p:txBody>
      </p:sp>
      <p:sp>
        <p:nvSpPr>
          <p:cNvPr id="903" name="Circumstantial evidence"/>
          <p:cNvSpPr txBox="1"/>
          <p:nvPr/>
        </p:nvSpPr>
        <p:spPr>
          <a:xfrm>
            <a:off x="3785602" y="7004286"/>
            <a:ext cx="1656185" cy="574041"/>
          </a:xfrm>
          <a:prstGeom prst="rect">
            <a:avLst/>
          </a:prstGeom>
          <a:solidFill>
            <a:srgbClr val="FF66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Circumstantial evidence</a:t>
            </a:r>
          </a:p>
        </p:txBody>
      </p:sp>
      <p:sp>
        <p:nvSpPr>
          <p:cNvPr id="904" name="Third-party claim"/>
          <p:cNvSpPr txBox="1"/>
          <p:nvPr/>
        </p:nvSpPr>
        <p:spPr>
          <a:xfrm>
            <a:off x="4731252" y="6574364"/>
            <a:ext cx="1656185" cy="332741"/>
          </a:xfrm>
          <a:prstGeom prst="rect">
            <a:avLst/>
          </a:prstGeom>
          <a:solidFill>
            <a:srgbClr val="FFFF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Third-party claim</a:t>
            </a:r>
          </a:p>
        </p:txBody>
      </p:sp>
      <p:sp>
        <p:nvSpPr>
          <p:cNvPr id="905" name="Evidence"/>
          <p:cNvSpPr txBox="1"/>
          <p:nvPr/>
        </p:nvSpPr>
        <p:spPr>
          <a:xfrm>
            <a:off x="3098289" y="7604241"/>
            <a:ext cx="1224137" cy="332741"/>
          </a:xfrm>
          <a:prstGeom prst="rect">
            <a:avLst/>
          </a:prstGeom>
          <a:solidFill>
            <a:srgbClr val="FF8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Evidence</a:t>
            </a:r>
          </a:p>
        </p:txBody>
      </p:sp>
      <p:sp>
        <p:nvSpPr>
          <p:cNvPr id="906" name="First or second party claim"/>
          <p:cNvSpPr txBox="1"/>
          <p:nvPr/>
        </p:nvSpPr>
        <p:spPr>
          <a:xfrm>
            <a:off x="5529349" y="6136581"/>
            <a:ext cx="2367914" cy="332741"/>
          </a:xfrm>
          <a:prstGeom prst="rect">
            <a:avLst/>
          </a:prstGeom>
          <a:solidFill>
            <a:srgbClr val="FFFF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First or second party claim</a:t>
            </a:r>
          </a:p>
        </p:txBody>
      </p:sp>
      <p:sp>
        <p:nvSpPr>
          <p:cNvPr id="907" name="Source [for levels of evidence]: Wohlin.  An Evidence Profile for Software Engineering Research and Practice, 2013."/>
          <p:cNvSpPr txBox="1"/>
          <p:nvPr/>
        </p:nvSpPr>
        <p:spPr>
          <a:xfrm>
            <a:off x="314373" y="9302831"/>
            <a:ext cx="7422392"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Source [for levels of evidence]: </a:t>
            </a:r>
            <a:r>
              <a:rPr b="0"/>
              <a:t>Wohlin.  An Evidence Profile for Software Engineering Research and Practice, 2013.</a:t>
            </a:r>
          </a:p>
        </p:txBody>
      </p:sp>
      <p:sp>
        <p:nvSpPr>
          <p:cNvPr id="908" name="+"/>
          <p:cNvSpPr/>
          <p:nvPr/>
        </p:nvSpPr>
        <p:spPr>
          <a:xfrm>
            <a:off x="11645787" y="2699961"/>
            <a:ext cx="561341" cy="561341"/>
          </a:xfrm>
          <a:prstGeom prst="ellipse">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b="1">
                <a:uFill>
                  <a:solidFill>
                    <a:srgbClr val="000000"/>
                  </a:solidFill>
                </a:uFill>
                <a:latin typeface="Arial"/>
                <a:ea typeface="Arial"/>
                <a:cs typeface="Arial"/>
                <a:sym typeface="Arial"/>
              </a:defRPr>
            </a:lvl1pPr>
          </a:lstStyle>
          <a:p>
            <a:r>
              <a:t>+</a:t>
            </a:r>
          </a:p>
        </p:txBody>
      </p:sp>
      <p:sp>
        <p:nvSpPr>
          <p:cNvPr id="909" name="-"/>
          <p:cNvSpPr/>
          <p:nvPr/>
        </p:nvSpPr>
        <p:spPr>
          <a:xfrm>
            <a:off x="728153" y="8119103"/>
            <a:ext cx="561341" cy="561341"/>
          </a:xfrm>
          <a:prstGeom prst="ellipse">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b="1">
                <a:uFill>
                  <a:solidFill>
                    <a:srgbClr val="000000"/>
                  </a:solidFill>
                </a:uFill>
                <a:latin typeface="Arial"/>
                <a:ea typeface="Arial"/>
                <a:cs typeface="Arial"/>
                <a:sym typeface="Arial"/>
              </a:defRPr>
            </a:lvl1pPr>
          </a:lstStyle>
          <a:p>
            <a:r>
              <a:t>-</a:t>
            </a:r>
          </a:p>
        </p:txBody>
      </p:sp>
      <p:sp>
        <p:nvSpPr>
          <p:cNvPr id="910" name="Available studies too often…"/>
          <p:cNvSpPr txBox="1">
            <a:spLocks noGrp="1"/>
          </p:cNvSpPr>
          <p:nvPr>
            <p:ph type="body" sz="quarter" idx="1"/>
          </p:nvPr>
        </p:nvSpPr>
        <p:spPr>
          <a:xfrm>
            <a:off x="723900" y="2209800"/>
            <a:ext cx="6648054" cy="3371976"/>
          </a:xfrm>
          <a:prstGeom prst="rect">
            <a:avLst/>
          </a:prstGeom>
        </p:spPr>
        <p:txBody>
          <a:bodyPr/>
          <a:lstStyle/>
          <a:p>
            <a:pPr marL="0" indent="0">
              <a:buSzTx/>
              <a:buNone/>
              <a:defRPr sz="2600"/>
            </a:pPr>
            <a:r>
              <a:t>Available studies too often</a:t>
            </a:r>
          </a:p>
          <a:p>
            <a:pPr>
              <a:spcBef>
                <a:spcPts val="400"/>
              </a:spcBef>
              <a:defRPr sz="2600"/>
            </a:pPr>
            <a:r>
              <a:t>have severe (methodological) flaws</a:t>
            </a:r>
          </a:p>
          <a:p>
            <a:pPr>
              <a:spcBef>
                <a:spcPts val="400"/>
              </a:spcBef>
              <a:defRPr sz="2600"/>
            </a:pPr>
            <a:r>
              <a:t>don’t report negative results</a:t>
            </a:r>
          </a:p>
          <a:p>
            <a:pPr>
              <a:spcBef>
                <a:spcPts val="400"/>
              </a:spcBef>
              <a:defRPr sz="2600"/>
            </a:pPr>
            <a:r>
              <a:t>strengthen confidence on </a:t>
            </a:r>
            <a:br/>
            <a:r>
              <a:t>own hopes (and don’t </a:t>
            </a:r>
            <a:br/>
            <a:r>
              <a:t>report on anything around it)</a:t>
            </a:r>
          </a:p>
          <a:p>
            <a:pPr>
              <a:spcBef>
                <a:spcPts val="400"/>
              </a:spcBef>
              <a:defRPr sz="2600"/>
            </a:pPr>
            <a:r>
              <a:t>discuss little (if at all) </a:t>
            </a:r>
            <a:br/>
            <a:r>
              <a:t>relation to existing theories</a:t>
            </a:r>
          </a:p>
        </p:txBody>
      </p:sp>
      <p:grpSp>
        <p:nvGrpSpPr>
          <p:cNvPr id="914" name="Group"/>
          <p:cNvGrpSpPr/>
          <p:nvPr/>
        </p:nvGrpSpPr>
        <p:grpSpPr>
          <a:xfrm>
            <a:off x="5047786" y="3364752"/>
            <a:ext cx="5358608" cy="3530726"/>
            <a:chOff x="-57150" y="-57150"/>
            <a:chExt cx="5358606" cy="3530725"/>
          </a:xfrm>
        </p:grpSpPr>
        <p:pic>
          <p:nvPicPr>
            <p:cNvPr id="911" name="Oval Circle" descr="Oval Circle"/>
            <p:cNvPicPr>
              <a:picLocks/>
            </p:cNvPicPr>
            <p:nvPr/>
          </p:nvPicPr>
          <p:blipFill>
            <a:blip r:embed="rId2"/>
            <a:stretch>
              <a:fillRect/>
            </a:stretch>
          </p:blipFill>
          <p:spPr>
            <a:xfrm>
              <a:off x="-57150" y="-57150"/>
              <a:ext cx="5358607" cy="1965830"/>
            </a:xfrm>
            <a:prstGeom prst="rect">
              <a:avLst/>
            </a:prstGeom>
            <a:effectLst/>
          </p:spPr>
        </p:pic>
        <p:pic>
          <p:nvPicPr>
            <p:cNvPr id="913" name="In most cases,  we are here In most cases,  we are here" descr="In most cases,  we are here In most cases,  we are here"/>
            <p:cNvPicPr>
              <a:picLocks/>
            </p:cNvPicPr>
            <p:nvPr/>
          </p:nvPicPr>
          <p:blipFill>
            <a:blip r:embed="rId3"/>
            <a:stretch>
              <a:fillRect/>
            </a:stretch>
          </p:blipFill>
          <p:spPr>
            <a:xfrm>
              <a:off x="1262127" y="1634265"/>
              <a:ext cx="2980085" cy="1839311"/>
            </a:xfrm>
            <a:prstGeom prst="rect">
              <a:avLst/>
            </a:prstGeom>
            <a:effectLst>
              <a:outerShdw blurRad="63500" dist="25400" dir="5400000" rotWithShape="0">
                <a:srgbClr val="000000">
                  <a:alpha val="50000"/>
                </a:srgbClr>
              </a:outerShdw>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 grpId="1" animBg="1" advAuto="0"/>
      <p:bldP spid="914" grpId="2"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Current state of evidence in Software Engineering"/>
          <p:cNvSpPr txBox="1">
            <a:spLocks noGrp="1"/>
          </p:cNvSpPr>
          <p:nvPr>
            <p:ph type="title"/>
          </p:nvPr>
        </p:nvSpPr>
        <p:spPr>
          <a:xfrm>
            <a:off x="711200" y="0"/>
            <a:ext cx="12282422" cy="1638300"/>
          </a:xfrm>
          <a:prstGeom prst="rect">
            <a:avLst/>
          </a:prstGeom>
        </p:spPr>
        <p:txBody>
          <a:bodyPr/>
          <a:lstStyle/>
          <a:p>
            <a:r>
              <a:t>Current state of evidence in Software Engineering</a:t>
            </a:r>
          </a:p>
        </p:txBody>
      </p:sp>
      <p:sp>
        <p:nvSpPr>
          <p:cNvPr id="917" name="We still lack robust scientific theories (let alone holistic ones)…"/>
          <p:cNvSpPr txBox="1">
            <a:spLocks noGrp="1"/>
          </p:cNvSpPr>
          <p:nvPr>
            <p:ph type="body" idx="1"/>
          </p:nvPr>
        </p:nvSpPr>
        <p:spPr>
          <a:xfrm>
            <a:off x="723900" y="4366081"/>
            <a:ext cx="11387402" cy="5387519"/>
          </a:xfrm>
          <a:prstGeom prst="rect">
            <a:avLst/>
          </a:prstGeom>
        </p:spPr>
        <p:txBody>
          <a:bodyPr/>
          <a:lstStyle/>
          <a:p>
            <a:pPr>
              <a:defRPr sz="2800"/>
            </a:pPr>
            <a:r>
              <a:t>We still lack robust scientific theories (let alone holistic ones)</a:t>
            </a:r>
          </a:p>
          <a:p>
            <a:pPr>
              <a:defRPr sz="2800"/>
            </a:pPr>
            <a:r>
              <a:t>Symptom: Many movements based on conventional wisdom, e.g.:</a:t>
            </a:r>
          </a:p>
          <a:p>
            <a:pPr lvl="1">
              <a:defRPr sz="2800"/>
            </a:pPr>
            <a:r>
              <a:t>#noestimates (look it up on Twitter ;-)</a:t>
            </a:r>
          </a:p>
          <a:p>
            <a:pPr lvl="1">
              <a:defRPr sz="2800"/>
            </a:pPr>
            <a:r>
              <a:t>goal-oriented requirements engineering (to be taken with a grain of salt)</a:t>
            </a:r>
          </a:p>
          <a:p>
            <a:pPr>
              <a:buChar char="➡"/>
              <a:defRPr sz="2800"/>
            </a:pPr>
            <a:r>
              <a:t>Software engineering is, in fact, dominated by many “Leprechauns”</a:t>
            </a:r>
          </a:p>
        </p:txBody>
      </p:sp>
      <p:sp>
        <p:nvSpPr>
          <p:cNvPr id="918" name="The current state of empirical evidence in Software Engineering  is still weak."/>
          <p:cNvSpPr/>
          <p:nvPr/>
        </p:nvSpPr>
        <p:spPr>
          <a:xfrm>
            <a:off x="723965" y="2242602"/>
            <a:ext cx="11556870" cy="1180974"/>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57799" algn="ctr" defTabSz="1295400">
              <a:spcBef>
                <a:spcPts val="1000"/>
              </a:spcBef>
              <a:defRPr sz="2800">
                <a:uFill>
                  <a:solidFill>
                    <a:srgbClr val="000000"/>
                  </a:solidFill>
                </a:uFill>
                <a:latin typeface="+mn-lt"/>
                <a:ea typeface="+mn-ea"/>
                <a:cs typeface="+mn-cs"/>
                <a:sym typeface="Gill Sans"/>
              </a:defRPr>
            </a:pPr>
            <a:r>
              <a:t>The current state of empirical evidence in Software Engineering </a:t>
            </a:r>
            <a:br/>
            <a:r>
              <a:t>is still weak.</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Leprechauns of Software Engineering"/>
          <p:cNvSpPr txBox="1">
            <a:spLocks noGrp="1"/>
          </p:cNvSpPr>
          <p:nvPr>
            <p:ph type="title"/>
          </p:nvPr>
        </p:nvSpPr>
        <p:spPr>
          <a:xfrm>
            <a:off x="711200" y="0"/>
            <a:ext cx="12282422" cy="1638300"/>
          </a:xfrm>
          <a:prstGeom prst="rect">
            <a:avLst/>
          </a:prstGeom>
        </p:spPr>
        <p:txBody>
          <a:bodyPr/>
          <a:lstStyle/>
          <a:p>
            <a:r>
              <a:t>Leprechauns of Software Engineering</a:t>
            </a:r>
          </a:p>
        </p:txBody>
      </p:sp>
      <p:sp>
        <p:nvSpPr>
          <p:cNvPr id="921" name="Folklore turned into “facts”…"/>
          <p:cNvSpPr txBox="1">
            <a:spLocks noGrp="1"/>
          </p:cNvSpPr>
          <p:nvPr>
            <p:ph type="body" sz="half" idx="1"/>
          </p:nvPr>
        </p:nvSpPr>
        <p:spPr>
          <a:xfrm>
            <a:off x="723900" y="2209800"/>
            <a:ext cx="6607440" cy="7543800"/>
          </a:xfrm>
          <a:prstGeom prst="rect">
            <a:avLst/>
          </a:prstGeom>
        </p:spPr>
        <p:txBody>
          <a:bodyPr/>
          <a:lstStyle/>
          <a:p>
            <a:pPr marL="0" indent="0">
              <a:buSzTx/>
              <a:buNone/>
              <a:defRPr sz="2800"/>
            </a:pPr>
            <a:r>
              <a:t>Folklore turned into “facts”</a:t>
            </a:r>
          </a:p>
          <a:p>
            <a:pPr>
              <a:defRPr sz="2800"/>
            </a:pPr>
            <a:endParaRPr/>
          </a:p>
          <a:p>
            <a:pPr marL="0" indent="0">
              <a:buSzTx/>
              <a:buNone/>
              <a:defRPr sz="2800" b="1"/>
            </a:pPr>
            <a:r>
              <a:t>Many reasons for their existence</a:t>
            </a:r>
          </a:p>
          <a:p>
            <a:pPr marL="228600" indent="-228600">
              <a:defRPr sz="2800"/>
            </a:pPr>
            <a:r>
              <a:t>Emerged from times where claims by authorities where treated as facts</a:t>
            </a:r>
          </a:p>
          <a:p>
            <a:pPr marL="228600" indent="-228600">
              <a:defRPr sz="2800"/>
            </a:pPr>
            <a:r>
              <a:t>Lack of empirical awareness</a:t>
            </a:r>
          </a:p>
          <a:p>
            <a:pPr marL="228600" indent="-228600">
              <a:defRPr sz="2800"/>
            </a:pPr>
            <a:r>
              <a:t>Authors do not cite properly</a:t>
            </a:r>
          </a:p>
          <a:p>
            <a:pPr marL="457200" lvl="1" indent="-228600">
              <a:buChar char="-"/>
              <a:defRPr sz="2800"/>
            </a:pPr>
            <a:r>
              <a:t>Citing claims of (over-)conclusions as facts</a:t>
            </a:r>
          </a:p>
          <a:p>
            <a:pPr marL="457200" lvl="1" indent="-228600">
              <a:buChar char="-"/>
              <a:defRPr sz="2800"/>
            </a:pPr>
            <a:r>
              <a:t>Citing without reading properly (laziness or no access because work is paywalled)</a:t>
            </a:r>
          </a:p>
          <a:p>
            <a:pPr marL="457200" lvl="1" indent="-228600">
              <a:buChar char="-"/>
              <a:defRPr sz="2800"/>
            </a:pPr>
            <a:r>
              <a:t>Citing only one side of an argument</a:t>
            </a:r>
          </a:p>
          <a:p>
            <a:pPr marL="457200" lvl="1" indent="-228600">
              <a:buChar char="-"/>
              <a:defRPr sz="2800"/>
            </a:pPr>
            <a:r>
              <a:t>…</a:t>
            </a:r>
          </a:p>
        </p:txBody>
      </p:sp>
      <p:pic>
        <p:nvPicPr>
          <p:cNvPr id="922" name="Image" descr="Image"/>
          <p:cNvPicPr>
            <a:picLocks/>
          </p:cNvPicPr>
          <p:nvPr/>
        </p:nvPicPr>
        <p:blipFill>
          <a:blip r:embed="rId2"/>
          <a:stretch>
            <a:fillRect/>
          </a:stretch>
        </p:blipFill>
        <p:spPr>
          <a:xfrm>
            <a:off x="7512888" y="1993821"/>
            <a:ext cx="5358838" cy="7594758"/>
          </a:xfrm>
          <a:prstGeom prst="rect">
            <a:avLst/>
          </a:prstGeom>
          <a:effectLst>
            <a:outerShdw blurRad="63500" dist="25400" dir="5400000" rotWithShape="0">
              <a:srgbClr val="000000">
                <a:alpha val="50000"/>
              </a:srgbClr>
            </a:outerShdw>
          </a:effectLst>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It is difficult and very time-consuming…"/>
          <p:cNvSpPr txBox="1">
            <a:spLocks noGrp="1"/>
          </p:cNvSpPr>
          <p:nvPr>
            <p:ph type="body" sz="quarter" idx="1"/>
          </p:nvPr>
        </p:nvSpPr>
        <p:spPr>
          <a:xfrm>
            <a:off x="723900" y="2032000"/>
            <a:ext cx="7409172" cy="3371976"/>
          </a:xfrm>
          <a:prstGeom prst="rect">
            <a:avLst/>
          </a:prstGeom>
        </p:spPr>
        <p:txBody>
          <a:bodyPr/>
          <a:lstStyle/>
          <a:p>
            <a:pPr>
              <a:spcBef>
                <a:spcPts val="400"/>
              </a:spcBef>
              <a:defRPr sz="2800"/>
            </a:pPr>
            <a:r>
              <a:t>It is difficult and very time-consuming</a:t>
            </a:r>
          </a:p>
          <a:p>
            <a:pPr>
              <a:spcBef>
                <a:spcPts val="400"/>
              </a:spcBef>
              <a:defRPr sz="2800"/>
            </a:pPr>
            <a:r>
              <a:t>To many, it’s not interesting / relevant</a:t>
            </a:r>
          </a:p>
          <a:p>
            <a:pPr>
              <a:spcBef>
                <a:spcPts val="400"/>
              </a:spcBef>
              <a:defRPr sz="2800"/>
            </a:pPr>
            <a:r>
              <a:t>Often not appreciated by peers (“Novelty?”)</a:t>
            </a:r>
          </a:p>
        </p:txBody>
      </p:sp>
      <p:sp>
        <p:nvSpPr>
          <p:cNvPr id="925" name="Why not simply debunk (i.e. falsify) folklore?"/>
          <p:cNvSpPr txBox="1">
            <a:spLocks noGrp="1"/>
          </p:cNvSpPr>
          <p:nvPr>
            <p:ph type="title"/>
          </p:nvPr>
        </p:nvSpPr>
        <p:spPr>
          <a:prstGeom prst="rect">
            <a:avLst/>
          </a:prstGeom>
        </p:spPr>
        <p:txBody>
          <a:bodyPr/>
          <a:lstStyle/>
          <a:p>
            <a:r>
              <a:t>Why not simply debunk (i.e. falsify) folklore?</a:t>
            </a:r>
          </a:p>
        </p:txBody>
      </p:sp>
      <p:sp>
        <p:nvSpPr>
          <p:cNvPr id="926" name="Line"/>
          <p:cNvSpPr/>
          <p:nvPr/>
        </p:nvSpPr>
        <p:spPr>
          <a:xfrm flipV="1">
            <a:off x="1332431" y="3147419"/>
            <a:ext cx="10270419" cy="5042308"/>
          </a:xfrm>
          <a:prstGeom prst="line">
            <a:avLst/>
          </a:prstGeom>
          <a:ln w="38100">
            <a:solidFill>
              <a:srgbClr val="000000"/>
            </a:solidFill>
            <a:miter lim="400000"/>
            <a:headEnd type="triangle"/>
            <a:tailEnd type="triangle"/>
          </a:ln>
        </p:spPr>
        <p:txBody>
          <a:bodyPr lIns="45719" rIns="45719"/>
          <a:lstStyle/>
          <a:p>
            <a:pPr algn="r" defTabSz="914400">
              <a:defRPr sz="1800">
                <a:solidFill>
                  <a:srgbClr val="333333"/>
                </a:solidFill>
                <a:latin typeface="TUM Neue Helvetica 55 Regular"/>
                <a:ea typeface="TUM Neue Helvetica 55 Regular"/>
                <a:cs typeface="TUM Neue Helvetica 55 Regular"/>
                <a:sym typeface="TUM Neue Helvetica 55 Regular"/>
              </a:defRPr>
            </a:pPr>
            <a:endParaRPr/>
          </a:p>
        </p:txBody>
      </p:sp>
      <p:sp>
        <p:nvSpPr>
          <p:cNvPr id="927" name="In favour / corroboration"/>
          <p:cNvSpPr txBox="1"/>
          <p:nvPr/>
        </p:nvSpPr>
        <p:spPr>
          <a:xfrm>
            <a:off x="11098365" y="3390153"/>
            <a:ext cx="1656185"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1800">
                <a:solidFill>
                  <a:srgbClr val="333333"/>
                </a:solidFill>
                <a:latin typeface="+mn-lt"/>
                <a:ea typeface="+mn-ea"/>
                <a:cs typeface="+mn-cs"/>
                <a:sym typeface="Gill Sans"/>
              </a:defRPr>
            </a:lvl1pPr>
          </a:lstStyle>
          <a:p>
            <a:r>
              <a:t>In favour / corroboration</a:t>
            </a:r>
          </a:p>
        </p:txBody>
      </p:sp>
      <p:sp>
        <p:nvSpPr>
          <p:cNvPr id="928" name="Against / refutation"/>
          <p:cNvSpPr txBox="1"/>
          <p:nvPr/>
        </p:nvSpPr>
        <p:spPr>
          <a:xfrm>
            <a:off x="396755" y="7458192"/>
            <a:ext cx="1224137"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1800">
                <a:solidFill>
                  <a:srgbClr val="333333"/>
                </a:solidFill>
                <a:latin typeface="+mn-lt"/>
                <a:ea typeface="+mn-ea"/>
                <a:cs typeface="+mn-cs"/>
                <a:sym typeface="Gill Sans"/>
              </a:defRPr>
            </a:lvl1pPr>
          </a:lstStyle>
          <a:p>
            <a:r>
              <a:t>Against / refutation</a:t>
            </a:r>
          </a:p>
        </p:txBody>
      </p:sp>
      <p:sp>
        <p:nvSpPr>
          <p:cNvPr id="929" name="Strong evidence"/>
          <p:cNvSpPr txBox="1"/>
          <p:nvPr/>
        </p:nvSpPr>
        <p:spPr>
          <a:xfrm>
            <a:off x="9640333" y="2772609"/>
            <a:ext cx="1656185" cy="332741"/>
          </a:xfrm>
          <a:prstGeom prst="rect">
            <a:avLst/>
          </a:prstGeom>
          <a:solidFill>
            <a:srgbClr val="008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Strong evidence</a:t>
            </a:r>
          </a:p>
        </p:txBody>
      </p:sp>
      <p:sp>
        <p:nvSpPr>
          <p:cNvPr id="930" name="Evidence"/>
          <p:cNvSpPr txBox="1"/>
          <p:nvPr/>
        </p:nvSpPr>
        <p:spPr>
          <a:xfrm>
            <a:off x="9003650" y="3187214"/>
            <a:ext cx="1224137" cy="332741"/>
          </a:xfrm>
          <a:prstGeom prst="rect">
            <a:avLst/>
          </a:prstGeom>
          <a:solidFill>
            <a:srgbClr val="00FF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Evidence</a:t>
            </a:r>
          </a:p>
        </p:txBody>
      </p:sp>
      <p:sp>
        <p:nvSpPr>
          <p:cNvPr id="931" name="Circumstantial evidence"/>
          <p:cNvSpPr txBox="1"/>
          <p:nvPr/>
        </p:nvSpPr>
        <p:spPr>
          <a:xfrm>
            <a:off x="7780122" y="3601819"/>
            <a:ext cx="1656185" cy="574041"/>
          </a:xfrm>
          <a:prstGeom prst="rect">
            <a:avLst/>
          </a:prstGeom>
          <a:solidFill>
            <a:srgbClr val="00FF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Circumstantial evidence</a:t>
            </a:r>
          </a:p>
        </p:txBody>
      </p:sp>
      <p:sp>
        <p:nvSpPr>
          <p:cNvPr id="932" name="Third-party claim"/>
          <p:cNvSpPr txBox="1"/>
          <p:nvPr/>
        </p:nvSpPr>
        <p:spPr>
          <a:xfrm>
            <a:off x="6898998" y="4257724"/>
            <a:ext cx="1656185" cy="332741"/>
          </a:xfrm>
          <a:prstGeom prst="rect">
            <a:avLst/>
          </a:prstGeom>
          <a:solidFill>
            <a:srgbClr val="66FF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Third-party claim</a:t>
            </a:r>
          </a:p>
        </p:txBody>
      </p:sp>
      <p:sp>
        <p:nvSpPr>
          <p:cNvPr id="933" name="First or second party claim"/>
          <p:cNvSpPr txBox="1"/>
          <p:nvPr/>
        </p:nvSpPr>
        <p:spPr>
          <a:xfrm>
            <a:off x="5249949" y="4672330"/>
            <a:ext cx="2504902" cy="332741"/>
          </a:xfrm>
          <a:prstGeom prst="rect">
            <a:avLst/>
          </a:prstGeom>
          <a:solidFill>
            <a:srgbClr val="CCFFC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First or second party claim</a:t>
            </a:r>
          </a:p>
        </p:txBody>
      </p:sp>
      <p:sp>
        <p:nvSpPr>
          <p:cNvPr id="934" name="Strong evidence"/>
          <p:cNvSpPr txBox="1"/>
          <p:nvPr/>
        </p:nvSpPr>
        <p:spPr>
          <a:xfrm>
            <a:off x="1959969" y="8031349"/>
            <a:ext cx="1771957" cy="332741"/>
          </a:xfrm>
          <a:prstGeom prst="rect">
            <a:avLst/>
          </a:prstGeom>
          <a:solidFill>
            <a:srgbClr val="FF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Strong evidence</a:t>
            </a:r>
          </a:p>
        </p:txBody>
      </p:sp>
      <p:sp>
        <p:nvSpPr>
          <p:cNvPr id="935" name="Circumstantial evidence"/>
          <p:cNvSpPr txBox="1"/>
          <p:nvPr/>
        </p:nvSpPr>
        <p:spPr>
          <a:xfrm>
            <a:off x="3785602" y="7004286"/>
            <a:ext cx="1656185" cy="574041"/>
          </a:xfrm>
          <a:prstGeom prst="rect">
            <a:avLst/>
          </a:prstGeom>
          <a:solidFill>
            <a:srgbClr val="FF66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Circumstantial evidence</a:t>
            </a:r>
          </a:p>
        </p:txBody>
      </p:sp>
      <p:sp>
        <p:nvSpPr>
          <p:cNvPr id="936" name="Third-party claim"/>
          <p:cNvSpPr txBox="1"/>
          <p:nvPr/>
        </p:nvSpPr>
        <p:spPr>
          <a:xfrm>
            <a:off x="4731252" y="6574364"/>
            <a:ext cx="1656185" cy="332741"/>
          </a:xfrm>
          <a:prstGeom prst="rect">
            <a:avLst/>
          </a:prstGeom>
          <a:solidFill>
            <a:srgbClr val="FFFF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Third-party claim</a:t>
            </a:r>
          </a:p>
        </p:txBody>
      </p:sp>
      <p:sp>
        <p:nvSpPr>
          <p:cNvPr id="937" name="Evidence"/>
          <p:cNvSpPr txBox="1"/>
          <p:nvPr/>
        </p:nvSpPr>
        <p:spPr>
          <a:xfrm>
            <a:off x="3098289" y="7604241"/>
            <a:ext cx="1224137" cy="332741"/>
          </a:xfrm>
          <a:prstGeom prst="rect">
            <a:avLst/>
          </a:prstGeom>
          <a:solidFill>
            <a:srgbClr val="FF8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Evidence</a:t>
            </a:r>
          </a:p>
        </p:txBody>
      </p:sp>
      <p:sp>
        <p:nvSpPr>
          <p:cNvPr id="938" name="First or second party claim"/>
          <p:cNvSpPr txBox="1"/>
          <p:nvPr/>
        </p:nvSpPr>
        <p:spPr>
          <a:xfrm>
            <a:off x="5529349" y="6136581"/>
            <a:ext cx="2504902" cy="332741"/>
          </a:xfrm>
          <a:prstGeom prst="rect">
            <a:avLst/>
          </a:prstGeom>
          <a:solidFill>
            <a:srgbClr val="FFFF6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1600">
                <a:solidFill>
                  <a:srgbClr val="333333"/>
                </a:solidFill>
                <a:latin typeface="+mn-lt"/>
                <a:ea typeface="+mn-ea"/>
                <a:cs typeface="+mn-cs"/>
                <a:sym typeface="Gill Sans"/>
              </a:defRPr>
            </a:lvl1pPr>
          </a:lstStyle>
          <a:p>
            <a:r>
              <a:t>First or second party claim</a:t>
            </a:r>
          </a:p>
        </p:txBody>
      </p:sp>
      <p:sp>
        <p:nvSpPr>
          <p:cNvPr id="939" name="+"/>
          <p:cNvSpPr/>
          <p:nvPr/>
        </p:nvSpPr>
        <p:spPr>
          <a:xfrm>
            <a:off x="11645787" y="2699961"/>
            <a:ext cx="561341" cy="561341"/>
          </a:xfrm>
          <a:prstGeom prst="ellipse">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b="1">
                <a:uFill>
                  <a:solidFill>
                    <a:srgbClr val="000000"/>
                  </a:solidFill>
                </a:uFill>
                <a:latin typeface="Arial"/>
                <a:ea typeface="Arial"/>
                <a:cs typeface="Arial"/>
                <a:sym typeface="Arial"/>
              </a:defRPr>
            </a:lvl1pPr>
          </a:lstStyle>
          <a:p>
            <a:r>
              <a:t>+</a:t>
            </a:r>
          </a:p>
        </p:txBody>
      </p:sp>
      <p:sp>
        <p:nvSpPr>
          <p:cNvPr id="940" name="-"/>
          <p:cNvSpPr/>
          <p:nvPr/>
        </p:nvSpPr>
        <p:spPr>
          <a:xfrm>
            <a:off x="728153" y="8119103"/>
            <a:ext cx="561341" cy="561341"/>
          </a:xfrm>
          <a:prstGeom prst="ellipse">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b="1">
                <a:uFill>
                  <a:solidFill>
                    <a:srgbClr val="000000"/>
                  </a:solidFill>
                </a:uFill>
                <a:latin typeface="Arial"/>
                <a:ea typeface="Arial"/>
                <a:cs typeface="Arial"/>
                <a:sym typeface="Arial"/>
              </a:defRPr>
            </a:lvl1pPr>
          </a:lstStyle>
          <a:p>
            <a:r>
              <a:t>-</a:t>
            </a:r>
          </a:p>
        </p:txBody>
      </p:sp>
      <p:pic>
        <p:nvPicPr>
          <p:cNvPr id="941" name="Oval Circle" descr="Oval Circle"/>
          <p:cNvPicPr>
            <a:picLocks/>
          </p:cNvPicPr>
          <p:nvPr/>
        </p:nvPicPr>
        <p:blipFill>
          <a:blip r:embed="rId2"/>
          <a:stretch>
            <a:fillRect/>
          </a:stretch>
        </p:blipFill>
        <p:spPr>
          <a:xfrm>
            <a:off x="1085386" y="5857872"/>
            <a:ext cx="7801704" cy="2866869"/>
          </a:xfrm>
          <a:prstGeom prst="rect">
            <a:avLst/>
          </a:prstGeom>
        </p:spPr>
      </p:pic>
      <p:pic>
        <p:nvPicPr>
          <p:cNvPr id="943" name="What about this? What about this?" descr="What about this? What about this?"/>
          <p:cNvPicPr>
            <a:picLocks/>
          </p:cNvPicPr>
          <p:nvPr/>
        </p:nvPicPr>
        <p:blipFill>
          <a:blip r:embed="rId3"/>
          <a:stretch>
            <a:fillRect/>
          </a:stretch>
        </p:blipFill>
        <p:spPr>
          <a:xfrm>
            <a:off x="7298397" y="7278064"/>
            <a:ext cx="2980085" cy="1839311"/>
          </a:xfrm>
          <a:prstGeom prst="rect">
            <a:avLst/>
          </a:prstGeom>
          <a:effectLst>
            <a:outerShdw blurRad="63500" dist="25400" dir="5400000" rotWithShape="0">
              <a:srgbClr val="000000">
                <a:alpha val="50000"/>
              </a:srgbClr>
            </a:outerShdw>
          </a:effectLst>
        </p:spPr>
      </p:pic>
      <p:sp>
        <p:nvSpPr>
          <p:cNvPr id="944" name="Source [for levels of evidence]: Wohlin. An Evidence Profile for Software Engineering Research and Practice, 2013."/>
          <p:cNvSpPr txBox="1"/>
          <p:nvPr/>
        </p:nvSpPr>
        <p:spPr>
          <a:xfrm>
            <a:off x="314373" y="9302831"/>
            <a:ext cx="7380051"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Source [for levels of evidence]: </a:t>
            </a:r>
            <a:r>
              <a:rPr b="0"/>
              <a:t>Wohlin. An Evidence Profile for Software Engineering Research and Practice, 2013.</a:t>
            </a:r>
          </a:p>
        </p:txBody>
      </p:sp>
      <p:pic>
        <p:nvPicPr>
          <p:cNvPr id="945" name="The amount of energy necessary to refute bullshit is an order of magnitude bigger than to produce it.… The amount of energy necessary to refute bullshit is an order of magnitude bigger than to produce it.— Unknown philosopher" descr="The amount of energy necessary to refute bullshit is an order of magnitude bigger than to produce it.… The amount of energy necessary to refute bullshit is an order of magnitude bigger than to produce it.— Unknown philosopher"/>
          <p:cNvPicPr>
            <a:picLocks/>
          </p:cNvPicPr>
          <p:nvPr/>
        </p:nvPicPr>
        <p:blipFill>
          <a:blip r:embed="rId4"/>
          <a:stretch>
            <a:fillRect/>
          </a:stretch>
        </p:blipFill>
        <p:spPr>
          <a:xfrm>
            <a:off x="791467" y="3308553"/>
            <a:ext cx="7644475" cy="2743546"/>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 grpId="1" animBg="1" advAuto="0"/>
      <p:bldP spid="945" grpId="2"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Consequences"/>
          <p:cNvSpPr txBox="1">
            <a:spLocks noGrp="1"/>
          </p:cNvSpPr>
          <p:nvPr>
            <p:ph type="title"/>
          </p:nvPr>
        </p:nvSpPr>
        <p:spPr>
          <a:prstGeom prst="rect">
            <a:avLst/>
          </a:prstGeom>
        </p:spPr>
        <p:txBody>
          <a:bodyPr/>
          <a:lstStyle/>
          <a:p>
            <a:r>
              <a:t>Consequences</a:t>
            </a:r>
          </a:p>
        </p:txBody>
      </p:sp>
      <p:sp>
        <p:nvSpPr>
          <p:cNvPr id="948" name="Limited problem-driven research…"/>
          <p:cNvSpPr txBox="1"/>
          <p:nvPr/>
        </p:nvSpPr>
        <p:spPr>
          <a:xfrm>
            <a:off x="741287" y="2013750"/>
            <a:ext cx="4832773"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latin typeface="+mn-lt"/>
                <a:ea typeface="+mn-ea"/>
                <a:cs typeface="+mn-cs"/>
                <a:sym typeface="Gill Sans"/>
              </a:defRPr>
            </a:pPr>
            <a:r>
              <a:t>Limited problem-driven research</a:t>
            </a:r>
          </a:p>
          <a:p>
            <a:pPr marL="228600" indent="-228600">
              <a:buSzPct val="100000"/>
              <a:buChar char="•"/>
              <a:defRPr sz="2400">
                <a:latin typeface="+mn-lt"/>
                <a:ea typeface="+mn-ea"/>
                <a:cs typeface="+mn-cs"/>
                <a:sym typeface="Gill Sans"/>
              </a:defRPr>
            </a:pPr>
            <a:r>
              <a:t>Based (often) on false claims/beliefs</a:t>
            </a:r>
          </a:p>
          <a:p>
            <a:pPr marL="228600" indent="-228600">
              <a:buSzPct val="100000"/>
              <a:buChar char="•"/>
              <a:defRPr sz="2400">
                <a:latin typeface="+mn-lt"/>
                <a:ea typeface="+mn-ea"/>
                <a:cs typeface="+mn-cs"/>
                <a:sym typeface="Gill Sans"/>
              </a:defRPr>
            </a:pPr>
            <a:r>
              <a:t>Little practical/theoretical relevance</a:t>
            </a:r>
          </a:p>
        </p:txBody>
      </p:sp>
      <p:sp>
        <p:nvSpPr>
          <p:cNvPr id="949" name="Image Source (l) http://andrewboynton.com/wp-content/uploads/2011/03/IvoryTower.jpg"/>
          <p:cNvSpPr txBox="1"/>
          <p:nvPr/>
        </p:nvSpPr>
        <p:spPr>
          <a:xfrm>
            <a:off x="598967" y="9276339"/>
            <a:ext cx="6058421"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Image Source (l) </a:t>
            </a:r>
            <a:r>
              <a:t>http://andrewboynton.com/wp-content/uploads/2011/03/IvoryTower.jpg</a:t>
            </a:r>
          </a:p>
        </p:txBody>
      </p:sp>
      <p:pic>
        <p:nvPicPr>
          <p:cNvPr id="950" name="Image" descr="Image"/>
          <p:cNvPicPr>
            <a:picLocks noChangeAspect="1"/>
          </p:cNvPicPr>
          <p:nvPr/>
        </p:nvPicPr>
        <p:blipFill>
          <a:blip r:embed="rId2"/>
          <a:stretch>
            <a:fillRect/>
          </a:stretch>
        </p:blipFill>
        <p:spPr>
          <a:xfrm>
            <a:off x="724344" y="3608400"/>
            <a:ext cx="3968308" cy="5585527"/>
          </a:xfrm>
          <a:prstGeom prst="rect">
            <a:avLst/>
          </a:prstGeom>
          <a:ln w="12700"/>
        </p:spPr>
      </p:pic>
      <p:grpSp>
        <p:nvGrpSpPr>
          <p:cNvPr id="954" name="Group"/>
          <p:cNvGrpSpPr/>
          <p:nvPr/>
        </p:nvGrpSpPr>
        <p:grpSpPr>
          <a:xfrm>
            <a:off x="5071533" y="2013750"/>
            <a:ext cx="8829221" cy="7180030"/>
            <a:chOff x="0" y="0"/>
            <a:chExt cx="8829219" cy="7180029"/>
          </a:xfrm>
        </p:grpSpPr>
        <p:sp>
          <p:nvSpPr>
            <p:cNvPr id="951" name="Inefficient practice…"/>
            <p:cNvSpPr txBox="1"/>
            <p:nvPr/>
          </p:nvSpPr>
          <p:spPr>
            <a:xfrm>
              <a:off x="1338960" y="0"/>
              <a:ext cx="4680051" cy="12192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2800">
                  <a:latin typeface="+mn-lt"/>
                  <a:ea typeface="+mn-ea"/>
                  <a:cs typeface="+mn-cs"/>
                  <a:sym typeface="Gill Sans"/>
                </a:defRPr>
              </a:pPr>
              <a:r>
                <a:t>Inefficient practice</a:t>
              </a:r>
            </a:p>
            <a:p>
              <a:pPr marL="228600" indent="-228600">
                <a:buSzPct val="100000"/>
                <a:buChar char="•"/>
                <a:defRPr sz="2400">
                  <a:latin typeface="+mn-lt"/>
                  <a:ea typeface="+mn-ea"/>
                  <a:cs typeface="+mn-cs"/>
                  <a:sym typeface="Gill Sans"/>
                </a:defRPr>
              </a:pPr>
              <a:r>
                <a:t>Lack of sufficient knowledge</a:t>
              </a:r>
            </a:p>
            <a:p>
              <a:pPr marL="228600" indent="-228600">
                <a:buSzPct val="100000"/>
                <a:buChar char="•"/>
                <a:defRPr sz="2400">
                  <a:latin typeface="+mn-lt"/>
                  <a:ea typeface="+mn-ea"/>
                  <a:cs typeface="+mn-cs"/>
                  <a:sym typeface="Gill Sans"/>
                </a:defRPr>
              </a:pPr>
              <a:r>
                <a:t>Lack of efficient methods and tools</a:t>
              </a:r>
            </a:p>
          </p:txBody>
        </p:sp>
        <p:pic>
          <p:nvPicPr>
            <p:cNvPr id="952" name="Image" descr="Image"/>
            <p:cNvPicPr>
              <a:picLocks noChangeAspect="1"/>
            </p:cNvPicPr>
            <p:nvPr/>
          </p:nvPicPr>
          <p:blipFill>
            <a:blip r:embed="rId3"/>
            <a:srcRect l="47287"/>
            <a:stretch>
              <a:fillRect/>
            </a:stretch>
          </p:blipFill>
          <p:spPr>
            <a:xfrm>
              <a:off x="1352681" y="1594650"/>
              <a:ext cx="7476539" cy="5585380"/>
            </a:xfrm>
            <a:prstGeom prst="rect">
              <a:avLst/>
            </a:prstGeom>
            <a:ln w="12700" cap="flat">
              <a:noFill/>
              <a:round/>
            </a:ln>
            <a:effectLst/>
          </p:spPr>
        </p:pic>
        <p:sp>
          <p:nvSpPr>
            <p:cNvPr id="953" name="Arrow"/>
            <p:cNvSpPr/>
            <p:nvPr/>
          </p:nvSpPr>
          <p:spPr>
            <a:xfrm>
              <a:off x="0" y="3686427"/>
              <a:ext cx="1270000" cy="1270001"/>
            </a:xfrm>
            <a:prstGeom prst="rightArrow">
              <a:avLst>
                <a:gd name="adj1" fmla="val 32000"/>
                <a:gd name="adj2" fmla="val 64000"/>
              </a:avLst>
            </a:prstGeom>
            <a:solidFill>
              <a:schemeClr val="accent1"/>
            </a:solidFill>
            <a:ln w="12700" cap="flat">
              <a:solidFill>
                <a:srgbClr val="000000"/>
              </a:solidFill>
              <a:prstDash val="solid"/>
              <a:round/>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endParaRPr/>
            </a:p>
          </p:txBody>
        </p:sp>
      </p:grpSp>
      <p:sp>
        <p:nvSpPr>
          <p:cNvPr id="955" name="Image Source (r) http://www.tagesspiegel.de/images/aktueller-stand-am-hauptstadtflughafen/13424442/2-format6001.jpg"/>
          <p:cNvSpPr txBox="1"/>
          <p:nvPr/>
        </p:nvSpPr>
        <p:spPr>
          <a:xfrm>
            <a:off x="598967" y="9493177"/>
            <a:ext cx="8314805"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Image Source (r) </a:t>
            </a:r>
            <a:r>
              <a:t>http://www.tagesspiegel.de/images/aktueller-stand-am-hauptstadtflughafen/13424442/2-format6001.jpg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1"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9" name="Theory building and theory evaluation is crucial in SE"/>
          <p:cNvGrpSpPr/>
          <p:nvPr/>
        </p:nvGrpSpPr>
        <p:grpSpPr>
          <a:xfrm>
            <a:off x="1959454" y="2264833"/>
            <a:ext cx="9322958" cy="2846339"/>
            <a:chOff x="0" y="0"/>
            <a:chExt cx="9322957" cy="2846338"/>
          </a:xfrm>
        </p:grpSpPr>
        <p:sp>
          <p:nvSpPr>
            <p:cNvPr id="958" name="Theory building and theory evaluation is crucial in SE"/>
            <p:cNvSpPr/>
            <p:nvPr/>
          </p:nvSpPr>
          <p:spPr>
            <a:xfrm>
              <a:off x="76200" y="76200"/>
              <a:ext cx="9170558" cy="2693938"/>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marL="57799" marR="57799" algn="ctr" defTabSz="1295400">
                <a:defRPr sz="4500" b="1">
                  <a:solidFill>
                    <a:srgbClr val="E12C09"/>
                  </a:solidFill>
                  <a:uFill>
                    <a:solidFill>
                      <a:srgbClr val="000000"/>
                    </a:solidFill>
                  </a:uFill>
                  <a:latin typeface="+mn-lt"/>
                  <a:ea typeface="+mn-ea"/>
                  <a:cs typeface="+mn-cs"/>
                  <a:sym typeface="Gill Sans"/>
                </a:defRPr>
              </a:lvl1pPr>
            </a:lstStyle>
            <a:p>
              <a:r>
                <a:t>Theory building and theory evaluation is crucial in SE</a:t>
              </a:r>
            </a:p>
          </p:txBody>
        </p:sp>
        <p:pic>
          <p:nvPicPr>
            <p:cNvPr id="957" name="Theory building and theory evaluation is crucial in SE Theory building and theory evaluation is crucial in SE" descr="Theory building and theory evaluation is crucial in SE Theory building and theory evaluation is crucial in SE"/>
            <p:cNvPicPr>
              <a:picLocks/>
            </p:cNvPicPr>
            <p:nvPr/>
          </p:nvPicPr>
          <p:blipFill>
            <a:blip r:embed="rId2"/>
            <a:stretch>
              <a:fillRect/>
            </a:stretch>
          </p:blipFill>
          <p:spPr>
            <a:xfrm>
              <a:off x="-1" y="-1"/>
              <a:ext cx="9322959" cy="2846340"/>
            </a:xfrm>
            <a:prstGeom prst="rect">
              <a:avLst/>
            </a:prstGeom>
            <a:effectLst/>
          </p:spPr>
        </p:pic>
      </p:grpSp>
      <p:sp>
        <p:nvSpPr>
          <p:cNvPr id="960" name="… otherwise, we are not the experimental counterpart  to theoretical computer science, but the homeopathic one."/>
          <p:cNvSpPr txBox="1"/>
          <p:nvPr/>
        </p:nvSpPr>
        <p:spPr>
          <a:xfrm>
            <a:off x="2026576" y="7653866"/>
            <a:ext cx="8682038" cy="914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a:latin typeface="+mn-lt"/>
                <a:ea typeface="+mn-ea"/>
                <a:cs typeface="+mn-cs"/>
                <a:sym typeface="Gill Sans"/>
              </a:defRPr>
            </a:pPr>
            <a:r>
              <a:t>… otherwise, we are not the experimental counterpart </a:t>
            </a:r>
            <a:br/>
            <a:r>
              <a:t>to theoretical computer science, but the homeopathic one. </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Outline"/>
          <p:cNvSpPr txBox="1">
            <a:spLocks noGrp="1"/>
          </p:cNvSpPr>
          <p:nvPr>
            <p:ph type="title"/>
          </p:nvPr>
        </p:nvSpPr>
        <p:spPr>
          <a:prstGeom prst="rect">
            <a:avLst/>
          </a:prstGeom>
        </p:spPr>
        <p:txBody>
          <a:bodyPr/>
          <a:lstStyle>
            <a:lvl1pPr>
              <a:defRPr sz="3800"/>
            </a:lvl1pPr>
          </a:lstStyle>
          <a:p>
            <a:r>
              <a:t>Outline</a:t>
            </a:r>
          </a:p>
        </p:txBody>
      </p:sp>
      <p:sp>
        <p:nvSpPr>
          <p:cNvPr id="963" name="Science (in a Nutshell)…"/>
          <p:cNvSpPr txBox="1"/>
          <p:nvPr/>
        </p:nvSpPr>
        <p:spPr>
          <a:xfrm>
            <a:off x="753729" y="2561166"/>
            <a:ext cx="10627193" cy="3784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322729" indent="-322729">
              <a:buSzPct val="100000"/>
              <a:buChar char="•"/>
              <a:defRPr sz="3200">
                <a:solidFill>
                  <a:srgbClr val="A6AAA9"/>
                </a:solidFill>
                <a:latin typeface="+mn-lt"/>
                <a:ea typeface="+mn-ea"/>
                <a:cs typeface="+mn-cs"/>
                <a:sym typeface="Gill Sans"/>
              </a:defRPr>
            </a:pPr>
            <a:r>
              <a:t>Science (in a Nutshell)</a:t>
            </a:r>
          </a:p>
          <a:p>
            <a:pPr marL="322729" indent="-322729">
              <a:buSzPct val="100000"/>
              <a:buChar char="•"/>
              <a:defRPr sz="3200">
                <a:solidFill>
                  <a:srgbClr val="A6AAA9"/>
                </a:solidFill>
                <a:latin typeface="+mn-lt"/>
                <a:ea typeface="+mn-ea"/>
                <a:cs typeface="+mn-cs"/>
                <a:sym typeface="Gill Sans"/>
              </a:defRPr>
            </a:pPr>
            <a:r>
              <a:t>Philosophy of Science - a Historical Perspective</a:t>
            </a:r>
          </a:p>
          <a:p>
            <a:pPr marL="322729" indent="-322729">
              <a:buSzPct val="100000"/>
              <a:buChar char="•"/>
              <a:defRPr sz="3200">
                <a:solidFill>
                  <a:srgbClr val="A6AAA9"/>
                </a:solidFill>
                <a:latin typeface="+mn-lt"/>
                <a:ea typeface="+mn-ea"/>
                <a:cs typeface="+mn-cs"/>
                <a:sym typeface="Gill Sans"/>
              </a:defRPr>
            </a:pPr>
            <a:r>
              <a:t>Key Take Aways</a:t>
            </a:r>
          </a:p>
          <a:p>
            <a:pPr marL="322729" indent="-322729">
              <a:buSzPct val="100000"/>
              <a:buChar char="•"/>
              <a:defRPr sz="3200">
                <a:solidFill>
                  <a:srgbClr val="A6AAA9"/>
                </a:solidFill>
                <a:latin typeface="+mn-lt"/>
                <a:ea typeface="+mn-ea"/>
                <a:cs typeface="+mn-cs"/>
                <a:sym typeface="Gill Sans"/>
              </a:defRPr>
            </a:pPr>
            <a:r>
              <a:t>From Philosophy of Science to Empirical Software Engineering</a:t>
            </a:r>
          </a:p>
          <a:p>
            <a:pPr marL="322729" indent="-322729">
              <a:buSzPct val="100000"/>
              <a:buChar char="•"/>
              <a:defRPr sz="3200" b="1">
                <a:latin typeface="+mn-lt"/>
                <a:ea typeface="+mn-ea"/>
                <a:cs typeface="+mn-cs"/>
                <a:sym typeface="Gill Sans"/>
              </a:defRPr>
            </a:pPr>
            <a:r>
              <a:t>Empirical Software Engineering Processes</a:t>
            </a:r>
          </a:p>
          <a:p>
            <a:pPr marL="322729" indent="-322729">
              <a:buSzPct val="100000"/>
              <a:buChar char="•"/>
              <a:defRPr sz="3200">
                <a:latin typeface="+mn-lt"/>
                <a:ea typeface="+mn-ea"/>
                <a:cs typeface="+mn-cs"/>
                <a:sym typeface="Gill Sans"/>
              </a:defRPr>
            </a:pPr>
            <a:r>
              <a:t>Current Challenges in Empirical Software Engineering </a:t>
            </a:r>
          </a:p>
          <a:p>
            <a:pPr marL="322729" indent="-322729">
              <a:buSzPct val="100000"/>
              <a:buChar char="•"/>
              <a:defRPr sz="3200">
                <a:latin typeface="+mn-lt"/>
                <a:ea typeface="+mn-ea"/>
                <a:cs typeface="+mn-cs"/>
                <a:sym typeface="Gill Sans"/>
              </a:defRPr>
            </a:pPr>
            <a:endParaRPr/>
          </a:p>
        </p:txBody>
      </p:sp>
      <p:pic>
        <p:nvPicPr>
          <p:cNvPr id="964" name="Bookmark Ribbon Filled-50.png" descr="Bookmark Ribbon Filled-50.png"/>
          <p:cNvPicPr>
            <a:picLocks noChangeAspect="1"/>
          </p:cNvPicPr>
          <p:nvPr/>
        </p:nvPicPr>
        <p:blipFill>
          <a:blip r:embed="rId2"/>
          <a:stretch>
            <a:fillRect/>
          </a:stretch>
        </p:blipFill>
        <p:spPr>
          <a:xfrm>
            <a:off x="11867951" y="-60061"/>
            <a:ext cx="635001" cy="635001"/>
          </a:xfrm>
          <a:prstGeom prst="rect">
            <a:avLst/>
          </a:prstGeom>
          <a:ln w="12700"/>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Double-click to edit"/>
          <p:cNvSpPr txBox="1">
            <a:spLocks noGrp="1"/>
          </p:cNvSpPr>
          <p:nvPr>
            <p:ph type="title"/>
          </p:nvPr>
        </p:nvSpPr>
        <p:spPr>
          <a:prstGeom prst="rect">
            <a:avLst/>
          </a:prstGeom>
        </p:spPr>
        <p:txBody>
          <a:bodyPr/>
          <a:lstStyle/>
          <a:p>
            <a:endParaRPr/>
          </a:p>
        </p:txBody>
      </p:sp>
      <p:sp>
        <p:nvSpPr>
          <p:cNvPr id="967" name="The ultimate goal of empirical Software Engineering processes is theory building and evaluation to strengthen and advance our body of knowledge."/>
          <p:cNvSpPr/>
          <p:nvPr/>
        </p:nvSpPr>
        <p:spPr>
          <a:xfrm>
            <a:off x="723965" y="2073269"/>
            <a:ext cx="11556870" cy="1270001"/>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57799" marR="57799" algn="ctr" defTabSz="1295400">
              <a:defRPr sz="2400">
                <a:uFill>
                  <a:solidFill>
                    <a:srgbClr val="000000"/>
                  </a:solidFill>
                </a:uFill>
                <a:latin typeface="+mn-lt"/>
                <a:ea typeface="+mn-ea"/>
                <a:cs typeface="+mn-cs"/>
                <a:sym typeface="Gill Sans"/>
              </a:defRPr>
            </a:pPr>
            <a:r>
              <a:t>The </a:t>
            </a:r>
            <a:r>
              <a:rPr b="1"/>
              <a:t>ultimate goal of empirical Software Engineering</a:t>
            </a:r>
            <a:r>
              <a:t> processes is </a:t>
            </a:r>
            <a:r>
              <a:rPr b="1"/>
              <a:t>theory building and evaluation </a:t>
            </a:r>
            <a:r>
              <a:t>to strengthen and advance our body of knowledge.</a:t>
            </a:r>
          </a:p>
        </p:txBody>
      </p:sp>
      <p:sp>
        <p:nvSpPr>
          <p:cNvPr id="968" name="But how?"/>
          <p:cNvSpPr txBox="1"/>
          <p:nvPr/>
        </p:nvSpPr>
        <p:spPr>
          <a:xfrm>
            <a:off x="5487193" y="5499099"/>
            <a:ext cx="2005014" cy="584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b="1">
                <a:latin typeface="+mn-lt"/>
                <a:ea typeface="+mn-ea"/>
                <a:cs typeface="+mn-cs"/>
                <a:sym typeface="Gill Sans"/>
              </a:defRPr>
            </a:lvl1pPr>
          </a:lstStyle>
          <a:p>
            <a:r>
              <a:t>But how?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 grpId="1"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 name="(Reminder)…"/>
          <p:cNvSpPr txBox="1">
            <a:spLocks noGrp="1"/>
          </p:cNvSpPr>
          <p:nvPr>
            <p:ph type="title"/>
          </p:nvPr>
        </p:nvSpPr>
        <p:spPr>
          <a:prstGeom prst="rect">
            <a:avLst/>
          </a:prstGeom>
        </p:spPr>
        <p:txBody>
          <a:bodyPr/>
          <a:lstStyle/>
          <a:p>
            <a:r>
              <a:t>(Reminder)</a:t>
            </a:r>
          </a:p>
          <a:p>
            <a:r>
              <a:t>Progress comes in an iterative, step-wise manner</a:t>
            </a:r>
          </a:p>
        </p:txBody>
      </p:sp>
      <p:pic>
        <p:nvPicPr>
          <p:cNvPr id="971" name="Screen Shot 2017-01-14 at 10.02.44.png" descr="Screen Shot 2017-01-14 at 10.02.44.png"/>
          <p:cNvPicPr>
            <a:picLocks noChangeAspect="1"/>
          </p:cNvPicPr>
          <p:nvPr/>
        </p:nvPicPr>
        <p:blipFill>
          <a:blip r:embed="rId2"/>
          <a:stretch>
            <a:fillRect/>
          </a:stretch>
        </p:blipFill>
        <p:spPr>
          <a:xfrm>
            <a:off x="2351859" y="1762112"/>
            <a:ext cx="7970770" cy="6229376"/>
          </a:xfrm>
          <a:prstGeom prst="rect">
            <a:avLst/>
          </a:prstGeom>
          <a:ln w="12700"/>
        </p:spPr>
      </p:pic>
      <p:sp>
        <p:nvSpPr>
          <p:cNvPr id="972" name="Each step has a specific objective and purpose."/>
          <p:cNvSpPr/>
          <p:nvPr/>
        </p:nvSpPr>
        <p:spPr>
          <a:xfrm>
            <a:off x="723965" y="8121650"/>
            <a:ext cx="11556870" cy="1270000"/>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57799" marR="57799" algn="ctr" defTabSz="1295400">
              <a:defRPr sz="2400">
                <a:uFill>
                  <a:solidFill>
                    <a:srgbClr val="000000"/>
                  </a:solidFill>
                </a:uFill>
                <a:latin typeface="+mn-lt"/>
                <a:ea typeface="+mn-ea"/>
                <a:cs typeface="+mn-cs"/>
                <a:sym typeface="Gill Sans"/>
              </a:defRPr>
            </a:pPr>
            <a:r>
              <a:t>Each </a:t>
            </a:r>
            <a:r>
              <a:rPr b="1"/>
              <a:t>step</a:t>
            </a:r>
            <a:r>
              <a:t> has a specific </a:t>
            </a:r>
            <a:r>
              <a:rPr b="1"/>
              <a:t>objective and purpose.</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Double-click to edit"/>
          <p:cNvSpPr txBox="1">
            <a:spLocks noGrp="1"/>
          </p:cNvSpPr>
          <p:nvPr>
            <p:ph type="title"/>
          </p:nvPr>
        </p:nvSpPr>
        <p:spPr>
          <a:prstGeom prst="rect">
            <a:avLst/>
          </a:prstGeom>
        </p:spPr>
        <p:txBody>
          <a:bodyPr/>
          <a:lstStyle/>
          <a:p>
            <a:endParaRPr/>
          </a:p>
        </p:txBody>
      </p:sp>
      <p:sp>
        <p:nvSpPr>
          <p:cNvPr id="975" name="Research objective / Purpose…"/>
          <p:cNvSpPr txBox="1">
            <a:spLocks noGrp="1"/>
          </p:cNvSpPr>
          <p:nvPr>
            <p:ph type="body" sz="half" idx="1"/>
          </p:nvPr>
        </p:nvSpPr>
        <p:spPr>
          <a:xfrm>
            <a:off x="6577012" y="2383829"/>
            <a:ext cx="5703888" cy="5104938"/>
          </a:xfrm>
          <a:prstGeom prst="rect">
            <a:avLst/>
          </a:prstGeom>
        </p:spPr>
        <p:txBody>
          <a:bodyPr/>
          <a:lstStyle/>
          <a:p>
            <a:pPr marL="0" indent="0">
              <a:buSzTx/>
              <a:buNone/>
              <a:defRPr sz="2800" b="1"/>
            </a:pPr>
            <a:r>
              <a:t>Research objective / Purpose</a:t>
            </a:r>
          </a:p>
          <a:p>
            <a:pPr>
              <a:defRPr sz="2800"/>
            </a:pPr>
            <a:r>
              <a:t>Exploratory survey to better understand current state of practice and related problems in Requirements Engineering</a:t>
            </a:r>
          </a:p>
          <a:p>
            <a:pPr marL="0" indent="0">
              <a:buSzTx/>
              <a:buNone/>
              <a:defRPr sz="2800" b="1"/>
            </a:pPr>
            <a:r>
              <a:t>Method</a:t>
            </a:r>
          </a:p>
          <a:p>
            <a:pPr>
              <a:defRPr sz="2800"/>
            </a:pPr>
            <a:r>
              <a:t>(Online) survey research</a:t>
            </a:r>
          </a:p>
        </p:txBody>
      </p:sp>
      <p:pic>
        <p:nvPicPr>
          <p:cNvPr id="976" name="Example! Example!" descr="Example! Example!"/>
          <p:cNvPicPr>
            <a:picLocks/>
          </p:cNvPicPr>
          <p:nvPr/>
        </p:nvPicPr>
        <p:blipFill>
          <a:blip r:embed="rId2"/>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pic>
        <p:nvPicPr>
          <p:cNvPr id="977" name="Screen Shot 2017-01-08 at 13.43.36.png" descr="Screen Shot 2017-01-08 at 13.43.36.png"/>
          <p:cNvPicPr>
            <a:picLocks/>
          </p:cNvPicPr>
          <p:nvPr/>
        </p:nvPicPr>
        <p:blipFill>
          <a:blip r:embed="rId3"/>
          <a:stretch>
            <a:fillRect/>
          </a:stretch>
        </p:blipFill>
        <p:spPr>
          <a:xfrm>
            <a:off x="705177" y="2281407"/>
            <a:ext cx="5543732" cy="7129471"/>
          </a:xfrm>
          <a:prstGeom prst="rect">
            <a:avLst/>
          </a:prstGeom>
          <a:effectLst>
            <a:outerShdw blurRad="63500" dist="25400" dir="5400000" rotWithShape="0">
              <a:srgbClr val="000000">
                <a:alpha val="50000"/>
              </a:srgbClr>
            </a:outerShdw>
          </a:effectLst>
        </p:spPr>
      </p:pic>
      <p:pic>
        <p:nvPicPr>
          <p:cNvPr id="978" name="Screen Shot 2016-12-18 at 10.31.18.png" descr="Screen Shot 2016-12-18 at 10.31.18.png"/>
          <p:cNvPicPr>
            <a:picLocks noChangeAspect="1"/>
          </p:cNvPicPr>
          <p:nvPr/>
        </p:nvPicPr>
        <p:blipFill>
          <a:blip r:embed="rId4"/>
          <a:stretch>
            <a:fillRect/>
          </a:stretch>
        </p:blipFill>
        <p:spPr>
          <a:xfrm>
            <a:off x="7640439" y="6699578"/>
            <a:ext cx="3577170" cy="2593058"/>
          </a:xfrm>
          <a:prstGeom prst="rect">
            <a:avLst/>
          </a:prstGeom>
          <a:ln w="12700"/>
        </p:spPr>
      </p:pic>
      <p:sp>
        <p:nvSpPr>
          <p:cNvPr id="979" name="Arrow"/>
          <p:cNvSpPr/>
          <p:nvPr/>
        </p:nvSpPr>
        <p:spPr>
          <a:xfrm>
            <a:off x="7730066" y="8071311"/>
            <a:ext cx="937751" cy="639433"/>
          </a:xfrm>
          <a:prstGeom prst="rightArrow">
            <a:avLst>
              <a:gd name="adj1" fmla="val 42043"/>
              <a:gd name="adj2" fmla="val 74851"/>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Rectangle"/>
          <p:cNvSpPr/>
          <p:nvPr/>
        </p:nvSpPr>
        <p:spPr>
          <a:xfrm>
            <a:off x="4912146" y="3877154"/>
            <a:ext cx="3155108" cy="3345905"/>
          </a:xfrm>
          <a:prstGeom prst="rect">
            <a:avLst/>
          </a:prstGeom>
          <a:solidFill>
            <a:srgbClr val="EBEBEB"/>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02" name="Rectangle"/>
          <p:cNvSpPr/>
          <p:nvPr/>
        </p:nvSpPr>
        <p:spPr>
          <a:xfrm>
            <a:off x="8219781" y="3877154"/>
            <a:ext cx="3155107" cy="3345905"/>
          </a:xfrm>
          <a:prstGeom prst="rect">
            <a:avLst/>
          </a:prstGeom>
          <a:solidFill>
            <a:srgbClr val="EBEBEB"/>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03" name="Rectangle"/>
          <p:cNvSpPr/>
          <p:nvPr/>
        </p:nvSpPr>
        <p:spPr>
          <a:xfrm>
            <a:off x="1629912" y="2696862"/>
            <a:ext cx="3155107" cy="1075863"/>
          </a:xfrm>
          <a:prstGeom prst="rect">
            <a:avLst/>
          </a:prstGeom>
          <a:solidFill>
            <a:srgbClr val="BDD8FC"/>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04" name="Rectangle"/>
          <p:cNvSpPr/>
          <p:nvPr/>
        </p:nvSpPr>
        <p:spPr>
          <a:xfrm>
            <a:off x="4924846" y="2696862"/>
            <a:ext cx="3155108" cy="1075863"/>
          </a:xfrm>
          <a:prstGeom prst="rect">
            <a:avLst/>
          </a:prstGeom>
          <a:solidFill>
            <a:srgbClr val="BDD8FC"/>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05" name="Rectangle"/>
          <p:cNvSpPr/>
          <p:nvPr/>
        </p:nvSpPr>
        <p:spPr>
          <a:xfrm>
            <a:off x="8219781" y="2696862"/>
            <a:ext cx="3155107" cy="1075863"/>
          </a:xfrm>
          <a:prstGeom prst="rect">
            <a:avLst/>
          </a:prstGeom>
          <a:solidFill>
            <a:srgbClr val="BDD8FC"/>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06" name="Stress-fields in science"/>
          <p:cNvSpPr txBox="1">
            <a:spLocks noGrp="1"/>
          </p:cNvSpPr>
          <p:nvPr>
            <p:ph type="title"/>
          </p:nvPr>
        </p:nvSpPr>
        <p:spPr>
          <a:prstGeom prst="rect">
            <a:avLst/>
          </a:prstGeom>
        </p:spPr>
        <p:txBody>
          <a:bodyPr/>
          <a:lstStyle>
            <a:lvl1pPr>
              <a:defRPr sz="3800"/>
            </a:lvl1pPr>
          </a:lstStyle>
          <a:p>
            <a:r>
              <a:t>Stress-fields in science</a:t>
            </a:r>
          </a:p>
        </p:txBody>
      </p:sp>
      <p:sp>
        <p:nvSpPr>
          <p:cNvPr id="307" name="Epistemology"/>
          <p:cNvSpPr txBox="1"/>
          <p:nvPr/>
        </p:nvSpPr>
        <p:spPr>
          <a:xfrm>
            <a:off x="5265563" y="2888312"/>
            <a:ext cx="2715370"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500" b="1">
                <a:solidFill>
                  <a:srgbClr val="333333"/>
                </a:solidFill>
                <a:latin typeface="+mn-lt"/>
                <a:ea typeface="+mn-ea"/>
                <a:cs typeface="+mn-cs"/>
                <a:sym typeface="Gill Sans"/>
              </a:defRPr>
            </a:lvl1pPr>
          </a:lstStyle>
          <a:p>
            <a:r>
              <a:t>Epistemology</a:t>
            </a:r>
          </a:p>
        </p:txBody>
      </p:sp>
      <p:sp>
        <p:nvSpPr>
          <p:cNvPr id="308" name="Ethics"/>
          <p:cNvSpPr txBox="1"/>
          <p:nvPr/>
        </p:nvSpPr>
        <p:spPr>
          <a:xfrm>
            <a:off x="8456848" y="2888312"/>
            <a:ext cx="2818425"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b="1">
                <a:solidFill>
                  <a:srgbClr val="333333"/>
                </a:solidFill>
                <a:latin typeface="+mn-lt"/>
                <a:ea typeface="+mn-ea"/>
                <a:cs typeface="+mn-cs"/>
                <a:sym typeface="Gill Sans"/>
              </a:defRPr>
            </a:lvl1pPr>
          </a:lstStyle>
          <a:p>
            <a:r>
              <a:t>Ethics</a:t>
            </a:r>
          </a:p>
        </p:txBody>
      </p:sp>
      <p:sp>
        <p:nvSpPr>
          <p:cNvPr id="309" name="Ontology"/>
          <p:cNvSpPr txBox="1"/>
          <p:nvPr/>
        </p:nvSpPr>
        <p:spPr>
          <a:xfrm>
            <a:off x="1995897" y="2888312"/>
            <a:ext cx="2448273" cy="80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defTabSz="914400">
              <a:defRPr sz="2400" b="1">
                <a:solidFill>
                  <a:srgbClr val="333333"/>
                </a:solidFill>
                <a:latin typeface="+mn-lt"/>
                <a:ea typeface="+mn-ea"/>
                <a:cs typeface="+mn-cs"/>
                <a:sym typeface="Gill Sans"/>
              </a:defRPr>
            </a:lvl1pPr>
          </a:lstStyle>
          <a:p>
            <a:r>
              <a:t>Ontology</a:t>
            </a:r>
          </a:p>
        </p:txBody>
      </p:sp>
      <p:sp>
        <p:nvSpPr>
          <p:cNvPr id="310" name="Rectangle"/>
          <p:cNvSpPr/>
          <p:nvPr/>
        </p:nvSpPr>
        <p:spPr>
          <a:xfrm>
            <a:off x="1642479" y="3877154"/>
            <a:ext cx="3155108" cy="3345905"/>
          </a:xfrm>
          <a:prstGeom prst="rect">
            <a:avLst/>
          </a:prstGeom>
          <a:solidFill>
            <a:srgbClr val="EBEBEB"/>
          </a:solidFill>
          <a:ln>
            <a:solidFill>
              <a:srgbClr val="333333"/>
            </a:solidFill>
          </a:ln>
        </p:spPr>
        <p:txBody>
          <a:bodyPr lIns="45719" rIns="45719" anchor="ctr"/>
          <a:lstStyle/>
          <a:p>
            <a:pPr algn="ctr" defTabSz="914400">
              <a:defRPr sz="1800">
                <a:solidFill>
                  <a:srgbClr val="333333"/>
                </a:solidFill>
                <a:latin typeface="+mn-lt"/>
                <a:ea typeface="+mn-ea"/>
                <a:cs typeface="+mn-cs"/>
                <a:sym typeface="Gill Sans"/>
              </a:defRPr>
            </a:pPr>
            <a:endParaRPr/>
          </a:p>
        </p:txBody>
      </p:sp>
      <p:sp>
        <p:nvSpPr>
          <p:cNvPr id="311" name="Questions on the “being”"/>
          <p:cNvSpPr txBox="1"/>
          <p:nvPr/>
        </p:nvSpPr>
        <p:spPr>
          <a:xfrm>
            <a:off x="1661021" y="4793112"/>
            <a:ext cx="3164632" cy="1158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defTabSz="914400">
              <a:defRPr sz="2400">
                <a:solidFill>
                  <a:srgbClr val="333333"/>
                </a:solidFill>
                <a:latin typeface="+mn-lt"/>
                <a:ea typeface="+mn-ea"/>
                <a:cs typeface="+mn-cs"/>
                <a:sym typeface="Gill Sans"/>
              </a:defRPr>
            </a:pPr>
            <a:r>
              <a:t>Questions on the “</a:t>
            </a:r>
            <a:r>
              <a:rPr i="1"/>
              <a:t>being</a:t>
            </a:r>
            <a:r>
              <a:t>”</a:t>
            </a:r>
          </a:p>
        </p:txBody>
      </p:sp>
      <p:sp>
        <p:nvSpPr>
          <p:cNvPr id="312" name="Questions on knowledge and the “scientific discovery”"/>
          <p:cNvSpPr txBox="1"/>
          <p:nvPr/>
        </p:nvSpPr>
        <p:spPr>
          <a:xfrm>
            <a:off x="5021948" y="4793112"/>
            <a:ext cx="2960904" cy="1158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defTabSz="914400">
              <a:defRPr sz="2400">
                <a:solidFill>
                  <a:srgbClr val="333333"/>
                </a:solidFill>
                <a:latin typeface="+mn-lt"/>
                <a:ea typeface="+mn-ea"/>
                <a:cs typeface="+mn-cs"/>
                <a:sym typeface="Gill Sans"/>
              </a:defRPr>
            </a:pPr>
            <a:r>
              <a:t>Questions on </a:t>
            </a:r>
            <a:r>
              <a:rPr i="1"/>
              <a:t>knowledge</a:t>
            </a:r>
            <a:r>
              <a:t> and the </a:t>
            </a:r>
            <a:r>
              <a:rPr i="1"/>
              <a:t>“scientific discovery”</a:t>
            </a:r>
          </a:p>
        </p:txBody>
      </p:sp>
      <p:sp>
        <p:nvSpPr>
          <p:cNvPr id="313" name="Questions on actions and morality"/>
          <p:cNvSpPr txBox="1"/>
          <p:nvPr/>
        </p:nvSpPr>
        <p:spPr>
          <a:xfrm>
            <a:off x="8316883" y="4793112"/>
            <a:ext cx="2960903" cy="8027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defTabSz="914400">
              <a:defRPr sz="2400">
                <a:solidFill>
                  <a:srgbClr val="333333"/>
                </a:solidFill>
                <a:latin typeface="+mn-lt"/>
                <a:ea typeface="+mn-ea"/>
                <a:cs typeface="+mn-cs"/>
                <a:sym typeface="Gill Sans"/>
              </a:defRPr>
            </a:pPr>
            <a:r>
              <a:t>Questions on </a:t>
            </a:r>
            <a:r>
              <a:rPr i="1"/>
              <a:t>actions and morality</a:t>
            </a:r>
          </a:p>
        </p:txBody>
      </p:sp>
      <p:sp>
        <p:nvSpPr>
          <p:cNvPr id="314" name="From: Orkunoglu, 2010"/>
          <p:cNvSpPr txBox="1"/>
          <p:nvPr/>
        </p:nvSpPr>
        <p:spPr>
          <a:xfrm>
            <a:off x="432626" y="9199185"/>
            <a:ext cx="1597855"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914400">
              <a:defRPr b="1">
                <a:solidFill>
                  <a:srgbClr val="333333"/>
                </a:solidFill>
                <a:latin typeface="Gill Sans MT"/>
                <a:ea typeface="Gill Sans MT"/>
                <a:cs typeface="Gill Sans MT"/>
                <a:sym typeface="Gill Sans MT"/>
              </a:defRPr>
            </a:pPr>
            <a:r>
              <a:t>From: </a:t>
            </a:r>
            <a:r>
              <a:rPr b="0"/>
              <a:t>Orkunoglu, 2010</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Double-click to edit"/>
          <p:cNvSpPr txBox="1">
            <a:spLocks noGrp="1"/>
          </p:cNvSpPr>
          <p:nvPr>
            <p:ph type="title"/>
          </p:nvPr>
        </p:nvSpPr>
        <p:spPr>
          <a:prstGeom prst="rect">
            <a:avLst/>
          </a:prstGeom>
        </p:spPr>
        <p:txBody>
          <a:bodyPr/>
          <a:lstStyle/>
          <a:p>
            <a:endParaRPr/>
          </a:p>
        </p:txBody>
      </p:sp>
      <p:pic>
        <p:nvPicPr>
          <p:cNvPr id="982" name="Example! Example!" descr="Example! Example!"/>
          <p:cNvPicPr>
            <a:picLocks/>
          </p:cNvPicPr>
          <p:nvPr/>
        </p:nvPicPr>
        <p:blipFill>
          <a:blip r:embed="rId2"/>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pic>
        <p:nvPicPr>
          <p:cNvPr id="983" name="Screen Shot 2017-01-08 at 13.50.39.png" descr="Screen Shot 2017-01-08 at 13.50.39.png"/>
          <p:cNvPicPr>
            <a:picLocks/>
          </p:cNvPicPr>
          <p:nvPr/>
        </p:nvPicPr>
        <p:blipFill>
          <a:blip r:embed="rId3"/>
          <a:stretch>
            <a:fillRect/>
          </a:stretch>
        </p:blipFill>
        <p:spPr>
          <a:xfrm>
            <a:off x="703462" y="2135705"/>
            <a:ext cx="5438150" cy="7435379"/>
          </a:xfrm>
          <a:prstGeom prst="rect">
            <a:avLst/>
          </a:prstGeom>
          <a:effectLst>
            <a:outerShdw blurRad="63500" dist="25400" dir="5400000" rotWithShape="0">
              <a:srgbClr val="000000">
                <a:alpha val="50000"/>
              </a:srgbClr>
            </a:outerShdw>
          </a:effectLst>
        </p:spPr>
      </p:pic>
      <p:sp>
        <p:nvSpPr>
          <p:cNvPr id="984" name="Research objective / Purpose…"/>
          <p:cNvSpPr txBox="1"/>
          <p:nvPr/>
        </p:nvSpPr>
        <p:spPr>
          <a:xfrm>
            <a:off x="6577012" y="2383829"/>
            <a:ext cx="5703888" cy="5104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57799" defTabSz="1295400">
              <a:spcBef>
                <a:spcPts val="1000"/>
              </a:spcBef>
              <a:defRPr sz="2800" b="1">
                <a:uFill>
                  <a:solidFill>
                    <a:srgbClr val="000000"/>
                  </a:solidFill>
                </a:uFill>
                <a:latin typeface="+mn-lt"/>
                <a:ea typeface="+mn-ea"/>
                <a:cs typeface="+mn-cs"/>
                <a:sym typeface="Gill Sans"/>
              </a:defRPr>
            </a:pPr>
            <a:r>
              <a:t>Research objective / Purpose</a:t>
            </a:r>
          </a:p>
          <a:p>
            <a:pPr marL="383540" marR="57799" indent="-342900" defTabSz="1295400">
              <a:spcBef>
                <a:spcPts val="1000"/>
              </a:spcBef>
              <a:buSzPct val="100000"/>
              <a:buChar char="•"/>
              <a:defRPr sz="2800">
                <a:uFill>
                  <a:solidFill>
                    <a:srgbClr val="000000"/>
                  </a:solidFill>
                </a:uFill>
                <a:latin typeface="+mn-lt"/>
                <a:ea typeface="+mn-ea"/>
                <a:cs typeface="+mn-cs"/>
                <a:sym typeface="Gill Sans"/>
              </a:defRPr>
            </a:pPr>
            <a:r>
              <a:t>Exploratory literature study to understand current state of reported evidence in Requirements Engineering (process) improvement and potential gaps</a:t>
            </a:r>
          </a:p>
          <a:p>
            <a:pPr marR="57799" defTabSz="1295400">
              <a:spcBef>
                <a:spcPts val="1000"/>
              </a:spcBef>
              <a:defRPr sz="2800" b="1">
                <a:uFill>
                  <a:solidFill>
                    <a:srgbClr val="000000"/>
                  </a:solidFill>
                </a:uFill>
                <a:latin typeface="+mn-lt"/>
                <a:ea typeface="+mn-ea"/>
                <a:cs typeface="+mn-cs"/>
                <a:sym typeface="Gill Sans"/>
              </a:defRPr>
            </a:pPr>
            <a:r>
              <a:t>Method</a:t>
            </a:r>
          </a:p>
          <a:p>
            <a:pPr marL="383540" marR="57799" indent="-342900" defTabSz="1295400">
              <a:spcBef>
                <a:spcPts val="1000"/>
              </a:spcBef>
              <a:buSzPct val="100000"/>
              <a:buChar char="•"/>
              <a:defRPr sz="2800">
                <a:uFill>
                  <a:solidFill>
                    <a:srgbClr val="000000"/>
                  </a:solidFill>
                </a:uFill>
                <a:latin typeface="+mn-lt"/>
                <a:ea typeface="+mn-ea"/>
                <a:cs typeface="+mn-cs"/>
                <a:sym typeface="Gill Sans"/>
              </a:defRPr>
            </a:pPr>
            <a:r>
              <a:t>Systematic mapping study</a:t>
            </a:r>
          </a:p>
        </p:txBody>
      </p:sp>
      <p:pic>
        <p:nvPicPr>
          <p:cNvPr id="985" name="Screen Shot 2016-12-18 at 10.31.18.png" descr="Screen Shot 2016-12-18 at 10.31.18.png"/>
          <p:cNvPicPr>
            <a:picLocks noChangeAspect="1"/>
          </p:cNvPicPr>
          <p:nvPr/>
        </p:nvPicPr>
        <p:blipFill>
          <a:blip r:embed="rId4"/>
          <a:stretch>
            <a:fillRect/>
          </a:stretch>
        </p:blipFill>
        <p:spPr>
          <a:xfrm>
            <a:off x="7640439" y="6699578"/>
            <a:ext cx="3577170" cy="2593058"/>
          </a:xfrm>
          <a:prstGeom prst="rect">
            <a:avLst/>
          </a:prstGeom>
          <a:ln w="12700"/>
        </p:spPr>
      </p:pic>
      <p:sp>
        <p:nvSpPr>
          <p:cNvPr id="986" name="Arrow"/>
          <p:cNvSpPr/>
          <p:nvPr/>
        </p:nvSpPr>
        <p:spPr>
          <a:xfrm>
            <a:off x="7730066" y="8071311"/>
            <a:ext cx="937751" cy="639433"/>
          </a:xfrm>
          <a:prstGeom prst="rightArrow">
            <a:avLst>
              <a:gd name="adj1" fmla="val 42043"/>
              <a:gd name="adj2" fmla="val 74851"/>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Double-click to edit"/>
          <p:cNvSpPr txBox="1">
            <a:spLocks noGrp="1"/>
          </p:cNvSpPr>
          <p:nvPr>
            <p:ph type="title"/>
          </p:nvPr>
        </p:nvSpPr>
        <p:spPr>
          <a:prstGeom prst="rect">
            <a:avLst/>
          </a:prstGeom>
        </p:spPr>
        <p:txBody>
          <a:bodyPr/>
          <a:lstStyle/>
          <a:p>
            <a:endParaRPr/>
          </a:p>
        </p:txBody>
      </p:sp>
      <p:pic>
        <p:nvPicPr>
          <p:cNvPr id="989" name="Example! Example!" descr="Example! Example!"/>
          <p:cNvPicPr>
            <a:picLocks/>
          </p:cNvPicPr>
          <p:nvPr/>
        </p:nvPicPr>
        <p:blipFill>
          <a:blip r:embed="rId2"/>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pic>
        <p:nvPicPr>
          <p:cNvPr id="990" name="Screen Shot 2017-01-08 at 13.46.52.png" descr="Screen Shot 2017-01-08 at 13.46.52.png"/>
          <p:cNvPicPr>
            <a:picLocks/>
          </p:cNvPicPr>
          <p:nvPr/>
        </p:nvPicPr>
        <p:blipFill>
          <a:blip r:embed="rId3"/>
          <a:stretch>
            <a:fillRect/>
          </a:stretch>
        </p:blipFill>
        <p:spPr>
          <a:xfrm>
            <a:off x="681374" y="2111006"/>
            <a:ext cx="5558178" cy="7284294"/>
          </a:xfrm>
          <a:prstGeom prst="rect">
            <a:avLst/>
          </a:prstGeom>
          <a:effectLst>
            <a:outerShdw blurRad="63500" dist="25400" dir="5400000" rotWithShape="0">
              <a:srgbClr val="000000">
                <a:alpha val="50000"/>
              </a:srgbClr>
            </a:outerShdw>
          </a:effectLst>
        </p:spPr>
      </p:pic>
      <p:sp>
        <p:nvSpPr>
          <p:cNvPr id="991" name="Research objective / Purpose…"/>
          <p:cNvSpPr txBox="1"/>
          <p:nvPr/>
        </p:nvSpPr>
        <p:spPr>
          <a:xfrm>
            <a:off x="6577012" y="2383829"/>
            <a:ext cx="5703888" cy="5104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57799" defTabSz="1295400">
              <a:spcBef>
                <a:spcPts val="1000"/>
              </a:spcBef>
              <a:defRPr sz="2800" b="1">
                <a:uFill>
                  <a:solidFill>
                    <a:srgbClr val="000000"/>
                  </a:solidFill>
                </a:uFill>
                <a:latin typeface="+mn-lt"/>
                <a:ea typeface="+mn-ea"/>
                <a:cs typeface="+mn-cs"/>
                <a:sym typeface="Gill Sans"/>
              </a:defRPr>
            </a:pPr>
            <a:r>
              <a:t>Research objective / Purpose</a:t>
            </a:r>
          </a:p>
          <a:p>
            <a:pPr marL="383540" marR="57799" indent="-342900" defTabSz="1295400">
              <a:spcBef>
                <a:spcPts val="1000"/>
              </a:spcBef>
              <a:buSzPct val="100000"/>
              <a:buChar char="•"/>
              <a:defRPr sz="2800">
                <a:uFill>
                  <a:solidFill>
                    <a:srgbClr val="000000"/>
                  </a:solidFill>
                </a:uFill>
                <a:latin typeface="+mn-lt"/>
                <a:ea typeface="+mn-ea"/>
                <a:cs typeface="+mn-cs"/>
                <a:sym typeface="Gill Sans"/>
              </a:defRPr>
            </a:pPr>
            <a:r>
              <a:t>Design of an RE improvement approach by synthesising existing concepts</a:t>
            </a:r>
          </a:p>
          <a:p>
            <a:pPr marR="57799" defTabSz="1295400">
              <a:spcBef>
                <a:spcPts val="1000"/>
              </a:spcBef>
              <a:defRPr sz="2800" b="1">
                <a:uFill>
                  <a:solidFill>
                    <a:srgbClr val="000000"/>
                  </a:solidFill>
                </a:uFill>
                <a:latin typeface="+mn-lt"/>
                <a:ea typeface="+mn-ea"/>
                <a:cs typeface="+mn-cs"/>
                <a:sym typeface="Gill Sans"/>
              </a:defRPr>
            </a:pPr>
            <a:r>
              <a:t>Method</a:t>
            </a:r>
          </a:p>
          <a:p>
            <a:pPr marL="383540" marR="57799" indent="-342900" defTabSz="1295400">
              <a:spcBef>
                <a:spcPts val="1000"/>
              </a:spcBef>
              <a:buSzPct val="100000"/>
              <a:buChar char="•"/>
              <a:defRPr sz="2800">
                <a:uFill>
                  <a:solidFill>
                    <a:srgbClr val="000000"/>
                  </a:solidFill>
                </a:uFill>
                <a:latin typeface="+mn-lt"/>
                <a:ea typeface="+mn-ea"/>
                <a:cs typeface="+mn-cs"/>
                <a:sym typeface="Gill Sans"/>
              </a:defRPr>
            </a:pPr>
            <a:r>
              <a:t>(Design) theory building</a:t>
            </a:r>
          </a:p>
        </p:txBody>
      </p:sp>
      <p:pic>
        <p:nvPicPr>
          <p:cNvPr id="992" name="Screen Shot 2016-12-18 at 10.31.18.png" descr="Screen Shot 2016-12-18 at 10.31.18.png"/>
          <p:cNvPicPr>
            <a:picLocks noChangeAspect="1"/>
          </p:cNvPicPr>
          <p:nvPr/>
        </p:nvPicPr>
        <p:blipFill>
          <a:blip r:embed="rId4"/>
          <a:stretch>
            <a:fillRect/>
          </a:stretch>
        </p:blipFill>
        <p:spPr>
          <a:xfrm>
            <a:off x="7640439" y="6699578"/>
            <a:ext cx="3577170" cy="2593058"/>
          </a:xfrm>
          <a:prstGeom prst="rect">
            <a:avLst/>
          </a:prstGeom>
          <a:ln w="12700"/>
        </p:spPr>
      </p:pic>
      <p:sp>
        <p:nvSpPr>
          <p:cNvPr id="993" name="Arrow"/>
          <p:cNvSpPr/>
          <p:nvPr/>
        </p:nvSpPr>
        <p:spPr>
          <a:xfrm>
            <a:off x="7526866" y="7055311"/>
            <a:ext cx="937751" cy="639433"/>
          </a:xfrm>
          <a:prstGeom prst="rightArrow">
            <a:avLst>
              <a:gd name="adj1" fmla="val 42043"/>
              <a:gd name="adj2" fmla="val 74851"/>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Double-click to edit"/>
          <p:cNvSpPr txBox="1">
            <a:spLocks noGrp="1"/>
          </p:cNvSpPr>
          <p:nvPr>
            <p:ph type="title"/>
          </p:nvPr>
        </p:nvSpPr>
        <p:spPr>
          <a:prstGeom prst="rect">
            <a:avLst/>
          </a:prstGeom>
        </p:spPr>
        <p:txBody>
          <a:bodyPr/>
          <a:lstStyle/>
          <a:p>
            <a:endParaRPr/>
          </a:p>
        </p:txBody>
      </p:sp>
      <p:pic>
        <p:nvPicPr>
          <p:cNvPr id="996" name="Example! Example!" descr="Example! Example!"/>
          <p:cNvPicPr>
            <a:picLocks/>
          </p:cNvPicPr>
          <p:nvPr/>
        </p:nvPicPr>
        <p:blipFill>
          <a:blip r:embed="rId2"/>
          <a:stretch>
            <a:fillRect/>
          </a:stretch>
        </p:blipFill>
        <p:spPr>
          <a:xfrm rot="959544">
            <a:off x="8926609" y="365044"/>
            <a:ext cx="3974760" cy="1401638"/>
          </a:xfrm>
          <a:prstGeom prst="rect">
            <a:avLst/>
          </a:prstGeom>
          <a:effectLst>
            <a:outerShdw blurRad="63500" dist="25400" dir="5400000" rotWithShape="0">
              <a:srgbClr val="000000">
                <a:alpha val="50000"/>
              </a:srgbClr>
            </a:outerShdw>
          </a:effectLst>
        </p:spPr>
      </p:pic>
      <p:pic>
        <p:nvPicPr>
          <p:cNvPr id="997" name="Screen Shot 2017-01-14 at 09.21.06.png" descr="Screen Shot 2017-01-14 at 09.21.06.png"/>
          <p:cNvPicPr>
            <a:picLocks/>
          </p:cNvPicPr>
          <p:nvPr/>
        </p:nvPicPr>
        <p:blipFill>
          <a:blip r:embed="rId3"/>
          <a:stretch>
            <a:fillRect/>
          </a:stretch>
        </p:blipFill>
        <p:spPr>
          <a:xfrm>
            <a:off x="704402" y="1988023"/>
            <a:ext cx="5703889" cy="7409194"/>
          </a:xfrm>
          <a:prstGeom prst="rect">
            <a:avLst/>
          </a:prstGeom>
          <a:effectLst>
            <a:outerShdw blurRad="63500" dist="25400" dir="5400000" rotWithShape="0">
              <a:srgbClr val="000000">
                <a:alpha val="50000"/>
              </a:srgbClr>
            </a:outerShdw>
          </a:effectLst>
        </p:spPr>
      </p:pic>
      <p:sp>
        <p:nvSpPr>
          <p:cNvPr id="998" name="Research objective / Purpose…"/>
          <p:cNvSpPr txBox="1"/>
          <p:nvPr/>
        </p:nvSpPr>
        <p:spPr>
          <a:xfrm>
            <a:off x="6577012" y="2383829"/>
            <a:ext cx="5703888" cy="5104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marR="57799" defTabSz="1295400">
              <a:spcBef>
                <a:spcPts val="1000"/>
              </a:spcBef>
              <a:defRPr sz="2800" b="1">
                <a:uFill>
                  <a:solidFill>
                    <a:srgbClr val="000000"/>
                  </a:solidFill>
                </a:uFill>
                <a:latin typeface="+mn-lt"/>
                <a:ea typeface="+mn-ea"/>
                <a:cs typeface="+mn-cs"/>
                <a:sym typeface="Gill Sans"/>
              </a:defRPr>
            </a:pPr>
            <a:r>
              <a:t>Research objective / Purpose</a:t>
            </a:r>
          </a:p>
          <a:p>
            <a:pPr marL="383540" marR="57799" indent="-342900" defTabSz="1295400">
              <a:spcBef>
                <a:spcPts val="1000"/>
              </a:spcBef>
              <a:buSzPct val="100000"/>
              <a:buChar char="•"/>
              <a:defRPr sz="2800">
                <a:uFill>
                  <a:solidFill>
                    <a:srgbClr val="000000"/>
                  </a:solidFill>
                </a:uFill>
                <a:latin typeface="+mn-lt"/>
                <a:ea typeface="+mn-ea"/>
                <a:cs typeface="+mn-cs"/>
                <a:sym typeface="Gill Sans"/>
              </a:defRPr>
            </a:pPr>
            <a:r>
              <a:t>Comparative case study to understand benefits and limitations when improving RE following a specific approach</a:t>
            </a:r>
          </a:p>
          <a:p>
            <a:pPr marR="57799" defTabSz="1295400">
              <a:spcBef>
                <a:spcPts val="1000"/>
              </a:spcBef>
              <a:defRPr sz="2800" b="1">
                <a:uFill>
                  <a:solidFill>
                    <a:srgbClr val="000000"/>
                  </a:solidFill>
                </a:uFill>
                <a:latin typeface="+mn-lt"/>
                <a:ea typeface="+mn-ea"/>
                <a:cs typeface="+mn-cs"/>
                <a:sym typeface="Gill Sans"/>
              </a:defRPr>
            </a:pPr>
            <a:r>
              <a:t>Method</a:t>
            </a:r>
          </a:p>
          <a:p>
            <a:pPr marL="383540" marR="57799" indent="-342900" defTabSz="1295400">
              <a:spcBef>
                <a:spcPts val="1000"/>
              </a:spcBef>
              <a:buSzPct val="100000"/>
              <a:buChar char="•"/>
              <a:defRPr sz="2800">
                <a:uFill>
                  <a:solidFill>
                    <a:srgbClr val="000000"/>
                  </a:solidFill>
                </a:uFill>
                <a:latin typeface="+mn-lt"/>
                <a:ea typeface="+mn-ea"/>
                <a:cs typeface="+mn-cs"/>
                <a:sym typeface="Gill Sans"/>
              </a:defRPr>
            </a:pPr>
            <a:r>
              <a:t>Case study research with canonical action research </a:t>
            </a:r>
          </a:p>
          <a:p>
            <a:pPr marL="383540" marR="57799" indent="-342900" defTabSz="1295400">
              <a:spcBef>
                <a:spcPts val="1000"/>
              </a:spcBef>
              <a:buSzPct val="100000"/>
              <a:buChar char="•"/>
              <a:defRPr sz="2800">
                <a:uFill>
                  <a:solidFill>
                    <a:srgbClr val="000000"/>
                  </a:solidFill>
                </a:uFill>
                <a:latin typeface="+mn-lt"/>
                <a:ea typeface="+mn-ea"/>
                <a:cs typeface="+mn-cs"/>
                <a:sym typeface="Gill Sans"/>
              </a:defRPr>
            </a:pPr>
            <a:r>
              <a:t>Independent replication</a:t>
            </a:r>
          </a:p>
        </p:txBody>
      </p:sp>
      <p:pic>
        <p:nvPicPr>
          <p:cNvPr id="999" name="Screen Shot 2016-12-18 at 10.31.18.png" descr="Screen Shot 2016-12-18 at 10.31.18.png"/>
          <p:cNvPicPr>
            <a:picLocks noChangeAspect="1"/>
          </p:cNvPicPr>
          <p:nvPr/>
        </p:nvPicPr>
        <p:blipFill>
          <a:blip r:embed="rId4"/>
          <a:stretch>
            <a:fillRect/>
          </a:stretch>
        </p:blipFill>
        <p:spPr>
          <a:xfrm>
            <a:off x="7640439" y="6699578"/>
            <a:ext cx="3577170" cy="2593058"/>
          </a:xfrm>
          <a:prstGeom prst="rect">
            <a:avLst/>
          </a:prstGeom>
          <a:ln w="12700"/>
        </p:spPr>
      </p:pic>
      <p:sp>
        <p:nvSpPr>
          <p:cNvPr id="1000" name="Arrow"/>
          <p:cNvSpPr/>
          <p:nvPr/>
        </p:nvSpPr>
        <p:spPr>
          <a:xfrm rot="10800000">
            <a:off x="10320866" y="7851178"/>
            <a:ext cx="937751" cy="639432"/>
          </a:xfrm>
          <a:prstGeom prst="rightArrow">
            <a:avLst>
              <a:gd name="adj1" fmla="val 42043"/>
              <a:gd name="adj2" fmla="val 74851"/>
            </a:avLst>
          </a:prstGeom>
          <a:solidFill>
            <a:schemeClr val="accent1"/>
          </a:solidFill>
          <a:ln w="12700">
            <a:solidFill>
              <a:srgbClr val="000000"/>
            </a:solidFill>
          </a:ln>
        </p:spPr>
        <p:txBody>
          <a:bodyPr lIns="50800" tIns="50800" rIns="50800" bIns="50800" anchor="ctr"/>
          <a:lstStyle/>
          <a:p>
            <a:pPr marL="57799" marR="57799" defTabSz="1295400">
              <a:defRPr sz="2400">
                <a:uFill>
                  <a:solidFill>
                    <a:srgbClr val="000000"/>
                  </a:solidFill>
                </a:uFill>
                <a:latin typeface="Arial"/>
                <a:ea typeface="Arial"/>
                <a:cs typeface="Arial"/>
                <a:sym typeface="Arial"/>
              </a:defRPr>
            </a:pPr>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 name="Screen Shot 2017-01-08 at 13.31.55.png" descr="Screen Shot 2017-01-08 at 13.31.55.png"/>
          <p:cNvPicPr>
            <a:picLocks/>
          </p:cNvPicPr>
          <p:nvPr/>
        </p:nvPicPr>
        <p:blipFill>
          <a:blip r:embed="rId2"/>
          <a:stretch>
            <a:fillRect/>
          </a:stretch>
        </p:blipFill>
        <p:spPr>
          <a:xfrm rot="971131">
            <a:off x="6459407" y="2394095"/>
            <a:ext cx="5160935" cy="7903329"/>
          </a:xfrm>
          <a:prstGeom prst="rect">
            <a:avLst/>
          </a:prstGeom>
          <a:effectLst>
            <a:outerShdw blurRad="63500" dist="25400" dir="5400000" rotWithShape="0">
              <a:srgbClr val="000000">
                <a:alpha val="75835"/>
              </a:srgbClr>
            </a:outerShdw>
          </a:effectLst>
        </p:spPr>
      </p:pic>
      <p:pic>
        <p:nvPicPr>
          <p:cNvPr id="1003" name="Screen Shot 2017-01-08 at 13.27.06.png" descr="Screen Shot 2017-01-08 at 13.27.06.png"/>
          <p:cNvPicPr>
            <a:picLocks/>
          </p:cNvPicPr>
          <p:nvPr/>
        </p:nvPicPr>
        <p:blipFill>
          <a:blip r:embed="rId3"/>
          <a:stretch>
            <a:fillRect/>
          </a:stretch>
        </p:blipFill>
        <p:spPr>
          <a:xfrm rot="20504861">
            <a:off x="1560146" y="2987169"/>
            <a:ext cx="5428930" cy="6717181"/>
          </a:xfrm>
          <a:prstGeom prst="rect">
            <a:avLst/>
          </a:prstGeom>
          <a:effectLst>
            <a:outerShdw blurRad="63500" dist="25400" dir="5400000" rotWithShape="0">
              <a:srgbClr val="000000">
                <a:alpha val="75835"/>
              </a:srgbClr>
            </a:outerShdw>
          </a:effectLst>
        </p:spPr>
      </p:pic>
      <p:sp>
        <p:nvSpPr>
          <p:cNvPr id="1004" name="Different objectives require different methods"/>
          <p:cNvSpPr txBox="1">
            <a:spLocks noGrp="1"/>
          </p:cNvSpPr>
          <p:nvPr>
            <p:ph type="title"/>
          </p:nvPr>
        </p:nvSpPr>
        <p:spPr>
          <a:prstGeom prst="rect">
            <a:avLst/>
          </a:prstGeom>
        </p:spPr>
        <p:txBody>
          <a:bodyPr/>
          <a:lstStyle/>
          <a:p>
            <a:r>
              <a:t>Different objectives require different methods </a:t>
            </a:r>
          </a:p>
        </p:txBody>
      </p:sp>
      <p:pic>
        <p:nvPicPr>
          <p:cNvPr id="1005" name="Screen Shot 2017-01-08 at 13.28.59.png" descr="Screen Shot 2017-01-08 at 13.28.59.png"/>
          <p:cNvPicPr>
            <a:picLocks/>
          </p:cNvPicPr>
          <p:nvPr/>
        </p:nvPicPr>
        <p:blipFill>
          <a:blip r:embed="rId4"/>
          <a:stretch>
            <a:fillRect/>
          </a:stretch>
        </p:blipFill>
        <p:spPr>
          <a:xfrm rot="387825">
            <a:off x="4458936" y="3581116"/>
            <a:ext cx="4491532" cy="6266742"/>
          </a:xfrm>
          <a:prstGeom prst="rect">
            <a:avLst/>
          </a:prstGeom>
          <a:effectLst>
            <a:outerShdw blurRad="63500" dist="25400" dir="5400000" rotWithShape="0">
              <a:srgbClr val="000000">
                <a:alpha val="75835"/>
              </a:srgbClr>
            </a:outerShdw>
          </a:effectLst>
        </p:spPr>
      </p:pic>
      <p:pic>
        <p:nvPicPr>
          <p:cNvPr id="1006" name="Screen Shot 2017-01-08 at 13.28.19.png" descr="Screen Shot 2017-01-08 at 13.28.19.png"/>
          <p:cNvPicPr>
            <a:picLocks/>
          </p:cNvPicPr>
          <p:nvPr/>
        </p:nvPicPr>
        <p:blipFill>
          <a:blip r:embed="rId5"/>
          <a:stretch>
            <a:fillRect/>
          </a:stretch>
        </p:blipFill>
        <p:spPr>
          <a:xfrm rot="1048407">
            <a:off x="1172181" y="4258391"/>
            <a:ext cx="4669469" cy="6128590"/>
          </a:xfrm>
          <a:prstGeom prst="rect">
            <a:avLst/>
          </a:prstGeom>
          <a:effectLst>
            <a:outerShdw blurRad="63500" dist="25400" dir="5400000" rotWithShape="0">
              <a:srgbClr val="000000">
                <a:alpha val="75835"/>
              </a:srgbClr>
            </a:outerShdw>
          </a:effectLst>
        </p:spPr>
      </p:pic>
      <p:pic>
        <p:nvPicPr>
          <p:cNvPr id="1007" name="Screen Shot 2017-01-08 at 13.29.39.png" descr="Screen Shot 2017-01-08 at 13.29.39.png"/>
          <p:cNvPicPr>
            <a:picLocks/>
          </p:cNvPicPr>
          <p:nvPr/>
        </p:nvPicPr>
        <p:blipFill>
          <a:blip r:embed="rId6"/>
          <a:stretch>
            <a:fillRect/>
          </a:stretch>
        </p:blipFill>
        <p:spPr>
          <a:xfrm rot="127053">
            <a:off x="2201894" y="5586746"/>
            <a:ext cx="3422491" cy="4875575"/>
          </a:xfrm>
          <a:prstGeom prst="rect">
            <a:avLst/>
          </a:prstGeom>
          <a:effectLst>
            <a:outerShdw blurRad="63500" dist="25400" dir="5400000" rotWithShape="0">
              <a:srgbClr val="000000">
                <a:alpha val="75835"/>
              </a:srgbClr>
            </a:outerShdw>
          </a:effectLst>
        </p:spPr>
      </p:pic>
      <p:pic>
        <p:nvPicPr>
          <p:cNvPr id="1008" name="How to select appropriate methods or combination of methods? How to select appropriate methods or combination of methods?" descr="How to select appropriate methods or combination of methods? How to select appropriate methods or combination of methods?"/>
          <p:cNvPicPr>
            <a:picLocks/>
          </p:cNvPicPr>
          <p:nvPr/>
        </p:nvPicPr>
        <p:blipFill>
          <a:blip r:embed="rId7"/>
          <a:stretch>
            <a:fillRect/>
          </a:stretch>
        </p:blipFill>
        <p:spPr>
          <a:xfrm>
            <a:off x="3945597" y="5996081"/>
            <a:ext cx="4737779" cy="2283308"/>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08"/>
                                        </p:tgtEl>
                                        <p:attrNameLst>
                                          <p:attrName>style.visibility</p:attrName>
                                        </p:attrNameLst>
                                      </p:cBhvr>
                                      <p:to>
                                        <p:strVal val="visible"/>
                                      </p:to>
                                    </p:set>
                                    <p:animEffect transition="in" filter="wipe(left)">
                                      <p:cBhvr>
                                        <p:cTn id="7" dur="300"/>
                                        <p:tgtEl>
                                          <p:spTgt spid="10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 grpId="1"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image25.jpeg" descr="image25.jpeg"/>
          <p:cNvPicPr>
            <a:picLocks noChangeAspect="1"/>
          </p:cNvPicPr>
          <p:nvPr/>
        </p:nvPicPr>
        <p:blipFill>
          <a:blip r:embed="rId2"/>
          <a:stretch>
            <a:fillRect/>
          </a:stretch>
        </p:blipFill>
        <p:spPr>
          <a:xfrm>
            <a:off x="2679700" y="1066800"/>
            <a:ext cx="7620000" cy="7620000"/>
          </a:xfrm>
          <a:prstGeom prst="rect">
            <a:avLst/>
          </a:prstGeom>
          <a:ln w="12700">
            <a:miter lim="400000"/>
          </a:ln>
        </p:spPr>
      </p:pic>
      <p:sp>
        <p:nvSpPr>
          <p:cNvPr id="1011" name="There is no universal silver-bullet*"/>
          <p:cNvSpPr txBox="1">
            <a:spLocks noGrp="1"/>
          </p:cNvSpPr>
          <p:nvPr>
            <p:ph type="title"/>
          </p:nvPr>
        </p:nvSpPr>
        <p:spPr>
          <a:prstGeom prst="rect">
            <a:avLst/>
          </a:prstGeom>
        </p:spPr>
        <p:txBody>
          <a:bodyPr/>
          <a:lstStyle/>
          <a:p>
            <a:r>
              <a:t>There is no universal silver-bullet*</a:t>
            </a:r>
          </a:p>
        </p:txBody>
      </p:sp>
      <p:pic>
        <p:nvPicPr>
          <p:cNvPr id="1012" name="Line Line" descr="Line Line"/>
          <p:cNvPicPr>
            <a:picLocks/>
          </p:cNvPicPr>
          <p:nvPr/>
        </p:nvPicPr>
        <p:blipFill>
          <a:blip r:embed="rId3"/>
          <a:stretch>
            <a:fillRect/>
          </a:stretch>
        </p:blipFill>
        <p:spPr>
          <a:xfrm rot="19390432">
            <a:off x="-1858020" y="4419037"/>
            <a:ext cx="17819918" cy="76201"/>
          </a:xfrm>
          <a:prstGeom prst="rect">
            <a:avLst/>
          </a:prstGeom>
        </p:spPr>
      </p:pic>
      <p:sp>
        <p:nvSpPr>
          <p:cNvPr id="1014" name="* Reminder: No universal way of scientific working."/>
          <p:cNvSpPr txBox="1"/>
          <p:nvPr/>
        </p:nvSpPr>
        <p:spPr>
          <a:xfrm>
            <a:off x="5344533" y="9093199"/>
            <a:ext cx="747615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atin typeface="+mn-lt"/>
                <a:ea typeface="+mn-ea"/>
                <a:cs typeface="+mn-cs"/>
                <a:sym typeface="Gill Sans"/>
              </a:defRPr>
            </a:lvl1pPr>
          </a:lstStyle>
          <a:p>
            <a:r>
              <a:t>* Reminder: No universal way of scientific working.</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Empirical processes: an abstract view"/>
          <p:cNvSpPr txBox="1">
            <a:spLocks noGrp="1"/>
          </p:cNvSpPr>
          <p:nvPr>
            <p:ph type="title"/>
          </p:nvPr>
        </p:nvSpPr>
        <p:spPr>
          <a:prstGeom prst="rect">
            <a:avLst/>
          </a:prstGeom>
        </p:spPr>
        <p:txBody>
          <a:bodyPr/>
          <a:lstStyle/>
          <a:p>
            <a:r>
              <a:t>Empirical processes: an abstract view</a:t>
            </a:r>
          </a:p>
        </p:txBody>
      </p:sp>
      <p:sp>
        <p:nvSpPr>
          <p:cNvPr id="1017" name="Planning and Definition"/>
          <p:cNvSpPr/>
          <p:nvPr/>
        </p:nvSpPr>
        <p:spPr>
          <a:xfrm>
            <a:off x="889000" y="2209800"/>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Planning and Definition</a:t>
            </a:r>
          </a:p>
        </p:txBody>
      </p:sp>
      <p:sp>
        <p:nvSpPr>
          <p:cNvPr id="1018" name="Method and Strategy Selection"/>
          <p:cNvSpPr/>
          <p:nvPr/>
        </p:nvSpPr>
        <p:spPr>
          <a:xfrm>
            <a:off x="889000" y="3753809"/>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Method and Strategy Selection</a:t>
            </a:r>
          </a:p>
        </p:txBody>
      </p:sp>
      <p:sp>
        <p:nvSpPr>
          <p:cNvPr id="1019" name="Design and (Method) Execution"/>
          <p:cNvSpPr/>
          <p:nvPr/>
        </p:nvSpPr>
        <p:spPr>
          <a:xfrm>
            <a:off x="889000" y="5190083"/>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Design and (Method) Execution</a:t>
            </a:r>
          </a:p>
        </p:txBody>
      </p:sp>
      <p:sp>
        <p:nvSpPr>
          <p:cNvPr id="1020" name="Conclusion Drawing"/>
          <p:cNvSpPr/>
          <p:nvPr/>
        </p:nvSpPr>
        <p:spPr>
          <a:xfrm>
            <a:off x="889000" y="6686996"/>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Conclusion Drawing</a:t>
            </a:r>
          </a:p>
        </p:txBody>
      </p:sp>
      <p:sp>
        <p:nvSpPr>
          <p:cNvPr id="1021" name="Packaging and Reporting"/>
          <p:cNvSpPr/>
          <p:nvPr/>
        </p:nvSpPr>
        <p:spPr>
          <a:xfrm>
            <a:off x="889000" y="8170366"/>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Packaging and Reporting</a:t>
            </a:r>
          </a:p>
        </p:txBody>
      </p:sp>
      <p:sp>
        <p:nvSpPr>
          <p:cNvPr id="1022" name="Line"/>
          <p:cNvSpPr/>
          <p:nvPr/>
        </p:nvSpPr>
        <p:spPr>
          <a:xfrm>
            <a:off x="2574594" y="3436420"/>
            <a:ext cx="8254777" cy="1"/>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1023" name="Line"/>
          <p:cNvSpPr/>
          <p:nvPr/>
        </p:nvSpPr>
        <p:spPr>
          <a:xfrm>
            <a:off x="2574594" y="4926562"/>
            <a:ext cx="8254777" cy="1"/>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1024" name="Line"/>
          <p:cNvSpPr/>
          <p:nvPr/>
        </p:nvSpPr>
        <p:spPr>
          <a:xfrm>
            <a:off x="2574594" y="6362836"/>
            <a:ext cx="8254777" cy="1"/>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1025" name="Line"/>
          <p:cNvSpPr/>
          <p:nvPr/>
        </p:nvSpPr>
        <p:spPr>
          <a:xfrm>
            <a:off x="2574594" y="7920388"/>
            <a:ext cx="8254777" cy="1"/>
          </a:xfrm>
          <a:prstGeom prst="line">
            <a:avLst/>
          </a:prstGeom>
          <a:ln w="12700">
            <a:solidFill>
              <a:srgbClr val="000000"/>
            </a:solidFill>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1026" name="Identify and outline problem (area)…"/>
          <p:cNvSpPr txBox="1"/>
          <p:nvPr/>
        </p:nvSpPr>
        <p:spPr>
          <a:xfrm>
            <a:off x="4984700" y="2244625"/>
            <a:ext cx="4633318"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buSzPct val="100000"/>
              <a:buChar char="•"/>
              <a:defRPr sz="2400">
                <a:latin typeface="+mn-lt"/>
                <a:ea typeface="+mn-ea"/>
                <a:cs typeface="+mn-cs"/>
                <a:sym typeface="Gill Sans"/>
              </a:defRPr>
            </a:pPr>
            <a:r>
              <a:t>Identify and outline problem (area)</a:t>
            </a:r>
          </a:p>
          <a:p>
            <a:pPr marL="228600" indent="-228600">
              <a:buSzPct val="100000"/>
              <a:buChar char="•"/>
              <a:defRPr sz="2400">
                <a:latin typeface="+mn-lt"/>
                <a:ea typeface="+mn-ea"/>
                <a:cs typeface="+mn-cs"/>
                <a:sym typeface="Gill Sans"/>
              </a:defRPr>
            </a:pPr>
            <a:r>
              <a:t>Determine research objectives</a:t>
            </a:r>
          </a:p>
        </p:txBody>
      </p:sp>
      <p:sp>
        <p:nvSpPr>
          <p:cNvPr id="1027" name="Select type of study and method(s)…"/>
          <p:cNvSpPr txBox="1"/>
          <p:nvPr/>
        </p:nvSpPr>
        <p:spPr>
          <a:xfrm>
            <a:off x="4984700" y="3815415"/>
            <a:ext cx="7547224"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buSzPct val="100000"/>
              <a:buChar char="•"/>
              <a:defRPr sz="2400">
                <a:latin typeface="+mn-lt"/>
                <a:ea typeface="+mn-ea"/>
                <a:cs typeface="+mn-cs"/>
                <a:sym typeface="Gill Sans"/>
              </a:defRPr>
            </a:pPr>
            <a:r>
              <a:t>Select type of study and method(s)</a:t>
            </a:r>
          </a:p>
          <a:p>
            <a:pPr marL="228600" indent="-228600">
              <a:buSzPct val="100000"/>
              <a:buChar char="•"/>
              <a:defRPr sz="2400">
                <a:latin typeface="+mn-lt"/>
                <a:ea typeface="+mn-ea"/>
                <a:cs typeface="+mn-cs"/>
                <a:sym typeface="Gill Sans"/>
              </a:defRPr>
            </a:pPr>
            <a:r>
              <a:t>Identify necessary environment (including units of analysis)</a:t>
            </a:r>
          </a:p>
        </p:txBody>
      </p:sp>
      <p:sp>
        <p:nvSpPr>
          <p:cNvPr id="1028" name="Design and validate study protocol (and validity procedures)…"/>
          <p:cNvSpPr txBox="1"/>
          <p:nvPr/>
        </p:nvSpPr>
        <p:spPr>
          <a:xfrm>
            <a:off x="4967766" y="5117926"/>
            <a:ext cx="7787896" cy="116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28600" indent="-228600">
              <a:buSzPct val="100000"/>
              <a:buChar char="•"/>
              <a:defRPr sz="2400">
                <a:latin typeface="+mn-lt"/>
                <a:ea typeface="+mn-ea"/>
                <a:cs typeface="+mn-cs"/>
                <a:sym typeface="Gill Sans"/>
              </a:defRPr>
            </a:pPr>
            <a:r>
              <a:t>Design and validate study protocol (and validity procedures)</a:t>
            </a:r>
          </a:p>
          <a:p>
            <a:pPr marL="228600" indent="-228600">
              <a:buSzPct val="100000"/>
              <a:buChar char="•"/>
              <a:defRPr sz="2400">
                <a:latin typeface="+mn-lt"/>
                <a:ea typeface="+mn-ea"/>
                <a:cs typeface="+mn-cs"/>
                <a:sym typeface="Gill Sans"/>
              </a:defRPr>
            </a:pPr>
            <a:r>
              <a:t>Employ research method following respective (detailed) processes</a:t>
            </a:r>
          </a:p>
        </p:txBody>
      </p:sp>
      <p:sp>
        <p:nvSpPr>
          <p:cNvPr id="1029" name="Analyse data…"/>
          <p:cNvSpPr txBox="1"/>
          <p:nvPr/>
        </p:nvSpPr>
        <p:spPr>
          <a:xfrm>
            <a:off x="4938997" y="6768917"/>
            <a:ext cx="5108229"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buSzPct val="100000"/>
              <a:buChar char="•"/>
              <a:defRPr sz="2400">
                <a:latin typeface="+mn-lt"/>
                <a:ea typeface="+mn-ea"/>
                <a:cs typeface="+mn-cs"/>
                <a:sym typeface="Gill Sans"/>
              </a:defRPr>
            </a:pPr>
            <a:r>
              <a:t>Analyse data</a:t>
            </a:r>
          </a:p>
          <a:p>
            <a:pPr marL="228600" indent="-228600">
              <a:buSzPct val="100000"/>
              <a:buChar char="•"/>
              <a:defRPr sz="2400">
                <a:latin typeface="+mn-lt"/>
                <a:ea typeface="+mn-ea"/>
                <a:cs typeface="+mn-cs"/>
                <a:sym typeface="Gill Sans"/>
              </a:defRPr>
            </a:pPr>
            <a:r>
              <a:t>Reflect on potential threats to validity </a:t>
            </a:r>
          </a:p>
        </p:txBody>
      </p:sp>
      <p:sp>
        <p:nvSpPr>
          <p:cNvPr id="1030" name="Package (and ideally disclose) data…"/>
          <p:cNvSpPr txBox="1"/>
          <p:nvPr/>
        </p:nvSpPr>
        <p:spPr>
          <a:xfrm>
            <a:off x="4938997" y="8227309"/>
            <a:ext cx="5457529" cy="1168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228600" indent="-228600">
              <a:buSzPct val="100000"/>
              <a:buChar char="•"/>
              <a:defRPr sz="2400">
                <a:latin typeface="+mn-lt"/>
                <a:ea typeface="+mn-ea"/>
                <a:cs typeface="+mn-cs"/>
                <a:sym typeface="Gill Sans"/>
              </a:defRPr>
            </a:pPr>
            <a:r>
              <a:t>Package (and ideally disclose) data</a:t>
            </a:r>
          </a:p>
          <a:p>
            <a:pPr marL="228600" indent="-228600">
              <a:buSzPct val="100000"/>
              <a:buChar char="•"/>
              <a:defRPr sz="2400">
                <a:latin typeface="+mn-lt"/>
                <a:ea typeface="+mn-ea"/>
                <a:cs typeface="+mn-cs"/>
                <a:sym typeface="Gill Sans"/>
              </a:defRPr>
            </a:pPr>
            <a:r>
              <a:t>Report on results (in tune with audience)</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Empirical processes: an abstract view"/>
          <p:cNvSpPr txBox="1">
            <a:spLocks noGrp="1"/>
          </p:cNvSpPr>
          <p:nvPr>
            <p:ph type="title"/>
          </p:nvPr>
        </p:nvSpPr>
        <p:spPr>
          <a:prstGeom prst="rect">
            <a:avLst/>
          </a:prstGeom>
        </p:spPr>
        <p:txBody>
          <a:bodyPr/>
          <a:lstStyle/>
          <a:p>
            <a:r>
              <a:t>Empirical processes: an abstract view</a:t>
            </a:r>
          </a:p>
        </p:txBody>
      </p:sp>
      <p:sp>
        <p:nvSpPr>
          <p:cNvPr id="1033" name="Planning and Definition"/>
          <p:cNvSpPr/>
          <p:nvPr/>
        </p:nvSpPr>
        <p:spPr>
          <a:xfrm>
            <a:off x="889000" y="2209800"/>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Planning and Definition</a:t>
            </a:r>
          </a:p>
        </p:txBody>
      </p:sp>
      <p:sp>
        <p:nvSpPr>
          <p:cNvPr id="1034" name="Method and Strategy Selection"/>
          <p:cNvSpPr/>
          <p:nvPr/>
        </p:nvSpPr>
        <p:spPr>
          <a:xfrm>
            <a:off x="889000" y="3753809"/>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Method and Strategy Selection</a:t>
            </a:r>
          </a:p>
        </p:txBody>
      </p:sp>
      <p:sp>
        <p:nvSpPr>
          <p:cNvPr id="1035" name="Design and (Method) Execution"/>
          <p:cNvSpPr/>
          <p:nvPr/>
        </p:nvSpPr>
        <p:spPr>
          <a:xfrm>
            <a:off x="889000" y="5190083"/>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Design and (Method) Execution</a:t>
            </a:r>
          </a:p>
        </p:txBody>
      </p:sp>
      <p:sp>
        <p:nvSpPr>
          <p:cNvPr id="1036" name="Conclusion Drawing"/>
          <p:cNvSpPr/>
          <p:nvPr/>
        </p:nvSpPr>
        <p:spPr>
          <a:xfrm>
            <a:off x="889000" y="6686996"/>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Conclusion Drawing</a:t>
            </a:r>
          </a:p>
        </p:txBody>
      </p:sp>
      <p:sp>
        <p:nvSpPr>
          <p:cNvPr id="1037" name="Packaging and Reporting"/>
          <p:cNvSpPr/>
          <p:nvPr/>
        </p:nvSpPr>
        <p:spPr>
          <a:xfrm>
            <a:off x="889000" y="8170366"/>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Packaging and Reporting</a:t>
            </a:r>
          </a:p>
        </p:txBody>
      </p:sp>
      <p:sp>
        <p:nvSpPr>
          <p:cNvPr id="1038" name="Scope of detailed empirical methods"/>
          <p:cNvSpPr txBox="1"/>
          <p:nvPr/>
        </p:nvSpPr>
        <p:spPr>
          <a:xfrm>
            <a:off x="4848890" y="4972666"/>
            <a:ext cx="534637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atin typeface="+mn-lt"/>
                <a:ea typeface="+mn-ea"/>
                <a:cs typeface="+mn-cs"/>
                <a:sym typeface="Gill Sans"/>
              </a:defRPr>
            </a:lvl1pPr>
          </a:lstStyle>
          <a:p>
            <a:r>
              <a:t>Scope of detailed empirical methods</a:t>
            </a:r>
          </a:p>
        </p:txBody>
      </p:sp>
      <p:sp>
        <p:nvSpPr>
          <p:cNvPr id="1039" name="Which method(s) do we need to employ?"/>
          <p:cNvSpPr txBox="1"/>
          <p:nvPr/>
        </p:nvSpPr>
        <p:spPr>
          <a:xfrm>
            <a:off x="5847591" y="3186949"/>
            <a:ext cx="6126163"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800">
                <a:latin typeface="+mn-lt"/>
                <a:ea typeface="+mn-ea"/>
                <a:cs typeface="+mn-cs"/>
                <a:sym typeface="Gill Sans"/>
              </a:defRPr>
            </a:lvl1pPr>
          </a:lstStyle>
          <a:p>
            <a:r>
              <a:t>Which method(s) do we need to employ?</a:t>
            </a:r>
          </a:p>
        </p:txBody>
      </p:sp>
      <p:pic>
        <p:nvPicPr>
          <p:cNvPr id="1040" name="Rounded Rectangle Rounded rectangle" descr="Rounded Rectangle Rounded rectangle"/>
          <p:cNvPicPr>
            <a:picLocks/>
          </p:cNvPicPr>
          <p:nvPr/>
        </p:nvPicPr>
        <p:blipFill>
          <a:blip r:embed="rId2"/>
          <a:stretch>
            <a:fillRect/>
          </a:stretch>
        </p:blipFill>
        <p:spPr>
          <a:xfrm>
            <a:off x="565546" y="4960027"/>
            <a:ext cx="4269649" cy="4539028"/>
          </a:xfrm>
          <a:prstGeom prst="rect">
            <a:avLst/>
          </a:prstGeom>
        </p:spPr>
      </p:pic>
      <p:sp>
        <p:nvSpPr>
          <p:cNvPr id="1042" name="Line"/>
          <p:cNvSpPr/>
          <p:nvPr/>
        </p:nvSpPr>
        <p:spPr>
          <a:xfrm flipH="1" flipV="1">
            <a:off x="4548745" y="2664105"/>
            <a:ext cx="1195389" cy="595763"/>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sp>
        <p:nvSpPr>
          <p:cNvPr id="1043" name="Line"/>
          <p:cNvSpPr/>
          <p:nvPr/>
        </p:nvSpPr>
        <p:spPr>
          <a:xfrm flipH="1">
            <a:off x="4615466" y="3623923"/>
            <a:ext cx="1131581" cy="651679"/>
          </a:xfrm>
          <a:prstGeom prst="line">
            <a:avLst/>
          </a:prstGeom>
          <a:ln w="12700">
            <a:solidFill>
              <a:srgbClr val="000000"/>
            </a:solidFill>
            <a:tailEnd type="triangle"/>
          </a:ln>
        </p:spPr>
        <p:txBody>
          <a:bodyPr lIns="0" tIns="0" rIns="0" bIns="0"/>
          <a:lstStyle/>
          <a:p>
            <a:pPr marL="57799" marR="57799" defTabSz="1295400">
              <a:defRPr sz="2400">
                <a:uFill>
                  <a:solidFill>
                    <a:srgbClr val="000000"/>
                  </a:solidFill>
                </a:uFill>
                <a:latin typeface="Arial"/>
                <a:ea typeface="Arial"/>
                <a:cs typeface="Arial"/>
                <a:sym typeface="Arial"/>
              </a:defRPr>
            </a:pPr>
            <a:endParaRPr/>
          </a:p>
        </p:txBody>
      </p:sp>
      <p:pic>
        <p:nvPicPr>
          <p:cNvPr id="1044" name="Screen Shot 2017-01-08 at 13.27.06.png" descr="Screen Shot 2017-01-08 at 13.27.06.png"/>
          <p:cNvPicPr>
            <a:picLocks/>
          </p:cNvPicPr>
          <p:nvPr/>
        </p:nvPicPr>
        <p:blipFill>
          <a:blip r:embed="rId3"/>
          <a:stretch>
            <a:fillRect/>
          </a:stretch>
        </p:blipFill>
        <p:spPr>
          <a:xfrm rot="1502677">
            <a:off x="7969644" y="6038938"/>
            <a:ext cx="3300483" cy="4090217"/>
          </a:xfrm>
          <a:prstGeom prst="rect">
            <a:avLst/>
          </a:prstGeom>
          <a:effectLst>
            <a:outerShdw blurRad="63500" dist="25400" dir="5400000" rotWithShape="0">
              <a:srgbClr val="000000">
                <a:alpha val="75835"/>
              </a:srgbClr>
            </a:outerShdw>
          </a:effectLst>
        </p:spPr>
      </p:pic>
      <p:pic>
        <p:nvPicPr>
          <p:cNvPr id="1045" name="Screen Shot 2017-01-08 at 13.28.59.png" descr="Screen Shot 2017-01-08 at 13.28.59.png"/>
          <p:cNvPicPr>
            <a:picLocks/>
          </p:cNvPicPr>
          <p:nvPr/>
        </p:nvPicPr>
        <p:blipFill>
          <a:blip r:embed="rId4"/>
          <a:stretch>
            <a:fillRect/>
          </a:stretch>
        </p:blipFill>
        <p:spPr>
          <a:xfrm rot="387825">
            <a:off x="7724780" y="6214625"/>
            <a:ext cx="3118728" cy="4343521"/>
          </a:xfrm>
          <a:prstGeom prst="rect">
            <a:avLst/>
          </a:prstGeom>
          <a:effectLst>
            <a:outerShdw blurRad="63500" dist="25400" dir="5400000" rotWithShape="0">
              <a:srgbClr val="000000">
                <a:alpha val="75835"/>
              </a:srgbClr>
            </a:outerShdw>
          </a:effectLst>
        </p:spPr>
      </p:pic>
      <p:pic>
        <p:nvPicPr>
          <p:cNvPr id="1046" name="Screen Shot 2017-01-08 at 13.28.19.png" descr="Screen Shot 2017-01-08 at 13.28.19.png"/>
          <p:cNvPicPr>
            <a:picLocks/>
          </p:cNvPicPr>
          <p:nvPr/>
        </p:nvPicPr>
        <p:blipFill>
          <a:blip r:embed="rId5"/>
          <a:stretch>
            <a:fillRect/>
          </a:stretch>
        </p:blipFill>
        <p:spPr>
          <a:xfrm rot="20305391">
            <a:off x="5518960" y="6514263"/>
            <a:ext cx="3345782" cy="4390325"/>
          </a:xfrm>
          <a:prstGeom prst="rect">
            <a:avLst/>
          </a:prstGeom>
          <a:effectLst>
            <a:outerShdw blurRad="63500" dist="25400" dir="5400000" rotWithShape="0">
              <a:srgbClr val="000000">
                <a:alpha val="75835"/>
              </a:srgbClr>
            </a:outerShdw>
          </a:effectLst>
        </p:spPr>
      </p:pic>
      <p:pic>
        <p:nvPicPr>
          <p:cNvPr id="1047" name="Screen Shot 2017-01-08 at 13.29.39.png" descr="Screen Shot 2017-01-08 at 13.29.39.png"/>
          <p:cNvPicPr>
            <a:picLocks/>
          </p:cNvPicPr>
          <p:nvPr/>
        </p:nvPicPr>
        <p:blipFill>
          <a:blip r:embed="rId6"/>
          <a:stretch>
            <a:fillRect/>
          </a:stretch>
        </p:blipFill>
        <p:spPr>
          <a:xfrm rot="21042914">
            <a:off x="6393019" y="7230740"/>
            <a:ext cx="2474550" cy="3515701"/>
          </a:xfrm>
          <a:prstGeom prst="rect">
            <a:avLst/>
          </a:prstGeom>
          <a:effectLst>
            <a:outerShdw blurRad="63500" dist="25400" dir="5400000" rotWithShape="0">
              <a:srgbClr val="000000">
                <a:alpha val="75835"/>
              </a:srgbClr>
            </a:outerShdw>
          </a:effectLst>
        </p:spPr>
      </p:pic>
      <p:pic>
        <p:nvPicPr>
          <p:cNvPr id="1048" name="Screen Shot 2017-01-08 at 13.31.55.png" descr="Screen Shot 2017-01-08 at 13.31.55.png"/>
          <p:cNvPicPr>
            <a:picLocks/>
          </p:cNvPicPr>
          <p:nvPr/>
        </p:nvPicPr>
        <p:blipFill>
          <a:blip r:embed="rId7"/>
          <a:stretch>
            <a:fillRect/>
          </a:stretch>
        </p:blipFill>
        <p:spPr>
          <a:xfrm rot="568173">
            <a:off x="8966571" y="6804412"/>
            <a:ext cx="2869153" cy="4366302"/>
          </a:xfrm>
          <a:prstGeom prst="rect">
            <a:avLst/>
          </a:prstGeom>
          <a:effectLst>
            <a:outerShdw blurRad="63500" dist="25400" dir="5400000" rotWithShape="0">
              <a:srgbClr val="000000">
                <a:alpha val="75835"/>
              </a:srgbClr>
            </a:outerShdw>
          </a:effectLst>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Planning and definition"/>
          <p:cNvSpPr txBox="1">
            <a:spLocks noGrp="1"/>
          </p:cNvSpPr>
          <p:nvPr>
            <p:ph type="title"/>
          </p:nvPr>
        </p:nvSpPr>
        <p:spPr>
          <a:prstGeom prst="rect">
            <a:avLst/>
          </a:prstGeom>
        </p:spPr>
        <p:txBody>
          <a:bodyPr/>
          <a:lstStyle/>
          <a:p>
            <a:r>
              <a:t>Planning and definition</a:t>
            </a:r>
          </a:p>
        </p:txBody>
      </p:sp>
      <p:sp>
        <p:nvSpPr>
          <p:cNvPr id="1051" name="Planning and Definition"/>
          <p:cNvSpPr/>
          <p:nvPr/>
        </p:nvSpPr>
        <p:spPr>
          <a:xfrm>
            <a:off x="889000" y="2209800"/>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b="1">
                <a:solidFill>
                  <a:srgbClr val="FFFFFF"/>
                </a:solidFill>
                <a:uFill>
                  <a:solidFill>
                    <a:srgbClr val="000000"/>
                  </a:solidFill>
                </a:uFill>
                <a:latin typeface="+mn-lt"/>
                <a:ea typeface="+mn-ea"/>
                <a:cs typeface="+mn-cs"/>
                <a:sym typeface="Gill Sans"/>
              </a:defRPr>
            </a:lvl1pPr>
          </a:lstStyle>
          <a:p>
            <a:r>
              <a:t>Planning and Definition</a:t>
            </a:r>
          </a:p>
        </p:txBody>
      </p:sp>
      <p:sp>
        <p:nvSpPr>
          <p:cNvPr id="1052" name="Method and Strategy Selection"/>
          <p:cNvSpPr/>
          <p:nvPr/>
        </p:nvSpPr>
        <p:spPr>
          <a:xfrm>
            <a:off x="889000" y="3753809"/>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Method and Strategy Selection</a:t>
            </a:r>
          </a:p>
        </p:txBody>
      </p:sp>
      <p:sp>
        <p:nvSpPr>
          <p:cNvPr id="1053" name="Design and (Method) Execution"/>
          <p:cNvSpPr/>
          <p:nvPr/>
        </p:nvSpPr>
        <p:spPr>
          <a:xfrm>
            <a:off x="889000" y="5190083"/>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Design and (Method) Execution</a:t>
            </a:r>
          </a:p>
        </p:txBody>
      </p:sp>
      <p:sp>
        <p:nvSpPr>
          <p:cNvPr id="1054" name="Conclusion Drawing"/>
          <p:cNvSpPr/>
          <p:nvPr/>
        </p:nvSpPr>
        <p:spPr>
          <a:xfrm>
            <a:off x="889000" y="6686996"/>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Conclusion Drawing</a:t>
            </a:r>
          </a:p>
        </p:txBody>
      </p:sp>
      <p:sp>
        <p:nvSpPr>
          <p:cNvPr id="1055" name="Packaging and Reporting"/>
          <p:cNvSpPr/>
          <p:nvPr/>
        </p:nvSpPr>
        <p:spPr>
          <a:xfrm>
            <a:off x="889000" y="8170366"/>
            <a:ext cx="3622742" cy="976644"/>
          </a:xfrm>
          <a:prstGeom prst="rect">
            <a:avLst/>
          </a:prstGeom>
          <a:solidFill>
            <a:schemeClr val="accent1"/>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t>Packaging and Reporting</a:t>
            </a:r>
          </a:p>
        </p:txBody>
      </p:sp>
      <p:sp>
        <p:nvSpPr>
          <p:cNvPr id="1056" name="At the end of the planning phase,  we need to know:…"/>
          <p:cNvSpPr txBox="1"/>
          <p:nvPr/>
        </p:nvSpPr>
        <p:spPr>
          <a:xfrm>
            <a:off x="4883100" y="2165349"/>
            <a:ext cx="6625383" cy="501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800" b="1">
                <a:latin typeface="+mn-lt"/>
                <a:ea typeface="+mn-ea"/>
                <a:cs typeface="+mn-cs"/>
                <a:sym typeface="Gill Sans"/>
              </a:defRPr>
            </a:pPr>
            <a:r>
              <a:t>At the end of the planning phase, </a:t>
            </a:r>
            <a:br/>
            <a:r>
              <a:t>we need to know:</a:t>
            </a:r>
          </a:p>
          <a:p>
            <a:pPr marL="228600" indent="-228600">
              <a:buSzPct val="100000"/>
              <a:buChar char="•"/>
              <a:defRPr sz="2800">
                <a:latin typeface="+mn-lt"/>
                <a:ea typeface="+mn-ea"/>
                <a:cs typeface="+mn-cs"/>
                <a:sym typeface="Gill Sans"/>
              </a:defRPr>
            </a:pPr>
            <a:r>
              <a:rPr>
                <a:solidFill>
                  <a:schemeClr val="accent1"/>
                </a:solidFill>
              </a:rPr>
              <a:t>Why</a:t>
            </a:r>
            <a:r>
              <a:t> should the empirical study be conducted (purpose and goal)?</a:t>
            </a:r>
          </a:p>
          <a:p>
            <a:pPr marL="228600" indent="-228600">
              <a:buSzPct val="100000"/>
              <a:buChar char="•"/>
              <a:defRPr sz="2800">
                <a:latin typeface="+mn-lt"/>
                <a:ea typeface="+mn-ea"/>
                <a:cs typeface="+mn-cs"/>
                <a:sym typeface="Gill Sans"/>
              </a:defRPr>
            </a:pPr>
            <a:r>
              <a:rPr>
                <a:solidFill>
                  <a:schemeClr val="accent1"/>
                </a:solidFill>
              </a:rPr>
              <a:t>What</a:t>
            </a:r>
            <a:r>
              <a:t> will be investigated? </a:t>
            </a:r>
          </a:p>
          <a:p>
            <a:pPr>
              <a:defRPr sz="2800">
                <a:solidFill>
                  <a:schemeClr val="accent1"/>
                </a:solidFill>
                <a:latin typeface="+mn-lt"/>
                <a:ea typeface="+mn-ea"/>
                <a:cs typeface="+mn-cs"/>
                <a:sym typeface="Gill Sans"/>
              </a:defRPr>
            </a:pPr>
            <a:endParaRPr/>
          </a:p>
          <a:p>
            <a:pPr>
              <a:defRPr sz="2800">
                <a:latin typeface="+mn-lt"/>
                <a:ea typeface="+mn-ea"/>
                <a:cs typeface="+mn-cs"/>
                <a:sym typeface="Gill Sans"/>
              </a:defRPr>
            </a:pPr>
            <a:endParaRPr/>
          </a:p>
          <a:p>
            <a:pPr>
              <a:defRPr sz="2800" b="1">
                <a:latin typeface="+mn-lt"/>
                <a:ea typeface="+mn-ea"/>
                <a:cs typeface="+mn-cs"/>
                <a:sym typeface="Gill Sans"/>
              </a:defRPr>
            </a:pPr>
            <a:r>
              <a:t>Steps to get there:</a:t>
            </a:r>
          </a:p>
          <a:p>
            <a:pPr marL="228600" indent="-228600">
              <a:buSzPct val="100000"/>
              <a:buChar char="•"/>
              <a:defRPr sz="2800">
                <a:latin typeface="+mn-lt"/>
                <a:ea typeface="+mn-ea"/>
                <a:cs typeface="+mn-cs"/>
                <a:sym typeface="Gill Sans"/>
              </a:defRPr>
            </a:pPr>
            <a:r>
              <a:t>Identify (potential) problems</a:t>
            </a:r>
          </a:p>
          <a:p>
            <a:pPr marL="228600" indent="-228600">
              <a:buSzPct val="100000"/>
              <a:buChar char="•"/>
              <a:defRPr sz="2800">
                <a:latin typeface="+mn-lt"/>
                <a:ea typeface="+mn-ea"/>
                <a:cs typeface="+mn-cs"/>
                <a:sym typeface="Gill Sans"/>
              </a:defRPr>
            </a:pPr>
            <a:r>
              <a:t>Select problem in scope of study</a:t>
            </a:r>
          </a:p>
          <a:p>
            <a:pPr marL="228600" indent="-228600">
              <a:buSzPct val="100000"/>
              <a:buChar char="•"/>
              <a:defRPr sz="2800">
                <a:latin typeface="+mn-lt"/>
                <a:ea typeface="+mn-ea"/>
                <a:cs typeface="+mn-cs"/>
                <a:sym typeface="Gill Sans"/>
              </a:defRPr>
            </a:pPr>
            <a:r>
              <a:t>Formulate research goal / questions</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Problem identification"/>
          <p:cNvSpPr txBox="1">
            <a:spLocks noGrp="1"/>
          </p:cNvSpPr>
          <p:nvPr>
            <p:ph type="title"/>
          </p:nvPr>
        </p:nvSpPr>
        <p:spPr>
          <a:prstGeom prst="rect">
            <a:avLst/>
          </a:prstGeom>
        </p:spPr>
        <p:txBody>
          <a:bodyPr/>
          <a:lstStyle/>
          <a:p>
            <a:r>
              <a:t>Problem identification</a:t>
            </a:r>
          </a:p>
        </p:txBody>
      </p:sp>
      <p:sp>
        <p:nvSpPr>
          <p:cNvPr id="1059" name="What is the goal?…"/>
          <p:cNvSpPr txBox="1">
            <a:spLocks noGrp="1"/>
          </p:cNvSpPr>
          <p:nvPr>
            <p:ph type="body" idx="1"/>
          </p:nvPr>
        </p:nvSpPr>
        <p:spPr>
          <a:prstGeom prst="rect">
            <a:avLst/>
          </a:prstGeom>
        </p:spPr>
        <p:txBody>
          <a:bodyPr/>
          <a:lstStyle/>
          <a:p>
            <a:pPr marL="0" indent="0">
              <a:buSzTx/>
              <a:buNone/>
              <a:defRPr sz="2800" b="1"/>
            </a:pPr>
            <a:r>
              <a:t>What is the goal?</a:t>
            </a:r>
          </a:p>
          <a:p>
            <a:pPr marL="485140" indent="-444500">
              <a:spcBef>
                <a:spcPts val="400"/>
              </a:spcBef>
              <a:defRPr sz="2800"/>
            </a:pPr>
            <a:r>
              <a:t>Identify open (theoretical and / or practical) problems </a:t>
            </a:r>
          </a:p>
          <a:p>
            <a:pPr marL="0" indent="0">
              <a:spcBef>
                <a:spcPts val="400"/>
              </a:spcBef>
              <a:buSzTx/>
              <a:buNone/>
              <a:defRPr sz="2800"/>
            </a:pPr>
            <a:endParaRPr/>
          </a:p>
          <a:p>
            <a:pPr marL="0" indent="0">
              <a:spcBef>
                <a:spcPts val="400"/>
              </a:spcBef>
              <a:buSzTx/>
              <a:buNone/>
              <a:defRPr sz="2800" b="1"/>
            </a:pPr>
            <a:r>
              <a:t>What could be good starting points?</a:t>
            </a:r>
          </a:p>
          <a:p>
            <a:pPr marL="485140" indent="-444500">
              <a:spcBef>
                <a:spcPts val="400"/>
              </a:spcBef>
              <a:defRPr sz="2800"/>
            </a:pPr>
            <a:r>
              <a:t>Existing (i.e. reported) hypotheses or theories</a:t>
            </a:r>
          </a:p>
          <a:p>
            <a:pPr marL="485140" indent="-444500">
              <a:spcBef>
                <a:spcPts val="400"/>
              </a:spcBef>
              <a:defRPr sz="2800"/>
            </a:pPr>
            <a:r>
              <a:t>Claims or assumptions about, e.g., a technologies effectiveness</a:t>
            </a:r>
          </a:p>
          <a:p>
            <a:pPr marL="485140" indent="-444500">
              <a:spcBef>
                <a:spcPts val="400"/>
              </a:spcBef>
              <a:defRPr sz="2800"/>
            </a:pPr>
            <a:r>
              <a:t>Results that contradict common hypotheses or theories</a:t>
            </a:r>
          </a:p>
          <a:p>
            <a:pPr marL="0" indent="0">
              <a:buSzTx/>
              <a:buNone/>
              <a:defRPr sz="2800" b="1"/>
            </a:pPr>
            <a:endParaRPr/>
          </a:p>
          <a:p>
            <a:pPr marL="440690" indent="-400050">
              <a:buChar char="➡"/>
              <a:defRPr sz="2800"/>
            </a:pPr>
            <a:r>
              <a:t>Analyse the state of the art</a:t>
            </a:r>
          </a:p>
          <a:p>
            <a:pPr marL="485140" indent="-444500">
              <a:spcBef>
                <a:spcPts val="400"/>
              </a:spcBef>
              <a:defRPr sz="2800"/>
            </a:pPr>
            <a:r>
              <a:t>(Systematic) literature reviews / mapping studies</a:t>
            </a:r>
          </a:p>
          <a:p>
            <a:pPr marL="440690" indent="-400050">
              <a:buChar char="➡"/>
              <a:defRPr sz="2800"/>
            </a:pPr>
            <a:r>
              <a:t>(complementarily) Analyse the state of the practice </a:t>
            </a:r>
          </a:p>
          <a:p>
            <a:pPr marL="485140" indent="-444500">
              <a:spcBef>
                <a:spcPts val="400"/>
              </a:spcBef>
              <a:defRPr sz="2800"/>
            </a:pPr>
            <a:r>
              <a:t>Document analysis (projects, public repositories, etc.)</a:t>
            </a:r>
          </a:p>
          <a:p>
            <a:pPr marL="485140" indent="-444500">
              <a:spcBef>
                <a:spcPts val="400"/>
              </a:spcBef>
              <a:defRPr sz="2800"/>
            </a:pPr>
            <a:r>
              <a:t>Interviews, surveys, and observations</a:t>
            </a:r>
          </a:p>
        </p:txBody>
      </p:sp>
      <p:pic>
        <p:nvPicPr>
          <p:cNvPr id="1060" name="By the way… By the wayThe problem identification can comprehend own (or even multiple) studies" descr="By the way… By the wayThe problem identification can comprehend own (or even multiple) studies"/>
          <p:cNvPicPr>
            <a:picLocks/>
          </p:cNvPicPr>
          <p:nvPr/>
        </p:nvPicPr>
        <p:blipFill>
          <a:blip r:embed="rId2"/>
          <a:stretch>
            <a:fillRect/>
          </a:stretch>
        </p:blipFill>
        <p:spPr>
          <a:xfrm rot="604678">
            <a:off x="7045098" y="252595"/>
            <a:ext cx="5793115" cy="2502957"/>
          </a:xfrm>
          <a:prstGeom prst="rect">
            <a:avLst/>
          </a:prstGeom>
          <a:effectLst>
            <a:outerShdw blurRad="63500" dist="25400" dir="5400000" rotWithShape="0">
              <a:srgbClr val="000000">
                <a:alpha val="5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060"/>
                                        </p:tgtEl>
                                        <p:attrNameLst>
                                          <p:attrName>style.visibility</p:attrName>
                                        </p:attrNameLst>
                                      </p:cBhvr>
                                      <p:to>
                                        <p:strVal val="visible"/>
                                      </p:to>
                                    </p:set>
                                    <p:animEffect transition="in" filter="wipe(left)">
                                      <p:cBhvr>
                                        <p:cTn id="7" dur="300"/>
                                        <p:tgtEl>
                                          <p:spTgt spid="1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 grpId="1"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Problem selection"/>
          <p:cNvSpPr txBox="1">
            <a:spLocks noGrp="1"/>
          </p:cNvSpPr>
          <p:nvPr>
            <p:ph type="title"/>
          </p:nvPr>
        </p:nvSpPr>
        <p:spPr>
          <a:prstGeom prst="rect">
            <a:avLst/>
          </a:prstGeom>
        </p:spPr>
        <p:txBody>
          <a:bodyPr/>
          <a:lstStyle/>
          <a:p>
            <a:r>
              <a:t>Problem selection</a:t>
            </a:r>
          </a:p>
        </p:txBody>
      </p:sp>
      <p:sp>
        <p:nvSpPr>
          <p:cNvPr id="1063" name="Scientific criteria…"/>
          <p:cNvSpPr txBox="1">
            <a:spLocks noGrp="1"/>
          </p:cNvSpPr>
          <p:nvPr>
            <p:ph type="body" idx="1"/>
          </p:nvPr>
        </p:nvSpPr>
        <p:spPr>
          <a:prstGeom prst="rect">
            <a:avLst/>
          </a:prstGeom>
        </p:spPr>
        <p:txBody>
          <a:bodyPr/>
          <a:lstStyle/>
          <a:p>
            <a:pPr marL="0" indent="0">
              <a:buSzTx/>
              <a:buNone/>
              <a:defRPr sz="2600" b="1"/>
            </a:pPr>
            <a:r>
              <a:t>Scientific criteria</a:t>
            </a:r>
          </a:p>
          <a:p>
            <a:pPr>
              <a:defRPr sz="2600"/>
            </a:pPr>
            <a:r>
              <a:t>How does its investigation contribute to research (theoretical relevance)?</a:t>
            </a:r>
          </a:p>
          <a:p>
            <a:pPr>
              <a:defRPr sz="2600"/>
            </a:pPr>
            <a:r>
              <a:t>To which extent can it be investigated empirically?</a:t>
            </a:r>
          </a:p>
          <a:p>
            <a:pPr>
              <a:defRPr sz="2600"/>
            </a:pPr>
            <a:r>
              <a:t>…</a:t>
            </a:r>
          </a:p>
          <a:p>
            <a:pPr marL="0" indent="0">
              <a:buSzTx/>
              <a:buNone/>
              <a:defRPr sz="2600" b="1"/>
            </a:pPr>
            <a:r>
              <a:t>Practical criteria</a:t>
            </a:r>
          </a:p>
          <a:p>
            <a:pPr>
              <a:defRPr sz="2600"/>
            </a:pPr>
            <a:r>
              <a:t>To which extent is it a practical problem (practical relevance)?</a:t>
            </a:r>
          </a:p>
          <a:p>
            <a:pPr>
              <a:defRPr sz="2600"/>
            </a:pPr>
            <a:r>
              <a:t>To which extent does the problem depend on particularities of a practical context?</a:t>
            </a:r>
          </a:p>
          <a:p>
            <a:pPr>
              <a:defRPr sz="2600"/>
            </a:pPr>
            <a:r>
              <a:t>…</a:t>
            </a:r>
          </a:p>
          <a:p>
            <a:pPr marL="0" indent="0">
              <a:buSzTx/>
              <a:buNone/>
              <a:defRPr sz="2600" b="1"/>
            </a:pPr>
            <a:r>
              <a:t>Ethical (and also pragmatic) criteria</a:t>
            </a:r>
          </a:p>
          <a:p>
            <a:pPr>
              <a:defRPr sz="2600"/>
            </a:pPr>
            <a:r>
              <a:t>Does the investigation imply (personal) benefits, disadvantages, risks, harms? </a:t>
            </a:r>
          </a:p>
          <a:p>
            <a:pPr>
              <a:defRPr sz="2600"/>
            </a:pPr>
            <a:r>
              <a:t>Is it necessary and possible to collect and keep data anonymous?</a:t>
            </a:r>
          </a:p>
          <a:p>
            <a:pPr>
              <a:defRPr sz="2600"/>
            </a:pPr>
            <a:r>
              <a:t>How could and should the results (and data) be published?</a:t>
            </a:r>
          </a:p>
          <a:p>
            <a:pPr>
              <a:defRPr sz="2600"/>
            </a:pPr>
            <a:r>
              <a:t>…</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1B800"/>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a:spAutoFit/>
      </a:bodyPr>
      <a:lstStyle>
        <a:defPPr marL="57799" marR="57799" indent="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1B800"/>
        </a:solidFill>
        <a:ln w="12700" cap="flat">
          <a:solidFill>
            <a:srgbClr val="000000"/>
          </a:solidFill>
          <a:prstDash val="solid"/>
          <a:round/>
        </a:ln>
        <a:effectLst/>
        <a:sp3d/>
      </a:spPr>
      <a:bodyPr rot="0" spcFirstLastPara="1" vertOverflow="overflow" horzOverflow="overflow" vert="horz" wrap="square" lIns="50800" tIns="50800" rIns="50800" bIns="50800" numCol="1" spcCol="38100" rtlCol="0" anchor="ctr">
        <a:spAutoFit/>
      </a:bodyPr>
      <a:lstStyle>
        <a:defPPr marL="57799" marR="57799" indent="0" algn="l" defTabSz="1295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7659</Words>
  <Application>Microsoft Macintosh PowerPoint</Application>
  <PresentationFormat>Custom</PresentationFormat>
  <Paragraphs>1152</Paragraphs>
  <Slides>131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131</vt:i4>
      </vt:variant>
    </vt:vector>
  </HeadingPairs>
  <TitlesOfParts>
    <vt:vector size="144" baseType="lpstr">
      <vt:lpstr>Arial</vt:lpstr>
      <vt:lpstr>Frutiger LT Com 45 Light</vt:lpstr>
      <vt:lpstr>Frutiger LT Com 55 Roman</vt:lpstr>
      <vt:lpstr>Gill Sans</vt:lpstr>
      <vt:lpstr>Gill Sans MT</vt:lpstr>
      <vt:lpstr>Gill Sans SemiBold</vt:lpstr>
      <vt:lpstr>Helvetica</vt:lpstr>
      <vt:lpstr>Helvetica Light</vt:lpstr>
      <vt:lpstr>Lucida Grande</vt:lpstr>
      <vt:lpstr>TUM Neue Helvetica 55 Regular</vt:lpstr>
      <vt:lpstr>TUM Neue Helvetica 75 Bold</vt:lpstr>
      <vt:lpstr>Wingdings</vt:lpstr>
      <vt:lpstr>White</vt:lpstr>
      <vt:lpstr>Research Methods in Software Engineering</vt:lpstr>
      <vt:lpstr>PowerPoint Presentation</vt:lpstr>
      <vt:lpstr>Ground rule</vt:lpstr>
      <vt:lpstr>Goal of the (invited) lectures</vt:lpstr>
      <vt:lpstr>Exemplary, more philosophical questions </vt:lpstr>
      <vt:lpstr>Outline</vt:lpstr>
      <vt:lpstr>Outline</vt:lpstr>
      <vt:lpstr>“Science” wasn’t built in a day…</vt:lpstr>
      <vt:lpstr>Stress-fields in science</vt:lpstr>
      <vt:lpstr>Stress-fields in science</vt:lpstr>
      <vt:lpstr>Setting</vt:lpstr>
      <vt:lpstr>Setting: Philosophy of science</vt:lpstr>
      <vt:lpstr>Setting: Empirical Software Engineering</vt:lpstr>
      <vt:lpstr>Setting: Empirical Software Engineering</vt:lpstr>
      <vt:lpstr>Goals of the lecture</vt:lpstr>
      <vt:lpstr>PowerPoint Presentation</vt:lpstr>
      <vt:lpstr>What is science about?</vt:lpstr>
      <vt:lpstr>What is science about?</vt:lpstr>
      <vt:lpstr>What is science about?</vt:lpstr>
      <vt:lpstr>What is science about?</vt:lpstr>
      <vt:lpstr>In the end, science is a human undertaking</vt:lpstr>
      <vt:lpstr>Scientific knowledge</vt:lpstr>
      <vt:lpstr>PowerPoint Presentation</vt:lpstr>
      <vt:lpstr>Science can have different purposes  </vt:lpstr>
      <vt:lpstr>Science can have different purposes  </vt:lpstr>
      <vt:lpstr>Science can have different purposes  </vt:lpstr>
      <vt:lpstr>PowerPoint Presentation</vt:lpstr>
      <vt:lpstr>Outline</vt:lpstr>
      <vt:lpstr>PowerPoint Presentation</vt:lpstr>
      <vt:lpstr>Theories (generally speaking)</vt:lpstr>
      <vt:lpstr>Scientific theories</vt:lpstr>
      <vt:lpstr>Scientific theories have…</vt:lpstr>
      <vt:lpstr>Theories and hypotheses</vt:lpstr>
      <vt:lpstr>From real world to theories… and back Principles, concepts, terms</vt:lpstr>
      <vt:lpstr>PowerPoint Presentation</vt:lpstr>
      <vt:lpstr>PowerPoint Presentation</vt:lpstr>
      <vt:lpstr>PowerPoint Presentation</vt:lpstr>
      <vt:lpstr>Origin and principles</vt:lpstr>
      <vt:lpstr>Scope</vt:lpstr>
      <vt:lpstr>Example</vt:lpstr>
      <vt:lpstr>Limitations</vt:lpstr>
      <vt:lpstr>PowerPoint Presentation</vt:lpstr>
      <vt:lpstr>Principle problem of “induced” knowledge</vt:lpstr>
      <vt:lpstr>Scope</vt:lpstr>
      <vt:lpstr>Related: Bayesianism</vt:lpstr>
      <vt:lpstr>PowerPoint Presentation</vt:lpstr>
      <vt:lpstr>Origin and principles</vt:lpstr>
      <vt:lpstr>Scope</vt:lpstr>
      <vt:lpstr> Principles for building and accepting theories</vt:lpstr>
      <vt:lpstr>Limitations of critical rationalism</vt:lpstr>
      <vt:lpstr>PowerPoint Presentation</vt:lpstr>
      <vt:lpstr>Pragmatism and Constructivism</vt:lpstr>
      <vt:lpstr>Origin and principles</vt:lpstr>
      <vt:lpstr>Scope</vt:lpstr>
      <vt:lpstr>From Rationalism to Pragmatism</vt:lpstr>
      <vt:lpstr>PowerPoint Presentation</vt:lpstr>
      <vt:lpstr>PowerPoint Presentation</vt:lpstr>
      <vt:lpstr>PowerPoint Presentation</vt:lpstr>
      <vt:lpstr>Origin and principles</vt:lpstr>
      <vt:lpstr>Scientific progress via “paradigm shifts”</vt:lpstr>
      <vt:lpstr>Research programmes</vt:lpstr>
      <vt:lpstr>Scope</vt:lpstr>
      <vt:lpstr>Limitations</vt:lpstr>
      <vt:lpstr>PowerPoint Presentation</vt:lpstr>
      <vt:lpstr>Origin and principles</vt:lpstr>
      <vt:lpstr>Paul Feyerabend: The (polemic) Devil’s Advocate</vt:lpstr>
      <vt:lpstr>Scope</vt:lpstr>
      <vt:lpstr>Principle: Reject authorities and challenge what we accept as “factually known”</vt:lpstr>
      <vt:lpstr>PowerPoint Presentation</vt:lpstr>
      <vt:lpstr>All views and contributions need to be considered</vt:lpstr>
      <vt:lpstr>Outline</vt:lpstr>
      <vt:lpstr>PowerPoint Presentation</vt:lpstr>
      <vt:lpstr>Beware the basic principles of scientific progress</vt:lpstr>
      <vt:lpstr>Adopt fundamental credos of scientific working</vt:lpstr>
      <vt:lpstr>Understand the research methods: their purposes, strengths, limitations, and places in a bigger picture</vt:lpstr>
      <vt:lpstr>And yet, too often we see this</vt:lpstr>
      <vt:lpstr>Outline</vt:lpstr>
      <vt:lpstr>Software Engineering research</vt:lpstr>
      <vt:lpstr>Empirical Software Engineering</vt:lpstr>
      <vt:lpstr>Current state of evidence in Software Engineering</vt:lpstr>
      <vt:lpstr>Current state of evidence in Software Engineering</vt:lpstr>
      <vt:lpstr>Leprechauns of Software Engineering</vt:lpstr>
      <vt:lpstr>Why not simply debunk (i.e. falsify) folklore?</vt:lpstr>
      <vt:lpstr>Consequences</vt:lpstr>
      <vt:lpstr>PowerPoint Presentation</vt:lpstr>
      <vt:lpstr>Outline</vt:lpstr>
      <vt:lpstr>PowerPoint Presentation</vt:lpstr>
      <vt:lpstr>(Reminder) Progress comes in an iterative, step-wise manner</vt:lpstr>
      <vt:lpstr>PowerPoint Presentation</vt:lpstr>
      <vt:lpstr>PowerPoint Presentation</vt:lpstr>
      <vt:lpstr>PowerPoint Presentation</vt:lpstr>
      <vt:lpstr>PowerPoint Presentation</vt:lpstr>
      <vt:lpstr>Different objectives require different methods </vt:lpstr>
      <vt:lpstr>There is no universal silver-bullet*</vt:lpstr>
      <vt:lpstr>Empirical processes: an abstract view</vt:lpstr>
      <vt:lpstr>Empirical processes: an abstract view</vt:lpstr>
      <vt:lpstr>Planning and definition</vt:lpstr>
      <vt:lpstr>Problem identification</vt:lpstr>
      <vt:lpstr>Problem selection</vt:lpstr>
      <vt:lpstr>Type of research goals  (and purposes of methodologies)</vt:lpstr>
      <vt:lpstr>Research goal definition</vt:lpstr>
      <vt:lpstr>Research goal definition</vt:lpstr>
      <vt:lpstr>From research goals to research questions</vt:lpstr>
      <vt:lpstr>From research goals to research questions</vt:lpstr>
      <vt:lpstr>Method and strategy selection</vt:lpstr>
      <vt:lpstr>What is the nature of the study?  (Inductive? Deductive? Both?)</vt:lpstr>
      <vt:lpstr>What is the relation to the  existing body of knowledge?</vt:lpstr>
      <vt:lpstr>What is the nature of the question we ask? (What versus Why)</vt:lpstr>
      <vt:lpstr>What is the nature of the environment?</vt:lpstr>
      <vt:lpstr>What is the population source?</vt:lpstr>
      <vt:lpstr>What are the units of analysis?</vt:lpstr>
      <vt:lpstr>Method and strategy selection:  Summary of important decision criteria</vt:lpstr>
      <vt:lpstr>Method and strategy selection:  Summary of important decision criteria</vt:lpstr>
      <vt:lpstr>PowerPoint Presentation</vt:lpstr>
      <vt:lpstr>Scientific working is influenced by various criteria</vt:lpstr>
      <vt:lpstr>PowerPoint Presentation</vt:lpstr>
      <vt:lpstr>The scope of interest is elaborated  in multiple steps</vt:lpstr>
      <vt:lpstr>Scope of validity</vt:lpstr>
      <vt:lpstr>Case studies and experiments complement each other in scaling up to practice</vt:lpstr>
      <vt:lpstr>Scaling up in a multi-study approach</vt:lpstr>
      <vt:lpstr>Outline</vt:lpstr>
      <vt:lpstr>Background: ISERN (Community)</vt:lpstr>
      <vt:lpstr>Background (cont.)</vt:lpstr>
      <vt:lpstr>Top challenges as experienced by ISERN members (excerpt)</vt:lpstr>
      <vt:lpstr>Sampling: size (doesn’t) matter</vt:lpstr>
      <vt:lpstr>Contextualisation</vt:lpstr>
      <vt:lpstr>Relation to existing evidence</vt:lpstr>
      <vt:lpstr>Conclusion drawing</vt:lpstr>
      <vt:lpstr>Accurate reporting of results</vt:lpstr>
      <vt:lpstr>(Data) Openness</vt:lpstr>
      <vt:lpstr>How to deal with all these problems?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Daniel Mendez Fernandez</cp:lastModifiedBy>
  <cp:revision>3</cp:revision>
  <dcterms:modified xsi:type="dcterms:W3CDTF">2024-06-05T12:16:47Z</dcterms:modified>
</cp:coreProperties>
</file>