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C61425-04CD-416C-857B-85EF9DE81BED}">
  <a:tblStyle styleId="{F7C61425-04CD-416C-857B-85EF9DE81BE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5" Type="http://schemas.openxmlformats.org/officeDocument/2006/relationships/slide" Target="slides/slide109.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e354db985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e354db985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2e442f29655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2e442f29655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2e4651c2ee6_0_1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0" name="Google Shape;1530;g2e4651c2ee6_0_1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2e442f29655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1" name="Google Shape;1541;g2e442f29655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2e442f29655_0_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2e442f29655_0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2e442f29655_0_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2e442f29655_0_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2e442f29655_0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1" name="Google Shape;1561;g2e442f29655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2e4651c2ee6_0_1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2e4651c2ee6_0_1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2e442f29655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7" name="Google Shape;1587;g2e442f29655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2e442f29655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2e442f29655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2e442f29655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2e442f29655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e354db985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e354db985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354db9851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354db985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354db985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354db985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e354db985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e354db985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354db985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e354db985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354db9851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e354db9851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e354db9851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e354db9851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354db9851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e354db9851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354db9851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e354db9851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32508fb0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e32508fb0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354db9851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e354db9851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354db9851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e354db9851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e4651c2ee6_0_1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e4651c2ee6_0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e4651c2ee6_0_1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e4651c2ee6_0_1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e354db9851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e354db9851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e354db9851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e354db9851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e354db9851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e354db9851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e354db9851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e354db9851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e354db9851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e354db9851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e354db9851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e354db9851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e32508fb0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e32508fb0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e354db9851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e354db9851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e354db9851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e354db9851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e354db9851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e354db9851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e354db9851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e354db9851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e354db9851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e354db9851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e354db9851_0_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e354db9851_0_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e354db9851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e354db9851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e354db9851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e354db9851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e354db9851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e354db9851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e354db9851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e354db9851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4651c2e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4651c2e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e354db9851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e354db9851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e354db9851_0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e354db9851_0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e354db9851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e354db9851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e354db9851_0_8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2e354db9851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e354db9851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2e354db9851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e354db9851_0_9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2e354db9851_0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e354db9851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2e354db9851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e354db9851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2e354db9851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e4651c2ee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e4651c2ee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2e4651c2ee6_0_1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2e4651c2ee6_0_1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e4651c2e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e4651c2ee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e4651c2ee6_0_1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2e4651c2ee6_0_1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e354db9851_0_1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e354db9851_0_1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e354db9851_0_1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e354db9851_0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e354db9851_0_1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e354db9851_0_1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e354db9851_0_1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e354db9851_0_1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e354db9851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2e354db9851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e354db9851_0_1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2e354db9851_0_1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e354db9851_0_1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2e354db9851_0_1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e4651c2ee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e4651c2ee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e354db9851_0_1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2e354db9851_0_1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354db985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354db985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e354db9851_0_1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2e354db9851_0_1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2e4651c2ee6_0_1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2e4651c2ee6_0_1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e354db9851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2e354db9851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e354db9851_0_1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2e354db9851_0_1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e354db9851_0_1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2e354db9851_0_1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e354db9851_0_1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2e354db9851_0_1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2e354db9851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2e354db9851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e4651c2ee6_0_1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2e4651c2ee6_0_1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2e354db9851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2e354db9851_0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e354db9851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2e354db9851_0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4651c2ee6_0_1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e4651c2ee6_0_1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e354db9851_0_1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2e354db9851_0_1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2e354db9851_0_1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2e354db9851_0_1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2e354db9851_0_1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2e354db9851_0_1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2e354db9851_0_1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2e354db9851_0_1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e354db9851_0_1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2e354db9851_0_1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2e354db9851_0_1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2e354db9851_0_1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2e354db9851_0_1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2e354db9851_0_1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2e354db9851_0_1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2e354db9851_0_1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2e442f296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2e442f296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2e442f2965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0" name="Google Shape;1180;g2e442f2965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354db985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e354db985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e442f2965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2e442f2965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e442f2965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2e442f2965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g2e442f2965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2" name="Google Shape;1212;g2e442f2965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2e442f29655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2e442f29655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2e442f2965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2e442f2965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2e442f29655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2e442f29655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2e442f29655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2e442f29655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2e442f29655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2e442f29655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2e442f29655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2e442f29655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e442f29655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4" name="Google Shape;1344;g2e442f29655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4651c2ee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4651c2ee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g2e442f29655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5" name="Google Shape;1355;g2e442f29655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e442f29655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2e442f29655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2e4651c2ee6_0_1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9" name="Google Shape;1389;g2e4651c2ee6_0_1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2e442f29655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2e442f29655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2e442f29655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2e442f29655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e442f29655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2e442f29655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2e442f29655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2e442f29655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2e442f29655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6" name="Google Shape;1466;g2e442f29655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2e442f29655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1" name="Google Shape;1491;g2e442f29655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2e442f29655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2e442f29655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13"/>
          <p:cNvSpPr txBox="1"/>
          <p:nvPr>
            <p:ph idx="12" type="sldNum"/>
          </p:nvPr>
        </p:nvSpPr>
        <p:spPr>
          <a:xfrm>
            <a:off x="8027988" y="4972050"/>
            <a:ext cx="1039800" cy="171600"/>
          </a:xfrm>
          <a:prstGeom prst="rect">
            <a:avLst/>
          </a:prstGeom>
          <a:noFill/>
          <a:ln>
            <a:noFill/>
          </a:ln>
        </p:spPr>
        <p:txBody>
          <a:bodyPr anchorCtr="0" anchor="t" bIns="34275" lIns="68575" spcFirstLastPara="1" rIns="68575" wrap="square" tIns="34275">
            <a:normAutofit lnSpcReduction="20000"/>
          </a:bodyPr>
          <a:lstStyle>
            <a:lvl1pPr indent="0" lvl="0" marL="0" rtl="0" algn="r">
              <a:spcBef>
                <a:spcPts val="0"/>
              </a:spcBef>
              <a:spcAft>
                <a:spcPts val="0"/>
              </a:spcAft>
              <a:buNone/>
              <a:defRPr b="1" i="0" sz="800" u="none" cap="none" strike="noStrike">
                <a:solidFill>
                  <a:srgbClr val="27366E"/>
                </a:solidFill>
                <a:latin typeface="Verdana"/>
                <a:ea typeface="Verdana"/>
                <a:cs typeface="Verdana"/>
                <a:sym typeface="Verdana"/>
              </a:defRPr>
            </a:lvl1pPr>
            <a:lvl2pPr indent="0" lvl="1" marL="0" rtl="0" algn="r">
              <a:spcBef>
                <a:spcPts val="0"/>
              </a:spcBef>
              <a:spcAft>
                <a:spcPts val="0"/>
              </a:spcAft>
              <a:buNone/>
              <a:defRPr b="1" i="0" sz="800" u="none" cap="none" strike="noStrike">
                <a:solidFill>
                  <a:srgbClr val="27366E"/>
                </a:solidFill>
                <a:latin typeface="Verdana"/>
                <a:ea typeface="Verdana"/>
                <a:cs typeface="Verdana"/>
                <a:sym typeface="Verdana"/>
              </a:defRPr>
            </a:lvl2pPr>
            <a:lvl3pPr indent="0" lvl="2" marL="0" rtl="0" algn="r">
              <a:spcBef>
                <a:spcPts val="0"/>
              </a:spcBef>
              <a:spcAft>
                <a:spcPts val="0"/>
              </a:spcAft>
              <a:buNone/>
              <a:defRPr b="1" i="0" sz="800" u="none" cap="none" strike="noStrike">
                <a:solidFill>
                  <a:srgbClr val="27366E"/>
                </a:solidFill>
                <a:latin typeface="Verdana"/>
                <a:ea typeface="Verdana"/>
                <a:cs typeface="Verdana"/>
                <a:sym typeface="Verdana"/>
              </a:defRPr>
            </a:lvl3pPr>
            <a:lvl4pPr indent="0" lvl="3" marL="0" rtl="0" algn="r">
              <a:spcBef>
                <a:spcPts val="0"/>
              </a:spcBef>
              <a:spcAft>
                <a:spcPts val="0"/>
              </a:spcAft>
              <a:buNone/>
              <a:defRPr b="1" i="0" sz="800" u="none" cap="none" strike="noStrike">
                <a:solidFill>
                  <a:srgbClr val="27366E"/>
                </a:solidFill>
                <a:latin typeface="Verdana"/>
                <a:ea typeface="Verdana"/>
                <a:cs typeface="Verdana"/>
                <a:sym typeface="Verdana"/>
              </a:defRPr>
            </a:lvl4pPr>
            <a:lvl5pPr indent="0" lvl="4" marL="0" rtl="0" algn="r">
              <a:spcBef>
                <a:spcPts val="0"/>
              </a:spcBef>
              <a:spcAft>
                <a:spcPts val="0"/>
              </a:spcAft>
              <a:buNone/>
              <a:defRPr b="1" i="0" sz="800" u="none" cap="none" strike="noStrike">
                <a:solidFill>
                  <a:srgbClr val="27366E"/>
                </a:solidFill>
                <a:latin typeface="Verdana"/>
                <a:ea typeface="Verdana"/>
                <a:cs typeface="Verdana"/>
                <a:sym typeface="Verdana"/>
              </a:defRPr>
            </a:lvl5pPr>
            <a:lvl6pPr indent="0" lvl="5" marL="0" rtl="0" algn="r">
              <a:spcBef>
                <a:spcPts val="0"/>
              </a:spcBef>
              <a:spcAft>
                <a:spcPts val="0"/>
              </a:spcAft>
              <a:buNone/>
              <a:defRPr b="1" i="0" sz="800" u="none" cap="none" strike="noStrike">
                <a:solidFill>
                  <a:srgbClr val="27366E"/>
                </a:solidFill>
                <a:latin typeface="Verdana"/>
                <a:ea typeface="Verdana"/>
                <a:cs typeface="Verdana"/>
                <a:sym typeface="Verdana"/>
              </a:defRPr>
            </a:lvl6pPr>
            <a:lvl7pPr indent="0" lvl="6" marL="0" rtl="0" algn="r">
              <a:spcBef>
                <a:spcPts val="0"/>
              </a:spcBef>
              <a:spcAft>
                <a:spcPts val="0"/>
              </a:spcAft>
              <a:buNone/>
              <a:defRPr b="1" i="0" sz="800" u="none" cap="none" strike="noStrike">
                <a:solidFill>
                  <a:srgbClr val="27366E"/>
                </a:solidFill>
                <a:latin typeface="Verdana"/>
                <a:ea typeface="Verdana"/>
                <a:cs typeface="Verdana"/>
                <a:sym typeface="Verdana"/>
              </a:defRPr>
            </a:lvl7pPr>
            <a:lvl8pPr indent="0" lvl="7" marL="0" rtl="0" algn="r">
              <a:spcBef>
                <a:spcPts val="0"/>
              </a:spcBef>
              <a:spcAft>
                <a:spcPts val="0"/>
              </a:spcAft>
              <a:buNone/>
              <a:defRPr b="1" i="0" sz="800" u="none" cap="none" strike="noStrike">
                <a:solidFill>
                  <a:srgbClr val="27366E"/>
                </a:solidFill>
                <a:latin typeface="Verdana"/>
                <a:ea typeface="Verdana"/>
                <a:cs typeface="Verdana"/>
                <a:sym typeface="Verdana"/>
              </a:defRPr>
            </a:lvl8pPr>
            <a:lvl9pPr indent="0" lvl="8" marL="0" rtl="0" algn="r">
              <a:spcBef>
                <a:spcPts val="0"/>
              </a:spcBef>
              <a:spcAft>
                <a:spcPts val="0"/>
              </a:spcAft>
              <a:buNone/>
              <a:defRPr b="1" i="0" sz="800" u="none" cap="none" strike="noStrike">
                <a:solidFill>
                  <a:srgbClr val="27366E"/>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pt-BR"/>
              <a:t>‹#›</a:t>
            </a:fld>
            <a:endParaRPr/>
          </a:p>
        </p:txBody>
      </p:sp>
      <p:sp>
        <p:nvSpPr>
          <p:cNvPr id="52" name="Google Shape;52;p13"/>
          <p:cNvSpPr txBox="1"/>
          <p:nvPr>
            <p:ph idx="11" type="ftr"/>
          </p:nvPr>
        </p:nvSpPr>
        <p:spPr>
          <a:xfrm>
            <a:off x="1676400" y="4962525"/>
            <a:ext cx="5867400" cy="1716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b="1" sz="800">
                <a:solidFill>
                  <a:srgbClr val="27366E"/>
                </a:solidFill>
                <a:latin typeface="Verdana"/>
                <a:ea typeface="Verdana"/>
                <a:cs typeface="Verdana"/>
                <a:sym typeface="Verdana"/>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 name="Google Shape;53;p13"/>
          <p:cNvSpPr txBox="1"/>
          <p:nvPr>
            <p:ph idx="10" type="dt"/>
          </p:nvPr>
        </p:nvSpPr>
        <p:spPr>
          <a:xfrm>
            <a:off x="76201" y="4964907"/>
            <a:ext cx="1890600" cy="1716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b="1" sz="800">
                <a:solidFill>
                  <a:srgbClr val="27366E"/>
                </a:solidFill>
                <a:latin typeface="Verdana"/>
                <a:ea typeface="Verdana"/>
                <a:cs typeface="Verdana"/>
                <a:sym typeface="Verdana"/>
              </a:defRPr>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 type="body"/>
          </p:nvPr>
        </p:nvSpPr>
        <p:spPr>
          <a:xfrm>
            <a:off x="323528" y="800100"/>
            <a:ext cx="8592000" cy="40077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300"/>
              </a:spcBef>
              <a:spcAft>
                <a:spcPts val="0"/>
              </a:spcAft>
              <a:buSzPts val="1400"/>
              <a:buChar char="●"/>
              <a:defRPr/>
            </a:lvl1pPr>
            <a:lvl2pPr indent="-317500" lvl="1" marL="914400" rtl="0" algn="l">
              <a:lnSpc>
                <a:spcPct val="120000"/>
              </a:lnSpc>
              <a:spcBef>
                <a:spcPts val="300"/>
              </a:spcBef>
              <a:spcAft>
                <a:spcPts val="0"/>
              </a:spcAft>
              <a:buSzPts val="1400"/>
              <a:buChar char="○"/>
              <a:defRPr/>
            </a:lvl2pPr>
            <a:lvl3pPr indent="-317500" lvl="2" marL="1371600" rtl="0" algn="l">
              <a:lnSpc>
                <a:spcPct val="120000"/>
              </a:lnSpc>
              <a:spcBef>
                <a:spcPts val="300"/>
              </a:spcBef>
              <a:spcAft>
                <a:spcPts val="0"/>
              </a:spcAft>
              <a:buSzPts val="1400"/>
              <a:buChar char="■"/>
              <a:defRPr/>
            </a:lvl3pPr>
            <a:lvl4pPr indent="-317500" lvl="3" marL="1828800" rtl="0" algn="l">
              <a:lnSpc>
                <a:spcPct val="120000"/>
              </a:lnSpc>
              <a:spcBef>
                <a:spcPts val="300"/>
              </a:spcBef>
              <a:spcAft>
                <a:spcPts val="0"/>
              </a:spcAft>
              <a:buSzPts val="1400"/>
              <a:buChar char="●"/>
              <a:defRPr/>
            </a:lvl4pPr>
            <a:lvl5pPr indent="-317500" lvl="4" marL="2286000" rtl="0" algn="l">
              <a:lnSpc>
                <a:spcPct val="120000"/>
              </a:lnSpc>
              <a:spcBef>
                <a:spcPts val="300"/>
              </a:spcBef>
              <a:spcAft>
                <a:spcPts val="0"/>
              </a:spcAft>
              <a:buSzPts val="1400"/>
              <a:buChar char="○"/>
              <a:defRPr/>
            </a:lvl5pPr>
            <a:lvl6pPr indent="-317500" lvl="5" marL="2743200" rtl="0" algn="l">
              <a:lnSpc>
                <a:spcPct val="120000"/>
              </a:lnSpc>
              <a:spcBef>
                <a:spcPts val="300"/>
              </a:spcBef>
              <a:spcAft>
                <a:spcPts val="0"/>
              </a:spcAft>
              <a:buSzPts val="1400"/>
              <a:buChar char="■"/>
              <a:defRPr/>
            </a:lvl6pPr>
            <a:lvl7pPr indent="-317500" lvl="6" marL="3200400" rtl="0" algn="l">
              <a:lnSpc>
                <a:spcPct val="120000"/>
              </a:lnSpc>
              <a:spcBef>
                <a:spcPts val="300"/>
              </a:spcBef>
              <a:spcAft>
                <a:spcPts val="0"/>
              </a:spcAft>
              <a:buSzPts val="1400"/>
              <a:buChar char="●"/>
              <a:defRPr/>
            </a:lvl7pPr>
            <a:lvl8pPr indent="-317500" lvl="7" marL="3657600" rtl="0" algn="l">
              <a:lnSpc>
                <a:spcPct val="120000"/>
              </a:lnSpc>
              <a:spcBef>
                <a:spcPts val="300"/>
              </a:spcBef>
              <a:spcAft>
                <a:spcPts val="0"/>
              </a:spcAft>
              <a:buSzPts val="1400"/>
              <a:buChar char="○"/>
              <a:defRPr/>
            </a:lvl8pPr>
            <a:lvl9pPr indent="-317500" lvl="8" marL="4114800" rtl="0" algn="l">
              <a:lnSpc>
                <a:spcPct val="120000"/>
              </a:lnSpc>
              <a:spcBef>
                <a:spcPts val="300"/>
              </a:spcBef>
              <a:spcAft>
                <a:spcPts val="0"/>
              </a:spcAft>
              <a:buSzPts val="1400"/>
              <a:buChar char="■"/>
              <a:defRPr/>
            </a:lvl9pPr>
          </a:lstStyle>
          <a:p/>
        </p:txBody>
      </p:sp>
      <p:sp>
        <p:nvSpPr>
          <p:cNvPr id="55" name="Google Shape;55;p13"/>
          <p:cNvSpPr txBox="1"/>
          <p:nvPr>
            <p:ph type="title"/>
          </p:nvPr>
        </p:nvSpPr>
        <p:spPr>
          <a:xfrm>
            <a:off x="323528" y="80963"/>
            <a:ext cx="7906200" cy="422700"/>
          </a:xfrm>
          <a:prstGeom prst="rect">
            <a:avLst/>
          </a:prstGeom>
          <a:noFill/>
          <a:ln>
            <a:noFill/>
          </a:ln>
        </p:spPr>
        <p:txBody>
          <a:bodyPr anchorCtr="0" anchor="ctr" bIns="34275" lIns="68575" spcFirstLastPara="1" rIns="68575" wrap="square" tIns="34275">
            <a:norm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6.png"/><Relationship Id="rId4" Type="http://schemas.openxmlformats.org/officeDocument/2006/relationships/image" Target="../media/image63.png"/><Relationship Id="rId5" Type="http://schemas.openxmlformats.org/officeDocument/2006/relationships/image" Target="../media/image1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2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2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4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7.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31.png"/><Relationship Id="rId5"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2.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2.png"/><Relationship Id="rId4" Type="http://schemas.openxmlformats.org/officeDocument/2006/relationships/image" Target="../media/image32.png"/><Relationship Id="rId5"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1.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2.png"/><Relationship Id="rId4" Type="http://schemas.openxmlformats.org/officeDocument/2006/relationships/image" Target="../media/image38.png"/><Relationship Id="rId5" Type="http://schemas.openxmlformats.org/officeDocument/2006/relationships/image" Target="../media/image3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48.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0.pn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41.png"/><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4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5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5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58.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65.png"/><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37.png"/><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50.png"/><Relationship Id="rId4" Type="http://schemas.openxmlformats.org/officeDocument/2006/relationships/image" Target="../media/image54.png"/><Relationship Id="rId5" Type="http://schemas.openxmlformats.org/officeDocument/2006/relationships/image" Target="../media/image5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52.png"/><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12.png"/><Relationship Id="rId4" Type="http://schemas.openxmlformats.org/officeDocument/2006/relationships/image" Target="../media/image6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2.png"/><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2.png"/><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2.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2.png"/><Relationship Id="rId4" Type="http://schemas.openxmlformats.org/officeDocument/2006/relationships/image" Target="../media/image6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62.png"/><Relationship Id="rId4" Type="http://schemas.openxmlformats.org/officeDocument/2006/relationships/image" Target="../media/image1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55108" y="9678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br>
              <a:rPr lang="pt-BR"/>
            </a:br>
            <a:r>
              <a:rPr b="1" lang="pt-BR"/>
              <a:t>Teaching Survey Research in Software Engineering</a:t>
            </a:r>
            <a:endParaRPr b="1"/>
          </a:p>
        </p:txBody>
      </p:sp>
      <p:sp>
        <p:nvSpPr>
          <p:cNvPr id="61" name="Google Shape;61;p14"/>
          <p:cNvSpPr txBox="1"/>
          <p:nvPr>
            <p:ph idx="1" type="subTitle"/>
          </p:nvPr>
        </p:nvSpPr>
        <p:spPr>
          <a:xfrm>
            <a:off x="-18325" y="4503300"/>
            <a:ext cx="6177900" cy="7926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865"/>
              <a:buNone/>
            </a:pPr>
            <a:r>
              <a:rPr b="1" lang="pt-BR" sz="854"/>
              <a:t>Authors:</a:t>
            </a:r>
            <a:endParaRPr b="1" sz="854"/>
          </a:p>
          <a:p>
            <a:pPr indent="0" lvl="0" marL="0" rtl="0" algn="l">
              <a:lnSpc>
                <a:spcPct val="90000"/>
              </a:lnSpc>
              <a:spcBef>
                <a:spcPts val="0"/>
              </a:spcBef>
              <a:spcAft>
                <a:spcPts val="0"/>
              </a:spcAft>
              <a:buSzPts val="865"/>
              <a:buNone/>
            </a:pPr>
            <a:r>
              <a:rPr lang="pt-BR" sz="854"/>
              <a:t>Marcos Kalinowski (Pontifical Catholic University  of Rio de Janeiro)</a:t>
            </a:r>
            <a:endParaRPr sz="854"/>
          </a:p>
          <a:p>
            <a:pPr indent="0" lvl="0" marL="0" rtl="0" algn="l">
              <a:lnSpc>
                <a:spcPct val="90000"/>
              </a:lnSpc>
              <a:spcBef>
                <a:spcPts val="0"/>
              </a:spcBef>
              <a:spcAft>
                <a:spcPts val="0"/>
              </a:spcAft>
              <a:buSzPts val="1100"/>
              <a:buNone/>
            </a:pPr>
            <a:r>
              <a:rPr lang="pt-BR" sz="854"/>
              <a:t>Allysson Allex Araújo (Federal University of Cariri)</a:t>
            </a:r>
            <a:endParaRPr sz="854"/>
          </a:p>
          <a:p>
            <a:pPr indent="0" lvl="0" marL="0" rtl="0" algn="l">
              <a:lnSpc>
                <a:spcPct val="90000"/>
              </a:lnSpc>
              <a:spcBef>
                <a:spcPts val="0"/>
              </a:spcBef>
              <a:spcAft>
                <a:spcPts val="0"/>
              </a:spcAft>
              <a:buSzPts val="1100"/>
              <a:buNone/>
            </a:pPr>
            <a:r>
              <a:rPr lang="pt-BR" sz="854"/>
              <a:t>Daniel Mendez (Blekinge Institute of Technology, fortiss)</a:t>
            </a:r>
            <a:endParaRPr sz="854"/>
          </a:p>
        </p:txBody>
      </p:sp>
      <p:sp>
        <p:nvSpPr>
          <p:cNvPr id="62" name="Google Shape;62;p14"/>
          <p:cNvSpPr txBox="1"/>
          <p:nvPr/>
        </p:nvSpPr>
        <p:spPr>
          <a:xfrm>
            <a:off x="125" y="7254"/>
            <a:ext cx="9144000" cy="392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350">
                <a:solidFill>
                  <a:srgbClr val="1F1F1F"/>
                </a:solidFill>
                <a:highlight>
                  <a:srgbClr val="FFFFFF"/>
                </a:highlight>
              </a:rPr>
              <a:t>Handbook on Teaching Empirical Software Engineering</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nvSpPr>
        <p:spPr>
          <a:xfrm>
            <a:off x="14000" y="22625"/>
            <a:ext cx="304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Purpose</a:t>
            </a:r>
            <a:endParaRPr sz="2400">
              <a:solidFill>
                <a:srgbClr val="666666"/>
              </a:solidFill>
            </a:endParaRPr>
          </a:p>
        </p:txBody>
      </p:sp>
      <p:cxnSp>
        <p:nvCxnSpPr>
          <p:cNvPr id="146" name="Google Shape;146;p2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47" name="Google Shape;147;p23"/>
          <p:cNvSpPr/>
          <p:nvPr/>
        </p:nvSpPr>
        <p:spPr>
          <a:xfrm>
            <a:off x="491175" y="2234900"/>
            <a:ext cx="2375887" cy="2378874"/>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48" name="Google Shape;148;p23"/>
          <p:cNvSpPr/>
          <p:nvPr/>
        </p:nvSpPr>
        <p:spPr>
          <a:xfrm>
            <a:off x="3430792" y="2234900"/>
            <a:ext cx="2375887" cy="2378874"/>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9" name="Google Shape;149;p23"/>
          <p:cNvSpPr/>
          <p:nvPr/>
        </p:nvSpPr>
        <p:spPr>
          <a:xfrm>
            <a:off x="6371713" y="2234900"/>
            <a:ext cx="2375887" cy="2319094"/>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0" name="Google Shape;150;p23"/>
          <p:cNvSpPr txBox="1"/>
          <p:nvPr/>
        </p:nvSpPr>
        <p:spPr>
          <a:xfrm>
            <a:off x="497970" y="3295382"/>
            <a:ext cx="2376000" cy="1089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lang="pt-BR" sz="1200">
                <a:solidFill>
                  <a:srgbClr val="000000"/>
                </a:solidFill>
              </a:rPr>
              <a:t>are used as a pre-study to a more thorough investigation to assure that important issues are not forgotten (e.g., </a:t>
            </a:r>
            <a:r>
              <a:rPr lang="pt-BR" sz="1200" u="sng">
                <a:solidFill>
                  <a:srgbClr val="000000"/>
                </a:solidFill>
              </a:rPr>
              <a:t>constructs</a:t>
            </a:r>
            <a:r>
              <a:rPr lang="pt-BR" sz="1200">
                <a:solidFill>
                  <a:srgbClr val="000000"/>
                </a:solidFill>
              </a:rPr>
              <a:t> in a theory like requirements elicitation techniques)</a:t>
            </a:r>
            <a:endParaRPr sz="1200"/>
          </a:p>
        </p:txBody>
      </p:sp>
      <p:sp>
        <p:nvSpPr>
          <p:cNvPr id="151" name="Google Shape;151;p23"/>
          <p:cNvSpPr txBox="1"/>
          <p:nvPr/>
        </p:nvSpPr>
        <p:spPr>
          <a:xfrm>
            <a:off x="3437587" y="3297120"/>
            <a:ext cx="2376000" cy="1089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lang="pt-BR" sz="1200">
                <a:solidFill>
                  <a:srgbClr val="000000"/>
                </a:solidFill>
              </a:rPr>
              <a:t>can be conducted to enable assertions about some population like the distribution of certain attributes (e.g., usage of requirements elicitation techniques)</a:t>
            </a:r>
            <a:endParaRPr sz="1200"/>
          </a:p>
        </p:txBody>
      </p:sp>
      <p:sp>
        <p:nvSpPr>
          <p:cNvPr id="152" name="Google Shape;152;p23"/>
          <p:cNvSpPr txBox="1"/>
          <p:nvPr/>
        </p:nvSpPr>
        <p:spPr>
          <a:xfrm>
            <a:off x="6377203" y="3297120"/>
            <a:ext cx="23760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lang="pt-BR" sz="1200">
                <a:solidFill>
                  <a:srgbClr val="000000"/>
                </a:solidFill>
              </a:rPr>
              <a:t>aim at making explanatory claims about the population (e.g., why specific requirements elicitation techniques are used in specific contexts)</a:t>
            </a:r>
            <a:endParaRPr sz="1200"/>
          </a:p>
        </p:txBody>
      </p:sp>
      <p:sp>
        <p:nvSpPr>
          <p:cNvPr id="153" name="Google Shape;153;p23"/>
          <p:cNvSpPr txBox="1"/>
          <p:nvPr/>
        </p:nvSpPr>
        <p:spPr>
          <a:xfrm>
            <a:off x="8900" y="878700"/>
            <a:ext cx="9144000" cy="712800"/>
          </a:xfrm>
          <a:prstGeom prst="rect">
            <a:avLst/>
          </a:prstGeom>
          <a:noFill/>
          <a:ln>
            <a:noFill/>
          </a:ln>
        </p:spPr>
        <p:txBody>
          <a:bodyPr anchorCtr="0" anchor="t" bIns="45700" lIns="91425" spcFirstLastPara="1" rIns="91425" wrap="square" tIns="45700">
            <a:noAutofit/>
          </a:bodyPr>
          <a:lstStyle/>
          <a:p>
            <a:pPr indent="-298450" lvl="0" marL="342900" marR="0" rtl="0" algn="l">
              <a:lnSpc>
                <a:spcPct val="120000"/>
              </a:lnSpc>
              <a:spcBef>
                <a:spcPts val="0"/>
              </a:spcBef>
              <a:spcAft>
                <a:spcPts val="0"/>
              </a:spcAft>
              <a:buClr>
                <a:srgbClr val="002060"/>
              </a:buClr>
              <a:buSzPts val="1700"/>
              <a:buChar char="•"/>
            </a:pPr>
            <a:r>
              <a:rPr lang="pt-BR" sz="1700">
                <a:solidFill>
                  <a:srgbClr val="000000"/>
                </a:solidFill>
              </a:rPr>
              <a:t>General objectives for conducting a survey (Wohlin et al., 2012; Wagner et al., 2020):</a:t>
            </a:r>
            <a:endParaRPr sz="1700"/>
          </a:p>
        </p:txBody>
      </p:sp>
      <p:pic>
        <p:nvPicPr>
          <p:cNvPr descr="Aim Icon of Line style - Available in SVG, PNG, EPS, AI &amp; Icon fonts" id="154" name="Google Shape;154;p23"/>
          <p:cNvPicPr preferRelativeResize="0"/>
          <p:nvPr/>
        </p:nvPicPr>
        <p:blipFill rotWithShape="1">
          <a:blip r:embed="rId3">
            <a:alphaModFix/>
          </a:blip>
          <a:srcRect b="0" l="0" r="0" t="0"/>
          <a:stretch/>
        </p:blipFill>
        <p:spPr>
          <a:xfrm>
            <a:off x="1365268" y="1524459"/>
            <a:ext cx="625079" cy="625079"/>
          </a:xfrm>
          <a:prstGeom prst="rect">
            <a:avLst/>
          </a:prstGeom>
          <a:noFill/>
          <a:ln>
            <a:noFill/>
          </a:ln>
        </p:spPr>
      </p:pic>
      <p:pic>
        <p:nvPicPr>
          <p:cNvPr descr="Aim Icon of Line style - Available in SVG, PNG, EPS, AI &amp; Icon fonts" id="155" name="Google Shape;155;p23"/>
          <p:cNvPicPr preferRelativeResize="0"/>
          <p:nvPr/>
        </p:nvPicPr>
        <p:blipFill rotWithShape="1">
          <a:blip r:embed="rId3">
            <a:alphaModFix/>
          </a:blip>
          <a:srcRect b="0" l="0" r="0" t="0"/>
          <a:stretch/>
        </p:blipFill>
        <p:spPr>
          <a:xfrm>
            <a:off x="4259464" y="1524467"/>
            <a:ext cx="625079" cy="625079"/>
          </a:xfrm>
          <a:prstGeom prst="rect">
            <a:avLst/>
          </a:prstGeom>
          <a:noFill/>
          <a:ln>
            <a:noFill/>
          </a:ln>
        </p:spPr>
      </p:pic>
      <p:pic>
        <p:nvPicPr>
          <p:cNvPr descr="Aim Icon of Line style - Available in SVG, PNG, EPS, AI &amp; Icon fonts" id="156" name="Google Shape;156;p23"/>
          <p:cNvPicPr preferRelativeResize="0"/>
          <p:nvPr/>
        </p:nvPicPr>
        <p:blipFill rotWithShape="1">
          <a:blip r:embed="rId3">
            <a:alphaModFix/>
          </a:blip>
          <a:srcRect b="0" l="0" r="0" t="0"/>
          <a:stretch/>
        </p:blipFill>
        <p:spPr>
          <a:xfrm>
            <a:off x="7247124" y="1524441"/>
            <a:ext cx="625079" cy="625079"/>
          </a:xfrm>
          <a:prstGeom prst="rect">
            <a:avLst/>
          </a:prstGeom>
          <a:noFill/>
          <a:ln>
            <a:noFill/>
          </a:ln>
        </p:spPr>
      </p:pic>
      <p:sp>
        <p:nvSpPr>
          <p:cNvPr id="157" name="Google Shape;157;p23"/>
          <p:cNvSpPr/>
          <p:nvPr/>
        </p:nvSpPr>
        <p:spPr>
          <a:xfrm>
            <a:off x="491175" y="2234905"/>
            <a:ext cx="2375700" cy="9516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chemeClr val="lt1"/>
                </a:solidFill>
              </a:rPr>
              <a:t>EXPLORATIVE SURVEYS</a:t>
            </a:r>
            <a:endParaRPr>
              <a:solidFill>
                <a:schemeClr val="lt1"/>
              </a:solidFill>
            </a:endParaRPr>
          </a:p>
        </p:txBody>
      </p:sp>
      <p:sp>
        <p:nvSpPr>
          <p:cNvPr id="158" name="Google Shape;158;p23"/>
          <p:cNvSpPr/>
          <p:nvPr/>
        </p:nvSpPr>
        <p:spPr>
          <a:xfrm>
            <a:off x="3437725" y="2234930"/>
            <a:ext cx="2375700" cy="9516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chemeClr val="lt1"/>
                </a:solidFill>
              </a:rPr>
              <a:t>DESCRIPTIVE</a:t>
            </a:r>
            <a:r>
              <a:rPr lang="pt-BR">
                <a:solidFill>
                  <a:schemeClr val="lt1"/>
                </a:solidFill>
              </a:rPr>
              <a:t> </a:t>
            </a:r>
            <a:endParaRPr>
              <a:solidFill>
                <a:schemeClr val="lt1"/>
              </a:solidFill>
            </a:endParaRPr>
          </a:p>
          <a:p>
            <a:pPr indent="0" lvl="0" marL="0" rtl="0" algn="ctr">
              <a:spcBef>
                <a:spcPts val="0"/>
              </a:spcBef>
              <a:spcAft>
                <a:spcPts val="0"/>
              </a:spcAft>
              <a:buNone/>
            </a:pPr>
            <a:r>
              <a:rPr lang="pt-BR">
                <a:solidFill>
                  <a:schemeClr val="lt1"/>
                </a:solidFill>
              </a:rPr>
              <a:t>SURVEYS</a:t>
            </a:r>
            <a:endParaRPr>
              <a:solidFill>
                <a:schemeClr val="lt1"/>
              </a:solidFill>
            </a:endParaRPr>
          </a:p>
        </p:txBody>
      </p:sp>
      <p:sp>
        <p:nvSpPr>
          <p:cNvPr id="159" name="Google Shape;159;p23"/>
          <p:cNvSpPr/>
          <p:nvPr/>
        </p:nvSpPr>
        <p:spPr>
          <a:xfrm>
            <a:off x="6384100" y="2234880"/>
            <a:ext cx="2375700" cy="9516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a:solidFill>
                  <a:schemeClr val="lt1"/>
                </a:solidFill>
              </a:rPr>
              <a:t>EXPLANATORY</a:t>
            </a:r>
            <a:endParaRPr>
              <a:solidFill>
                <a:schemeClr val="lt1"/>
              </a:solidFill>
            </a:endParaRPr>
          </a:p>
          <a:p>
            <a:pPr indent="0" lvl="0" marL="0" rtl="0" algn="ctr">
              <a:spcBef>
                <a:spcPts val="0"/>
              </a:spcBef>
              <a:spcAft>
                <a:spcPts val="0"/>
              </a:spcAft>
              <a:buNone/>
            </a:pPr>
            <a:r>
              <a:rPr lang="pt-BR">
                <a:solidFill>
                  <a:schemeClr val="lt1"/>
                </a:solidFill>
              </a:rPr>
              <a:t>SURVEYS</a:t>
            </a:r>
            <a:endParaRPr>
              <a:solidFill>
                <a:schemeClr val="lt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113"/>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Threats to Validity and Reliability: Example</a:t>
            </a:r>
            <a:endParaRPr sz="2400">
              <a:solidFill>
                <a:srgbClr val="666666"/>
              </a:solidFill>
            </a:endParaRPr>
          </a:p>
        </p:txBody>
      </p:sp>
      <p:cxnSp>
        <p:nvCxnSpPr>
          <p:cNvPr id="1520" name="Google Shape;1520;p11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pic>
        <p:nvPicPr>
          <p:cNvPr id="1521" name="Google Shape;1521;p113"/>
          <p:cNvPicPr preferRelativeResize="0"/>
          <p:nvPr/>
        </p:nvPicPr>
        <p:blipFill rotWithShape="1">
          <a:blip r:embed="rId3">
            <a:alphaModFix/>
          </a:blip>
          <a:srcRect b="0" l="0" r="0" t="0"/>
          <a:stretch/>
        </p:blipFill>
        <p:spPr>
          <a:xfrm>
            <a:off x="659275" y="1409462"/>
            <a:ext cx="7574175" cy="3094063"/>
          </a:xfrm>
          <a:prstGeom prst="rect">
            <a:avLst/>
          </a:prstGeom>
          <a:noFill/>
          <a:ln>
            <a:noFill/>
          </a:ln>
        </p:spPr>
      </p:pic>
      <p:pic>
        <p:nvPicPr>
          <p:cNvPr id="1522" name="Google Shape;1522;p113"/>
          <p:cNvPicPr preferRelativeResize="0"/>
          <p:nvPr/>
        </p:nvPicPr>
        <p:blipFill rotWithShape="1">
          <a:blip r:embed="rId4">
            <a:alphaModFix/>
          </a:blip>
          <a:srcRect b="0" l="0" r="0" t="0"/>
          <a:stretch/>
        </p:blipFill>
        <p:spPr>
          <a:xfrm rot="-172980">
            <a:off x="1980921" y="1886721"/>
            <a:ext cx="5362698" cy="2025956"/>
          </a:xfrm>
          <a:prstGeom prst="rect">
            <a:avLst/>
          </a:prstGeom>
          <a:noFill/>
          <a:ln>
            <a:noFill/>
          </a:ln>
        </p:spPr>
      </p:pic>
      <p:sp>
        <p:nvSpPr>
          <p:cNvPr id="1523" name="Google Shape;1523;p113"/>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24" name="Google Shape;1524;p113"/>
          <p:cNvSpPr/>
          <p:nvPr/>
        </p:nvSpPr>
        <p:spPr>
          <a:xfrm>
            <a:off x="576500" y="464890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Mendes, E., Wohlin, C., Felizardo, K. and Kalinowski, M., 2020. When to update systematic literature reviews in software engineering. Journal of Systems and Software, 167, p.110607.</a:t>
            </a:r>
            <a:endParaRPr sz="900"/>
          </a:p>
        </p:txBody>
      </p:sp>
      <p:sp>
        <p:nvSpPr>
          <p:cNvPr id="1525" name="Google Shape;1525;p113"/>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526" name="Google Shape;1526;p113"/>
          <p:cNvPicPr preferRelativeResize="0"/>
          <p:nvPr/>
        </p:nvPicPr>
        <p:blipFill>
          <a:blip r:embed="rId5">
            <a:alphaModFix/>
          </a:blip>
          <a:stretch>
            <a:fillRect/>
          </a:stretch>
        </p:blipFill>
        <p:spPr>
          <a:xfrm>
            <a:off x="230483" y="4706785"/>
            <a:ext cx="263462" cy="259224"/>
          </a:xfrm>
          <a:prstGeom prst="rect">
            <a:avLst/>
          </a:prstGeom>
          <a:noFill/>
          <a:ln>
            <a:noFill/>
          </a:ln>
        </p:spPr>
      </p:pic>
      <p:sp>
        <p:nvSpPr>
          <p:cNvPr id="1527" name="Google Shape;1527;p113"/>
          <p:cNvSpPr/>
          <p:nvPr/>
        </p:nvSpPr>
        <p:spPr>
          <a:xfrm>
            <a:off x="124700" y="893500"/>
            <a:ext cx="9176400" cy="28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pt-BR" sz="2400">
                <a:solidFill>
                  <a:schemeClr val="dk1"/>
                </a:solidFill>
              </a:rPr>
              <a:t>Reliability</a:t>
            </a:r>
            <a:r>
              <a:rPr lang="pt-BR" sz="2400">
                <a:solidFill>
                  <a:schemeClr val="dk1"/>
                </a:solidFill>
              </a:rPr>
              <a:t> (aka External Validity and Generalizability):</a:t>
            </a:r>
            <a:endParaRPr sz="2400">
              <a:solidFill>
                <a:schemeClr val="dk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114"/>
          <p:cNvSpPr/>
          <p:nvPr/>
        </p:nvSpPr>
        <p:spPr>
          <a:xfrm>
            <a:off x="4825675" y="1785925"/>
            <a:ext cx="3862800" cy="2241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33" name="Google Shape;1533;p114"/>
          <p:cNvSpPr txBox="1"/>
          <p:nvPr/>
        </p:nvSpPr>
        <p:spPr>
          <a:xfrm>
            <a:off x="14000" y="22625"/>
            <a:ext cx="9144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solidFill>
                  <a:srgbClr val="666666"/>
                </a:solidFill>
              </a:rPr>
              <a:t>Key Takeaways on Teaching Threats to Validity and Reliability</a:t>
            </a:r>
            <a:endParaRPr sz="2300">
              <a:solidFill>
                <a:srgbClr val="666666"/>
              </a:solidFill>
            </a:endParaRPr>
          </a:p>
        </p:txBody>
      </p:sp>
      <p:cxnSp>
        <p:nvCxnSpPr>
          <p:cNvPr id="1534" name="Google Shape;1534;p11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535" name="Google Shape;1535;p114"/>
          <p:cNvSpPr/>
          <p:nvPr/>
        </p:nvSpPr>
        <p:spPr>
          <a:xfrm>
            <a:off x="441275" y="1787425"/>
            <a:ext cx="3921000" cy="2241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36" name="Google Shape;1536;p114"/>
          <p:cNvSpPr txBox="1"/>
          <p:nvPr/>
        </p:nvSpPr>
        <p:spPr>
          <a:xfrm>
            <a:off x="441350" y="1904125"/>
            <a:ext cx="38628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Understanding and ensuring validity and reliability are fundamental for conducting trustworthy and thorough software engineering surveys. Validity ensures that the survey measures what it is intended to measure, while reliability ensures consistent results across different instances of the survey.</a:t>
            </a:r>
            <a:endParaRPr sz="1600">
              <a:solidFill>
                <a:schemeClr val="dk2"/>
              </a:solidFill>
            </a:endParaRPr>
          </a:p>
        </p:txBody>
      </p:sp>
      <p:sp>
        <p:nvSpPr>
          <p:cNvPr id="1537" name="Google Shape;1537;p114"/>
          <p:cNvSpPr txBox="1"/>
          <p:nvPr/>
        </p:nvSpPr>
        <p:spPr>
          <a:xfrm>
            <a:off x="4825675" y="2361325"/>
            <a:ext cx="3862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Different types of validity are essential in survey research to ensure that the survey accurately reflects the concept being studied.</a:t>
            </a:r>
            <a:endParaRPr sz="1600">
              <a:solidFill>
                <a:schemeClr val="dk2"/>
              </a:solidFill>
            </a:endParaRPr>
          </a:p>
        </p:txBody>
      </p:sp>
      <p:pic>
        <p:nvPicPr>
          <p:cNvPr id="1538" name="Google Shape;1538;p114"/>
          <p:cNvPicPr preferRelativeResize="0"/>
          <p:nvPr/>
        </p:nvPicPr>
        <p:blipFill>
          <a:blip r:embed="rId3">
            <a:alphaModFix/>
          </a:blip>
          <a:stretch>
            <a:fillRect/>
          </a:stretch>
        </p:blipFill>
        <p:spPr>
          <a:xfrm rot="776822">
            <a:off x="7739473" y="714372"/>
            <a:ext cx="904426" cy="904407"/>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115"/>
          <p:cNvSpPr txBox="1"/>
          <p:nvPr>
            <p:ph type="ctrTitle"/>
          </p:nvPr>
        </p:nvSpPr>
        <p:spPr>
          <a:xfrm>
            <a:off x="6899" y="1201775"/>
            <a:ext cx="9144000" cy="2052600"/>
          </a:xfrm>
          <a:prstGeom prst="rect">
            <a:avLst/>
          </a:prstGeom>
        </p:spPr>
        <p:txBody>
          <a:bodyPr anchorCtr="0" anchor="b" bIns="91425" lIns="91425" spcFirstLastPara="1" rIns="91425" wrap="square" tIns="91425">
            <a:normAutofit/>
          </a:bodyPr>
          <a:lstStyle/>
          <a:p>
            <a:pPr indent="0" lvl="0" marL="457200" rtl="0" algn="ctr">
              <a:spcBef>
                <a:spcPts val="0"/>
              </a:spcBef>
              <a:spcAft>
                <a:spcPts val="0"/>
              </a:spcAft>
              <a:buNone/>
            </a:pPr>
            <a:r>
              <a:rPr lang="pt-BR"/>
              <a:t>7</a:t>
            </a:r>
            <a:r>
              <a:rPr lang="pt-BR"/>
              <a:t>) Ethical Considerations (LO5)</a:t>
            </a:r>
            <a:endParaRPr/>
          </a:p>
        </p:txBody>
      </p:sp>
      <p:sp>
        <p:nvSpPr>
          <p:cNvPr id="1544" name="Google Shape;1544;p115"/>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3.6 in the chapter.</a:t>
            </a:r>
            <a:endParaRPr sz="854"/>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16"/>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Ethical Considerations</a:t>
            </a:r>
            <a:endParaRPr sz="2400">
              <a:solidFill>
                <a:srgbClr val="666666"/>
              </a:solidFill>
            </a:endParaRPr>
          </a:p>
        </p:txBody>
      </p:sp>
      <p:cxnSp>
        <p:nvCxnSpPr>
          <p:cNvPr id="1550" name="Google Shape;1550;p11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551" name="Google Shape;1551;p116"/>
          <p:cNvSpPr txBox="1"/>
          <p:nvPr/>
        </p:nvSpPr>
        <p:spPr>
          <a:xfrm>
            <a:off x="852200" y="1466600"/>
            <a:ext cx="7545600" cy="226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700">
                <a:solidFill>
                  <a:schemeClr val="dk2"/>
                </a:solidFill>
              </a:rPr>
              <a:t>Ethical considerations </a:t>
            </a:r>
            <a:r>
              <a:rPr lang="pt-BR" sz="2700">
                <a:solidFill>
                  <a:schemeClr val="dk2"/>
                </a:solidFill>
              </a:rPr>
              <a:t>are paramount in survey research within software engineering, as they ensure </a:t>
            </a:r>
            <a:r>
              <a:rPr b="1" lang="pt-BR" sz="2700">
                <a:solidFill>
                  <a:schemeClr val="dk2"/>
                </a:solidFill>
              </a:rPr>
              <a:t>respect</a:t>
            </a:r>
            <a:r>
              <a:rPr lang="pt-BR" sz="2700">
                <a:solidFill>
                  <a:schemeClr val="dk2"/>
                </a:solidFill>
              </a:rPr>
              <a:t> for participants, the </a:t>
            </a:r>
            <a:r>
              <a:rPr b="1" lang="pt-BR" sz="2700">
                <a:solidFill>
                  <a:schemeClr val="dk2"/>
                </a:solidFill>
              </a:rPr>
              <a:t>integrity of the data</a:t>
            </a:r>
            <a:r>
              <a:rPr lang="pt-BR" sz="2700">
                <a:solidFill>
                  <a:schemeClr val="dk2"/>
                </a:solidFill>
              </a:rPr>
              <a:t>, and the </a:t>
            </a:r>
            <a:r>
              <a:rPr b="1" lang="pt-BR" sz="2700">
                <a:solidFill>
                  <a:schemeClr val="dk2"/>
                </a:solidFill>
              </a:rPr>
              <a:t>credibility</a:t>
            </a:r>
            <a:r>
              <a:rPr lang="pt-BR" sz="2700">
                <a:solidFill>
                  <a:schemeClr val="dk2"/>
                </a:solidFill>
              </a:rPr>
              <a:t> of the research findings.</a:t>
            </a:r>
            <a:endParaRPr b="1" sz="2700">
              <a:solidFill>
                <a:schemeClr val="dk2"/>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117"/>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Ethical Considerations</a:t>
            </a:r>
            <a:endParaRPr sz="2400">
              <a:solidFill>
                <a:srgbClr val="666666"/>
              </a:solidFill>
            </a:endParaRPr>
          </a:p>
        </p:txBody>
      </p:sp>
      <p:cxnSp>
        <p:nvCxnSpPr>
          <p:cNvPr id="1557" name="Google Shape;1557;p11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558" name="Google Shape;1558;p117"/>
          <p:cNvSpPr txBox="1"/>
          <p:nvPr/>
        </p:nvSpPr>
        <p:spPr>
          <a:xfrm>
            <a:off x="-10800" y="7275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In software engineering, there is yet </a:t>
            </a:r>
            <a:r>
              <a:rPr b="1" lang="pt-BR" sz="1500">
                <a:solidFill>
                  <a:schemeClr val="dk2"/>
                </a:solidFill>
              </a:rPr>
              <a:t>no established standard or guidelines</a:t>
            </a:r>
            <a:r>
              <a:rPr lang="pt-BR" sz="1500">
                <a:solidFill>
                  <a:schemeClr val="dk2"/>
                </a:solidFill>
              </a:rPr>
              <a:t> on how to conduct surveys ethically</a:t>
            </a:r>
            <a:endParaRPr sz="12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The Insight Association provides ethical guidelines that consider </a:t>
            </a:r>
            <a:r>
              <a:rPr b="1" lang="pt-BR" sz="1500">
                <a:solidFill>
                  <a:schemeClr val="dk2"/>
                </a:solidFill>
              </a:rPr>
              <a:t>unethical sampling</a:t>
            </a:r>
            <a:r>
              <a:rPr lang="pt-BR" sz="1500">
                <a:solidFill>
                  <a:schemeClr val="dk2"/>
                </a:solidFill>
              </a:rPr>
              <a:t>, among other practices: “</a:t>
            </a:r>
            <a:r>
              <a:rPr i="1" lang="pt-BR" sz="1500">
                <a:solidFill>
                  <a:schemeClr val="dk2"/>
                </a:solidFill>
              </a:rPr>
              <a:t>Collection of respondent emails from Websites, portals, Usenet or other bulletin board postings without specifically notifying individuals that they are being ‘recruited’ for research purposes</a:t>
            </a:r>
            <a:r>
              <a:rPr lang="pt-BR" sz="1500">
                <a:solidFill>
                  <a:schemeClr val="dk2"/>
                </a:solidFill>
              </a:rPr>
              <a:t>”.</a:t>
            </a:r>
            <a:endParaRPr sz="15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323850" lvl="0" marL="342900" rtl="0" algn="l">
              <a:lnSpc>
                <a:spcPct val="120000"/>
              </a:lnSpc>
              <a:spcBef>
                <a:spcPts val="0"/>
              </a:spcBef>
              <a:spcAft>
                <a:spcPts val="0"/>
              </a:spcAft>
              <a:buClr>
                <a:schemeClr val="dk2"/>
              </a:buClr>
              <a:buSzPts val="1500"/>
              <a:buFont typeface="Verdana"/>
              <a:buChar char="•"/>
            </a:pPr>
            <a:r>
              <a:rPr lang="pt-BR" sz="1500">
                <a:solidFill>
                  <a:schemeClr val="dk2"/>
                </a:solidFill>
              </a:rPr>
              <a:t>We will probably need flexible </a:t>
            </a:r>
            <a:r>
              <a:rPr b="1" lang="pt-BR" sz="1500">
                <a:solidFill>
                  <a:schemeClr val="dk2"/>
                </a:solidFill>
              </a:rPr>
              <a:t>rules and guidelines</a:t>
            </a:r>
            <a:r>
              <a:rPr lang="pt-BR" sz="1500">
                <a:solidFill>
                  <a:schemeClr val="dk2"/>
                </a:solidFill>
              </a:rPr>
              <a:t> to keep developers in social media from being spammed by study requests while still allowing research to take place.</a:t>
            </a:r>
            <a:endParaRPr sz="15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323850" lvl="0" marL="342900" rtl="0" algn="l">
              <a:lnSpc>
                <a:spcPct val="120000"/>
              </a:lnSpc>
              <a:spcBef>
                <a:spcPts val="0"/>
              </a:spcBef>
              <a:spcAft>
                <a:spcPts val="0"/>
              </a:spcAft>
              <a:buClr>
                <a:schemeClr val="dk2"/>
              </a:buClr>
              <a:buSzPts val="1500"/>
              <a:buFont typeface="Verdana"/>
              <a:buChar char="•"/>
            </a:pPr>
            <a:r>
              <a:rPr lang="pt-BR" sz="1500">
                <a:solidFill>
                  <a:schemeClr val="dk2"/>
                </a:solidFill>
              </a:rPr>
              <a:t>We should all consider thoughtfully </a:t>
            </a:r>
            <a:r>
              <a:rPr b="1" lang="pt-BR" sz="1500">
                <a:solidFill>
                  <a:schemeClr val="dk2"/>
                </a:solidFill>
              </a:rPr>
              <a:t>how and whom</a:t>
            </a:r>
            <a:r>
              <a:rPr lang="pt-BR" sz="1500">
                <a:solidFill>
                  <a:schemeClr val="dk2"/>
                </a:solidFill>
              </a:rPr>
              <a:t> we contact for a survey study.</a:t>
            </a:r>
            <a:endParaRPr sz="1500">
              <a:solidFill>
                <a:schemeClr val="dk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118"/>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Ethical Considerations</a:t>
            </a:r>
            <a:endParaRPr sz="2400">
              <a:solidFill>
                <a:srgbClr val="666666"/>
              </a:solidFill>
            </a:endParaRPr>
          </a:p>
        </p:txBody>
      </p:sp>
      <p:cxnSp>
        <p:nvCxnSpPr>
          <p:cNvPr id="1564" name="Google Shape;1564;p11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565" name="Google Shape;1565;p118"/>
          <p:cNvSpPr/>
          <p:nvPr/>
        </p:nvSpPr>
        <p:spPr>
          <a:xfrm>
            <a:off x="91550" y="1614902"/>
            <a:ext cx="2789157" cy="2078369"/>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6" name="Google Shape;1566;p118"/>
          <p:cNvSpPr/>
          <p:nvPr/>
        </p:nvSpPr>
        <p:spPr>
          <a:xfrm>
            <a:off x="98500" y="1626687"/>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INFORMED CONSENT</a:t>
            </a:r>
            <a:endParaRPr sz="1700">
              <a:solidFill>
                <a:schemeClr val="lt1"/>
              </a:solidFill>
            </a:endParaRPr>
          </a:p>
        </p:txBody>
      </p:sp>
      <p:sp>
        <p:nvSpPr>
          <p:cNvPr id="1567" name="Google Shape;1567;p118"/>
          <p:cNvSpPr txBox="1"/>
          <p:nvPr/>
        </p:nvSpPr>
        <p:spPr>
          <a:xfrm>
            <a:off x="63366" y="2360635"/>
            <a:ext cx="2789400" cy="12561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100"/>
              <a:buFont typeface="Arial"/>
              <a:buNone/>
            </a:pPr>
            <a:r>
              <a:rPr lang="pt-BR">
                <a:solidFill>
                  <a:schemeClr val="dk1"/>
                </a:solidFill>
              </a:rPr>
              <a:t>Participants must be fully informed about the nature of the research, what it involves, the risks and benefits, and their rights to withdraw at any time without penalty.</a:t>
            </a:r>
            <a:endParaRPr>
              <a:solidFill>
                <a:schemeClr val="dk1"/>
              </a:solidFill>
            </a:endParaRPr>
          </a:p>
        </p:txBody>
      </p:sp>
      <p:sp>
        <p:nvSpPr>
          <p:cNvPr id="1568" name="Google Shape;1568;p118"/>
          <p:cNvSpPr/>
          <p:nvPr/>
        </p:nvSpPr>
        <p:spPr>
          <a:xfrm>
            <a:off x="3168240" y="1626783"/>
            <a:ext cx="2789157" cy="2078369"/>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9" name="Google Shape;1569;p118"/>
          <p:cNvSpPr txBox="1"/>
          <p:nvPr/>
        </p:nvSpPr>
        <p:spPr>
          <a:xfrm>
            <a:off x="3140053" y="2376035"/>
            <a:ext cx="2789400" cy="12561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100"/>
              <a:buFont typeface="Arial"/>
              <a:buNone/>
            </a:pPr>
            <a:r>
              <a:rPr lang="pt-BR">
                <a:solidFill>
                  <a:schemeClr val="dk1"/>
                </a:solidFill>
              </a:rPr>
              <a:t>Researchers must protect the privacy of participants and the confidentiality of their data, using data encryption and anonymization techniques where appropriate.</a:t>
            </a:r>
            <a:endParaRPr>
              <a:solidFill>
                <a:schemeClr val="dk1"/>
              </a:solidFill>
            </a:endParaRPr>
          </a:p>
        </p:txBody>
      </p:sp>
      <p:sp>
        <p:nvSpPr>
          <p:cNvPr id="1570" name="Google Shape;1570;p118"/>
          <p:cNvSpPr/>
          <p:nvPr/>
        </p:nvSpPr>
        <p:spPr>
          <a:xfrm>
            <a:off x="3175188" y="1642087"/>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PRIVACY AND CONFIDENTIALITY</a:t>
            </a:r>
            <a:endParaRPr sz="1700">
              <a:solidFill>
                <a:schemeClr val="lt1"/>
              </a:solidFill>
            </a:endParaRPr>
          </a:p>
        </p:txBody>
      </p:sp>
      <p:sp>
        <p:nvSpPr>
          <p:cNvPr id="1571" name="Google Shape;1571;p118"/>
          <p:cNvSpPr/>
          <p:nvPr/>
        </p:nvSpPr>
        <p:spPr>
          <a:xfrm>
            <a:off x="6280092" y="1614902"/>
            <a:ext cx="2789157" cy="2078369"/>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72" name="Google Shape;1572;p118"/>
          <p:cNvSpPr txBox="1"/>
          <p:nvPr/>
        </p:nvSpPr>
        <p:spPr>
          <a:xfrm>
            <a:off x="6251903" y="2360635"/>
            <a:ext cx="2789400" cy="12561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100"/>
              <a:buFont typeface="Arial"/>
              <a:buNone/>
            </a:pPr>
            <a:r>
              <a:rPr lang="pt-BR">
                <a:solidFill>
                  <a:schemeClr val="dk1"/>
                </a:solidFill>
              </a:rPr>
              <a:t>Submitting survey research to institutional ethics review boards, as they will ensure the research adheres to ethical standards and protects participant</a:t>
            </a:r>
            <a:endParaRPr>
              <a:solidFill>
                <a:schemeClr val="dk1"/>
              </a:solidFill>
            </a:endParaRPr>
          </a:p>
        </p:txBody>
      </p:sp>
      <p:sp>
        <p:nvSpPr>
          <p:cNvPr id="1573" name="Google Shape;1573;p118"/>
          <p:cNvSpPr/>
          <p:nvPr/>
        </p:nvSpPr>
        <p:spPr>
          <a:xfrm>
            <a:off x="6287038" y="1626687"/>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INSTITUTIONAL</a:t>
            </a:r>
            <a:r>
              <a:rPr lang="pt-BR" sz="1700">
                <a:solidFill>
                  <a:schemeClr val="lt1"/>
                </a:solidFill>
              </a:rPr>
              <a:t> </a:t>
            </a:r>
            <a:r>
              <a:rPr lang="pt-BR" sz="1700">
                <a:solidFill>
                  <a:schemeClr val="lt1"/>
                </a:solidFill>
              </a:rPr>
              <a:t>ETHICS REVIEW</a:t>
            </a:r>
            <a:endParaRPr sz="1700">
              <a:solidFill>
                <a:schemeClr val="lt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119"/>
          <p:cNvSpPr/>
          <p:nvPr/>
        </p:nvSpPr>
        <p:spPr>
          <a:xfrm>
            <a:off x="4825675" y="1785925"/>
            <a:ext cx="3862800" cy="2241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79" name="Google Shape;1579;p119"/>
          <p:cNvSpPr txBox="1"/>
          <p:nvPr/>
        </p:nvSpPr>
        <p:spPr>
          <a:xfrm>
            <a:off x="14000" y="22625"/>
            <a:ext cx="9144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solidFill>
                  <a:srgbClr val="666666"/>
                </a:solidFill>
              </a:rPr>
              <a:t>Key Takeaways on Teaching Ethical Considerations</a:t>
            </a:r>
            <a:endParaRPr sz="2300">
              <a:solidFill>
                <a:srgbClr val="666666"/>
              </a:solidFill>
            </a:endParaRPr>
          </a:p>
        </p:txBody>
      </p:sp>
      <p:cxnSp>
        <p:nvCxnSpPr>
          <p:cNvPr id="1580" name="Google Shape;1580;p11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581" name="Google Shape;1581;p119"/>
          <p:cNvSpPr/>
          <p:nvPr/>
        </p:nvSpPr>
        <p:spPr>
          <a:xfrm>
            <a:off x="441275" y="1787425"/>
            <a:ext cx="3921000" cy="2241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82" name="Google Shape;1582;p119"/>
          <p:cNvSpPr txBox="1"/>
          <p:nvPr/>
        </p:nvSpPr>
        <p:spPr>
          <a:xfrm>
            <a:off x="441350" y="1904125"/>
            <a:ext cx="38628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Ethics needs to be considered before contacting potential survey participants. Participants must be fully informed about the nature of the research, what it involves, the risks and benefits, and their rights to withdraw at any time without penalty.</a:t>
            </a:r>
            <a:endParaRPr sz="1600">
              <a:solidFill>
                <a:schemeClr val="dk2"/>
              </a:solidFill>
            </a:endParaRPr>
          </a:p>
        </p:txBody>
      </p:sp>
      <p:sp>
        <p:nvSpPr>
          <p:cNvPr id="1583" name="Google Shape;1583;p119"/>
          <p:cNvSpPr txBox="1"/>
          <p:nvPr/>
        </p:nvSpPr>
        <p:spPr>
          <a:xfrm>
            <a:off x="4825675" y="2361325"/>
            <a:ext cx="3862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Pay attention to the role of the institutional ethics review boards and how to report survey ethics in software engineering publications.</a:t>
            </a:r>
            <a:endParaRPr sz="1600">
              <a:solidFill>
                <a:schemeClr val="dk2"/>
              </a:solidFill>
            </a:endParaRPr>
          </a:p>
        </p:txBody>
      </p:sp>
      <p:pic>
        <p:nvPicPr>
          <p:cNvPr id="1584" name="Google Shape;1584;p119"/>
          <p:cNvPicPr preferRelativeResize="0"/>
          <p:nvPr/>
        </p:nvPicPr>
        <p:blipFill>
          <a:blip r:embed="rId3">
            <a:alphaModFix/>
          </a:blip>
          <a:stretch>
            <a:fillRect/>
          </a:stretch>
        </p:blipFill>
        <p:spPr>
          <a:xfrm rot="776822">
            <a:off x="7739473" y="714372"/>
            <a:ext cx="904426" cy="904407"/>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120"/>
          <p:cNvSpPr txBox="1"/>
          <p:nvPr>
            <p:ph type="ctrTitle"/>
          </p:nvPr>
        </p:nvSpPr>
        <p:spPr>
          <a:xfrm>
            <a:off x="6899" y="820775"/>
            <a:ext cx="9144000" cy="2052600"/>
          </a:xfrm>
          <a:prstGeom prst="rect">
            <a:avLst/>
          </a:prstGeom>
        </p:spPr>
        <p:txBody>
          <a:bodyPr anchorCtr="0" anchor="b" bIns="91425" lIns="91425" spcFirstLastPara="1" rIns="91425" wrap="square" tIns="91425">
            <a:normAutofit/>
          </a:bodyPr>
          <a:lstStyle/>
          <a:p>
            <a:pPr indent="0" lvl="0" marL="457200" rtl="0" algn="ctr">
              <a:spcBef>
                <a:spcPts val="0"/>
              </a:spcBef>
              <a:spcAft>
                <a:spcPts val="0"/>
              </a:spcAft>
              <a:buNone/>
            </a:pPr>
            <a:r>
              <a:rPr lang="pt-BR"/>
              <a:t>8</a:t>
            </a:r>
            <a:r>
              <a:rPr lang="pt-BR"/>
              <a:t>) Concluding Remarks</a:t>
            </a:r>
            <a:endParaRPr/>
          </a:p>
        </p:txBody>
      </p:sp>
      <p:sp>
        <p:nvSpPr>
          <p:cNvPr id="1590" name="Google Shape;1590;p120"/>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3.6 in the chapter.</a:t>
            </a:r>
            <a:endParaRPr sz="854"/>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12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Concluding Remarks</a:t>
            </a:r>
            <a:endParaRPr sz="2400">
              <a:solidFill>
                <a:srgbClr val="666666"/>
              </a:solidFill>
            </a:endParaRPr>
          </a:p>
        </p:txBody>
      </p:sp>
      <p:cxnSp>
        <p:nvCxnSpPr>
          <p:cNvPr id="1596" name="Google Shape;1596;p12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597" name="Google Shape;1597;p121"/>
          <p:cNvSpPr txBox="1"/>
          <p:nvPr/>
        </p:nvSpPr>
        <p:spPr>
          <a:xfrm>
            <a:off x="-10800" y="727500"/>
            <a:ext cx="9144000" cy="777300"/>
          </a:xfrm>
          <a:prstGeom prst="rect">
            <a:avLst/>
          </a:prstGeom>
          <a:noFill/>
          <a:ln>
            <a:noFill/>
          </a:ln>
        </p:spPr>
        <p:txBody>
          <a:bodyPr anchorCtr="0" anchor="t" bIns="45700" lIns="91425" spcFirstLastPara="1" rIns="91425" wrap="square" tIns="45700">
            <a:noAutofit/>
          </a:bodyPr>
          <a:lstStyle/>
          <a:p>
            <a:pPr indent="-355600" lvl="0" marL="342900" rtl="0" algn="l">
              <a:lnSpc>
                <a:spcPct val="120000"/>
              </a:lnSpc>
              <a:spcBef>
                <a:spcPts val="0"/>
              </a:spcBef>
              <a:spcAft>
                <a:spcPts val="0"/>
              </a:spcAft>
              <a:buClr>
                <a:schemeClr val="dk2"/>
              </a:buClr>
              <a:buSzPts val="2000"/>
              <a:buFont typeface="Verdana"/>
              <a:buChar char="•"/>
            </a:pPr>
            <a:r>
              <a:rPr lang="pt-BR" sz="2000">
                <a:solidFill>
                  <a:schemeClr val="dk2"/>
                </a:solidFill>
              </a:rPr>
              <a:t>We have explored effective strategies for </a:t>
            </a:r>
            <a:r>
              <a:rPr b="1" lang="pt-BR" sz="2000">
                <a:solidFill>
                  <a:schemeClr val="dk2"/>
                </a:solidFill>
              </a:rPr>
              <a:t>survey research</a:t>
            </a:r>
            <a:r>
              <a:rPr lang="pt-BR" sz="2000">
                <a:solidFill>
                  <a:schemeClr val="dk2"/>
                </a:solidFill>
              </a:rPr>
              <a:t>, combining </a:t>
            </a:r>
            <a:r>
              <a:rPr b="1" lang="pt-BR" sz="2000">
                <a:solidFill>
                  <a:schemeClr val="dk2"/>
                </a:solidFill>
              </a:rPr>
              <a:t>theoretical foundations</a:t>
            </a:r>
            <a:r>
              <a:rPr lang="pt-BR" sz="2000">
                <a:solidFill>
                  <a:schemeClr val="dk2"/>
                </a:solidFill>
              </a:rPr>
              <a:t> with </a:t>
            </a:r>
            <a:r>
              <a:rPr b="1" lang="pt-BR" sz="2000">
                <a:solidFill>
                  <a:schemeClr val="dk2"/>
                </a:solidFill>
              </a:rPr>
              <a:t>practical applications</a:t>
            </a:r>
            <a:r>
              <a:rPr lang="pt-BR" sz="2000">
                <a:solidFill>
                  <a:schemeClr val="dk2"/>
                </a:solidFill>
              </a:rPr>
              <a:t>.</a:t>
            </a:r>
            <a:endParaRPr sz="2000">
              <a:solidFill>
                <a:schemeClr val="dk2"/>
              </a:solidFill>
            </a:endParaRPr>
          </a:p>
        </p:txBody>
      </p:sp>
      <p:pic>
        <p:nvPicPr>
          <p:cNvPr id="1598" name="Google Shape;1598;p121"/>
          <p:cNvPicPr preferRelativeResize="0"/>
          <p:nvPr/>
        </p:nvPicPr>
        <p:blipFill>
          <a:blip r:embed="rId3">
            <a:alphaModFix/>
          </a:blip>
          <a:stretch>
            <a:fillRect/>
          </a:stretch>
        </p:blipFill>
        <p:spPr>
          <a:xfrm>
            <a:off x="2286825" y="1713050"/>
            <a:ext cx="4570350" cy="3365499"/>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122"/>
          <p:cNvSpPr txBox="1"/>
          <p:nvPr>
            <p:ph type="ctrTitle"/>
          </p:nvPr>
        </p:nvSpPr>
        <p:spPr>
          <a:xfrm>
            <a:off x="355108" y="967850"/>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br>
              <a:rPr lang="pt-BR"/>
            </a:br>
            <a:r>
              <a:rPr b="1" lang="pt-BR"/>
              <a:t>Teaching Survey Research in Software Engineering</a:t>
            </a:r>
            <a:endParaRPr b="1"/>
          </a:p>
        </p:txBody>
      </p:sp>
      <p:sp>
        <p:nvSpPr>
          <p:cNvPr id="1604" name="Google Shape;1604;p122"/>
          <p:cNvSpPr txBox="1"/>
          <p:nvPr/>
        </p:nvSpPr>
        <p:spPr>
          <a:xfrm>
            <a:off x="125" y="7254"/>
            <a:ext cx="9144000" cy="392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350">
                <a:solidFill>
                  <a:srgbClr val="1F1F1F"/>
                </a:solidFill>
                <a:highlight>
                  <a:schemeClr val="lt1"/>
                </a:highlight>
              </a:rPr>
              <a:t>Handbook on Teaching Empirical Software Engineering</a:t>
            </a:r>
            <a:endParaRPr sz="1350">
              <a:solidFill>
                <a:srgbClr val="1F1F1F"/>
              </a:solidFill>
              <a:highlight>
                <a:srgbClr val="FFFFFF"/>
              </a:highlight>
            </a:endParaRPr>
          </a:p>
        </p:txBody>
      </p:sp>
      <p:sp>
        <p:nvSpPr>
          <p:cNvPr id="1605" name="Google Shape;1605;p122"/>
          <p:cNvSpPr txBox="1"/>
          <p:nvPr>
            <p:ph idx="1" type="subTitle"/>
          </p:nvPr>
        </p:nvSpPr>
        <p:spPr>
          <a:xfrm>
            <a:off x="-18325" y="4503300"/>
            <a:ext cx="6177900" cy="792600"/>
          </a:xfrm>
          <a:prstGeom prst="rect">
            <a:avLst/>
          </a:prstGeom>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865"/>
              <a:buNone/>
            </a:pPr>
            <a:r>
              <a:rPr b="1" lang="pt-BR" sz="854"/>
              <a:t>Authors:</a:t>
            </a:r>
            <a:endParaRPr b="1" sz="854"/>
          </a:p>
          <a:p>
            <a:pPr indent="0" lvl="0" marL="0" rtl="0" algn="l">
              <a:lnSpc>
                <a:spcPct val="90000"/>
              </a:lnSpc>
              <a:spcBef>
                <a:spcPts val="0"/>
              </a:spcBef>
              <a:spcAft>
                <a:spcPts val="0"/>
              </a:spcAft>
              <a:buSzPts val="865"/>
              <a:buNone/>
            </a:pPr>
            <a:r>
              <a:rPr lang="pt-BR" sz="854"/>
              <a:t>Marcos Kalinowski (Pontifical Catholic University  of Rio de Janeiro)</a:t>
            </a:r>
            <a:endParaRPr sz="854"/>
          </a:p>
          <a:p>
            <a:pPr indent="0" lvl="0" marL="0" rtl="0" algn="l">
              <a:lnSpc>
                <a:spcPct val="90000"/>
              </a:lnSpc>
              <a:spcBef>
                <a:spcPts val="0"/>
              </a:spcBef>
              <a:spcAft>
                <a:spcPts val="0"/>
              </a:spcAft>
              <a:buSzPts val="1100"/>
              <a:buNone/>
            </a:pPr>
            <a:r>
              <a:rPr lang="pt-BR" sz="854"/>
              <a:t>Allysson Allex Araújo (Federal University of Cariri)</a:t>
            </a:r>
            <a:endParaRPr sz="854"/>
          </a:p>
          <a:p>
            <a:pPr indent="0" lvl="0" marL="0" rtl="0" algn="l">
              <a:lnSpc>
                <a:spcPct val="90000"/>
              </a:lnSpc>
              <a:spcBef>
                <a:spcPts val="0"/>
              </a:spcBef>
              <a:spcAft>
                <a:spcPts val="0"/>
              </a:spcAft>
              <a:buSzPts val="1100"/>
              <a:buNone/>
            </a:pPr>
            <a:r>
              <a:rPr lang="pt-BR" sz="854"/>
              <a:t>Daniel Mendez (Blekinge Institute of Technology)</a:t>
            </a:r>
            <a:endParaRPr sz="854"/>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nvSpPr>
        <p:spPr>
          <a:xfrm>
            <a:off x="14000" y="22625"/>
            <a:ext cx="5418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Characteristics and Purpose</a:t>
            </a:r>
            <a:endParaRPr sz="2400">
              <a:solidFill>
                <a:srgbClr val="666666"/>
              </a:solidFill>
            </a:endParaRPr>
          </a:p>
        </p:txBody>
      </p:sp>
      <p:cxnSp>
        <p:nvCxnSpPr>
          <p:cNvPr id="165" name="Google Shape;165;p2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66" name="Google Shape;166;p24"/>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7" name="Google Shape;167;p24"/>
          <p:cNvSpPr/>
          <p:nvPr/>
        </p:nvSpPr>
        <p:spPr>
          <a:xfrm>
            <a:off x="1447325" y="1373925"/>
            <a:ext cx="6325500" cy="52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pt-BR" sz="2400">
                <a:solidFill>
                  <a:srgbClr val="000000"/>
                </a:solidFill>
              </a:rPr>
              <a:t>Theory building and evaluation can guide the design and analysis of surveys, and surveys can also be applied to test theories. </a:t>
            </a:r>
            <a:endParaRPr sz="2400"/>
          </a:p>
          <a:p>
            <a:pPr indent="0" lvl="0" marL="0" marR="0" rtl="0" algn="r">
              <a:spcBef>
                <a:spcPts val="0"/>
              </a:spcBef>
              <a:spcAft>
                <a:spcPts val="0"/>
              </a:spcAft>
              <a:buNone/>
            </a:pPr>
            <a:r>
              <a:t/>
            </a:r>
            <a:endParaRPr i="1" sz="2400">
              <a:solidFill>
                <a:srgbClr val="000000"/>
              </a:solidFill>
            </a:endParaRPr>
          </a:p>
          <a:p>
            <a:pPr indent="0" lvl="0" marL="0" marR="0" rtl="0" algn="r">
              <a:spcBef>
                <a:spcPts val="0"/>
              </a:spcBef>
              <a:spcAft>
                <a:spcPts val="0"/>
              </a:spcAft>
              <a:buNone/>
            </a:pPr>
            <a:r>
              <a:rPr i="1" lang="pt-BR" sz="2400">
                <a:solidFill>
                  <a:srgbClr val="000000"/>
                </a:solidFill>
              </a:rPr>
              <a:t>(Wagner et al., 2020)</a:t>
            </a:r>
            <a:endParaRPr i="1" sz="2400">
              <a:solidFill>
                <a:srgbClr val="000000"/>
              </a:solidFill>
            </a:endParaRPr>
          </a:p>
        </p:txBody>
      </p:sp>
      <p:sp>
        <p:nvSpPr>
          <p:cNvPr id="168" name="Google Shape;168;p24"/>
          <p:cNvSpPr/>
          <p:nvPr/>
        </p:nvSpPr>
        <p:spPr>
          <a:xfrm>
            <a:off x="651025" y="4507728"/>
            <a:ext cx="8319300" cy="39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900">
                <a:solidFill>
                  <a:srgbClr val="000000"/>
                </a:solidFill>
              </a:rPr>
              <a:t>Wagner, S., Mendez, D., Felderer, M., Graziotin, D. and Kalinowski, M., 2020. </a:t>
            </a:r>
            <a:r>
              <a:rPr b="1" lang="pt-BR" sz="900">
                <a:solidFill>
                  <a:srgbClr val="000000"/>
                </a:solidFill>
              </a:rPr>
              <a:t>Challenges in survey research.</a:t>
            </a:r>
            <a:r>
              <a:rPr lang="pt-BR" sz="900">
                <a:solidFill>
                  <a:srgbClr val="000000"/>
                </a:solidFill>
              </a:rPr>
              <a:t> In: Contemporary Empirical Methods in Software Engineering (pp. 93-125). Springer, Cham.</a:t>
            </a:r>
            <a:endParaRPr sz="700">
              <a:solidFill>
                <a:srgbClr val="000000"/>
              </a:solidFill>
            </a:endParaRPr>
          </a:p>
        </p:txBody>
      </p:sp>
      <p:pic>
        <p:nvPicPr>
          <p:cNvPr descr="Two, quotes Free Icon of Entypo Icons" id="169" name="Google Shape;169;p24"/>
          <p:cNvPicPr preferRelativeResize="0"/>
          <p:nvPr/>
        </p:nvPicPr>
        <p:blipFill rotWithShape="1">
          <a:blip r:embed="rId3">
            <a:alphaModFix/>
          </a:blip>
          <a:srcRect b="0" l="0" r="0" t="0"/>
          <a:stretch/>
        </p:blipFill>
        <p:spPr>
          <a:xfrm>
            <a:off x="7772825" y="3265425"/>
            <a:ext cx="475900" cy="475900"/>
          </a:xfrm>
          <a:prstGeom prst="rect">
            <a:avLst/>
          </a:prstGeom>
          <a:noFill/>
          <a:ln>
            <a:noFill/>
          </a:ln>
        </p:spPr>
      </p:pic>
      <p:pic>
        <p:nvPicPr>
          <p:cNvPr descr="Two, quotes Free Icon of Entypo Icons" id="170" name="Google Shape;170;p24"/>
          <p:cNvPicPr preferRelativeResize="0"/>
          <p:nvPr/>
        </p:nvPicPr>
        <p:blipFill rotWithShape="1">
          <a:blip r:embed="rId3">
            <a:alphaModFix/>
          </a:blip>
          <a:srcRect b="0" l="0" r="0" t="0"/>
          <a:stretch/>
        </p:blipFill>
        <p:spPr>
          <a:xfrm rot="10800000">
            <a:off x="819025" y="933201"/>
            <a:ext cx="475900" cy="475900"/>
          </a:xfrm>
          <a:prstGeom prst="rect">
            <a:avLst/>
          </a:prstGeom>
          <a:noFill/>
          <a:ln>
            <a:noFill/>
          </a:ln>
        </p:spPr>
      </p:pic>
      <p:sp>
        <p:nvSpPr>
          <p:cNvPr id="171" name="Google Shape;171;p24"/>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72" name="Google Shape;172;p24"/>
          <p:cNvPicPr preferRelativeResize="0"/>
          <p:nvPr/>
        </p:nvPicPr>
        <p:blipFill>
          <a:blip r:embed="rId4">
            <a:alphaModFix/>
          </a:blip>
          <a:stretch>
            <a:fillRect/>
          </a:stretch>
        </p:blipFill>
        <p:spPr>
          <a:xfrm>
            <a:off x="224663" y="4550737"/>
            <a:ext cx="313725" cy="313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nvSpPr>
        <p:spPr>
          <a:xfrm>
            <a:off x="14000" y="22625"/>
            <a:ext cx="5418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Examples of Surveys</a:t>
            </a:r>
            <a:endParaRPr sz="2400">
              <a:solidFill>
                <a:srgbClr val="666666"/>
              </a:solidFill>
            </a:endParaRPr>
          </a:p>
        </p:txBody>
      </p:sp>
      <p:cxnSp>
        <p:nvCxnSpPr>
          <p:cNvPr id="178" name="Google Shape;178;p2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79" name="Google Shape;179;p25"/>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0" name="Google Shape;180;p25"/>
          <p:cNvSpPr/>
          <p:nvPr/>
        </p:nvSpPr>
        <p:spPr>
          <a:xfrm>
            <a:off x="651025" y="4471557"/>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Fernández, D. M.; Wagner, S.; Kalinowski, M.; Felderer, M.; Mafra, P.; Vetro, A.; Conte, T.; Christiansson, M.; Greer, D.; Lassenius, C.; Männistö, T.; Nayabi, M.; Oivo, M.; Penzenstadler, B.; Pfahl, D.; Prikladnicki, R.; Ruhe, G.; Schekelmann, A.; Sen, S.; Spínola, R. O.; Tuzcu, A.; de la Vara, J. L.; and Wieringa, R. Naming the pain in requirements engineering - Contemporary problems, causes, and effects in practice. Empirical Software Engineering, 22(5): 2298-2338. 2017.</a:t>
            </a:r>
            <a:endParaRPr sz="900"/>
          </a:p>
        </p:txBody>
      </p:sp>
      <p:sp>
        <p:nvSpPr>
          <p:cNvPr id="181" name="Google Shape;181;p25"/>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82" name="Google Shape;182;p25"/>
          <p:cNvPicPr preferRelativeResize="0"/>
          <p:nvPr/>
        </p:nvPicPr>
        <p:blipFill>
          <a:blip r:embed="rId3">
            <a:alphaModFix/>
          </a:blip>
          <a:stretch>
            <a:fillRect/>
          </a:stretch>
        </p:blipFill>
        <p:spPr>
          <a:xfrm>
            <a:off x="224663" y="4550737"/>
            <a:ext cx="313725" cy="313725"/>
          </a:xfrm>
          <a:prstGeom prst="rect">
            <a:avLst/>
          </a:prstGeom>
          <a:noFill/>
          <a:ln>
            <a:noFill/>
          </a:ln>
        </p:spPr>
      </p:pic>
      <p:pic>
        <p:nvPicPr>
          <p:cNvPr id="183" name="Google Shape;183;p25"/>
          <p:cNvPicPr preferRelativeResize="0"/>
          <p:nvPr/>
        </p:nvPicPr>
        <p:blipFill rotWithShape="1">
          <a:blip r:embed="rId4">
            <a:alphaModFix/>
          </a:blip>
          <a:srcRect b="0" l="0" r="0" t="0"/>
          <a:stretch/>
        </p:blipFill>
        <p:spPr>
          <a:xfrm>
            <a:off x="1848575" y="786350"/>
            <a:ext cx="5832674" cy="2791175"/>
          </a:xfrm>
          <a:prstGeom prst="rect">
            <a:avLst/>
          </a:prstGeom>
          <a:noFill/>
          <a:ln>
            <a:noFill/>
          </a:ln>
        </p:spPr>
      </p:pic>
      <p:pic>
        <p:nvPicPr>
          <p:cNvPr id="184" name="Google Shape;184;p25"/>
          <p:cNvPicPr preferRelativeResize="0"/>
          <p:nvPr/>
        </p:nvPicPr>
        <p:blipFill rotWithShape="1">
          <a:blip r:embed="rId5">
            <a:alphaModFix/>
          </a:blip>
          <a:srcRect b="0" l="5338" r="0" t="0"/>
          <a:stretch/>
        </p:blipFill>
        <p:spPr>
          <a:xfrm>
            <a:off x="2820157" y="1065060"/>
            <a:ext cx="4347609" cy="2101837"/>
          </a:xfrm>
          <a:prstGeom prst="rect">
            <a:avLst/>
          </a:prstGeom>
          <a:noFill/>
          <a:ln>
            <a:noFill/>
          </a:ln>
        </p:spPr>
      </p:pic>
      <p:pic>
        <p:nvPicPr>
          <p:cNvPr descr="Naming the Pain in Requirements Engineering - Call for Participation -" id="185" name="Google Shape;185;p25"/>
          <p:cNvPicPr preferRelativeResize="0"/>
          <p:nvPr/>
        </p:nvPicPr>
        <p:blipFill rotWithShape="1">
          <a:blip r:embed="rId6">
            <a:alphaModFix/>
          </a:blip>
          <a:srcRect b="0" l="0" r="0" t="0"/>
          <a:stretch/>
        </p:blipFill>
        <p:spPr>
          <a:xfrm>
            <a:off x="2959113" y="3501325"/>
            <a:ext cx="3855525" cy="66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nvSpPr>
        <p:spPr>
          <a:xfrm>
            <a:off x="14000" y="22625"/>
            <a:ext cx="5418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Examples of Surveys</a:t>
            </a:r>
            <a:endParaRPr sz="2400">
              <a:solidFill>
                <a:srgbClr val="666666"/>
              </a:solidFill>
            </a:endParaRPr>
          </a:p>
        </p:txBody>
      </p:sp>
      <p:cxnSp>
        <p:nvCxnSpPr>
          <p:cNvPr id="191" name="Google Shape;191;p2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92" name="Google Shape;192;p26"/>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93" name="Google Shape;193;p26"/>
          <p:cNvSpPr/>
          <p:nvPr/>
        </p:nvSpPr>
        <p:spPr>
          <a:xfrm>
            <a:off x="651025" y="4428152"/>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Fernández, D. M., Felderer, M., Vetro, A., Kalinowski, M., Wieringa, R., Pfahl, D., Conte, T., Christiansson, M., Greer, D., Lassenius, C., Männistö, T., Nayebi, M., Oivo, M., Penzenstadler, B., Prikladnicki, R., Ruhe, G., Schekelmann, A., Sen, S., Spínola, R.O., Tuzcu, A., de la Vara, J. L., and Winkler, D, Status Quo in Requirements Engineering: A Theory and a Global Family of Surveys.  ACM Transactions on Software Engineering and Methdology, 28(2): 9:1-9:48. 2019.</a:t>
            </a:r>
            <a:endParaRPr sz="900"/>
          </a:p>
        </p:txBody>
      </p:sp>
      <p:sp>
        <p:nvSpPr>
          <p:cNvPr id="194" name="Google Shape;194;p26"/>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95" name="Google Shape;195;p26"/>
          <p:cNvPicPr preferRelativeResize="0"/>
          <p:nvPr/>
        </p:nvPicPr>
        <p:blipFill>
          <a:blip r:embed="rId3">
            <a:alphaModFix/>
          </a:blip>
          <a:stretch>
            <a:fillRect/>
          </a:stretch>
        </p:blipFill>
        <p:spPr>
          <a:xfrm>
            <a:off x="224663" y="4550737"/>
            <a:ext cx="313725" cy="313725"/>
          </a:xfrm>
          <a:prstGeom prst="rect">
            <a:avLst/>
          </a:prstGeom>
          <a:noFill/>
          <a:ln>
            <a:noFill/>
          </a:ln>
        </p:spPr>
      </p:pic>
      <p:pic>
        <p:nvPicPr>
          <p:cNvPr id="196" name="Google Shape;196;p26"/>
          <p:cNvPicPr preferRelativeResize="0"/>
          <p:nvPr/>
        </p:nvPicPr>
        <p:blipFill rotWithShape="1">
          <a:blip r:embed="rId4">
            <a:alphaModFix/>
          </a:blip>
          <a:srcRect b="0" l="0" r="0" t="0"/>
          <a:stretch/>
        </p:blipFill>
        <p:spPr>
          <a:xfrm>
            <a:off x="1519948" y="1011350"/>
            <a:ext cx="6003202" cy="3024762"/>
          </a:xfrm>
          <a:prstGeom prst="rect">
            <a:avLst/>
          </a:prstGeom>
          <a:noFill/>
          <a:ln>
            <a:noFill/>
          </a:ln>
        </p:spPr>
      </p:pic>
      <p:pic>
        <p:nvPicPr>
          <p:cNvPr id="197" name="Google Shape;197;p26"/>
          <p:cNvPicPr preferRelativeResize="0"/>
          <p:nvPr/>
        </p:nvPicPr>
        <p:blipFill rotWithShape="1">
          <a:blip r:embed="rId5">
            <a:alphaModFix/>
          </a:blip>
          <a:srcRect b="0" l="0" r="0" t="0"/>
          <a:stretch/>
        </p:blipFill>
        <p:spPr>
          <a:xfrm>
            <a:off x="2606725" y="1396200"/>
            <a:ext cx="4247776" cy="203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nvSpPr>
        <p:spPr>
          <a:xfrm>
            <a:off x="14000" y="22625"/>
            <a:ext cx="5418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Examples of Surveys</a:t>
            </a:r>
            <a:endParaRPr sz="2400">
              <a:solidFill>
                <a:srgbClr val="666666"/>
              </a:solidFill>
            </a:endParaRPr>
          </a:p>
        </p:txBody>
      </p:sp>
      <p:cxnSp>
        <p:nvCxnSpPr>
          <p:cNvPr id="203" name="Google Shape;203;p2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204" name="Google Shape;204;p27"/>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5" name="Google Shape;205;p27"/>
          <p:cNvSpPr/>
          <p:nvPr/>
        </p:nvSpPr>
        <p:spPr>
          <a:xfrm>
            <a:off x="651025" y="448264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Ralph, P., Baltes, S., Adisaputri, G., Torkar, R., Kovalenko, V., Kalinowski, M., Novielli, N., Yoo, S., Devroey, X., Tan, X., Zhou, M., Turhan, B., Hoda, R., Hata, H., Robles, G., Fard, A. M., and Alkadhi, R, Pandemic Programming How COVID-19 affects software developers and how their organizations can help.  Empirical Software Engineering (2020), 25: 4927-4961. 2020.</a:t>
            </a:r>
            <a:endParaRPr sz="900"/>
          </a:p>
        </p:txBody>
      </p:sp>
      <p:sp>
        <p:nvSpPr>
          <p:cNvPr id="206" name="Google Shape;206;p27"/>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207" name="Google Shape;207;p27"/>
          <p:cNvPicPr preferRelativeResize="0"/>
          <p:nvPr/>
        </p:nvPicPr>
        <p:blipFill>
          <a:blip r:embed="rId3">
            <a:alphaModFix/>
          </a:blip>
          <a:stretch>
            <a:fillRect/>
          </a:stretch>
        </p:blipFill>
        <p:spPr>
          <a:xfrm>
            <a:off x="224663" y="4550737"/>
            <a:ext cx="313725" cy="313725"/>
          </a:xfrm>
          <a:prstGeom prst="rect">
            <a:avLst/>
          </a:prstGeom>
          <a:noFill/>
          <a:ln>
            <a:noFill/>
          </a:ln>
        </p:spPr>
      </p:pic>
      <p:pic>
        <p:nvPicPr>
          <p:cNvPr id="208" name="Google Shape;208;p27"/>
          <p:cNvPicPr preferRelativeResize="0"/>
          <p:nvPr/>
        </p:nvPicPr>
        <p:blipFill rotWithShape="1">
          <a:blip r:embed="rId4">
            <a:alphaModFix/>
          </a:blip>
          <a:srcRect b="0" l="0" r="0" t="0"/>
          <a:stretch/>
        </p:blipFill>
        <p:spPr>
          <a:xfrm>
            <a:off x="1787187" y="979425"/>
            <a:ext cx="5569898" cy="3014525"/>
          </a:xfrm>
          <a:prstGeom prst="rect">
            <a:avLst/>
          </a:prstGeom>
          <a:noFill/>
          <a:ln>
            <a:noFill/>
          </a:ln>
        </p:spPr>
      </p:pic>
      <p:pic>
        <p:nvPicPr>
          <p:cNvPr id="209" name="Google Shape;209;p27"/>
          <p:cNvPicPr preferRelativeResize="0"/>
          <p:nvPr/>
        </p:nvPicPr>
        <p:blipFill rotWithShape="1">
          <a:blip r:embed="rId5">
            <a:alphaModFix/>
          </a:blip>
          <a:srcRect b="0" l="0" r="0" t="0"/>
          <a:stretch/>
        </p:blipFill>
        <p:spPr>
          <a:xfrm>
            <a:off x="3026934" y="1410332"/>
            <a:ext cx="3789044" cy="2039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nvSpPr>
        <p:spPr>
          <a:xfrm>
            <a:off x="14000" y="22625"/>
            <a:ext cx="5418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Examples of Surveys</a:t>
            </a:r>
            <a:endParaRPr sz="2400">
              <a:solidFill>
                <a:srgbClr val="666666"/>
              </a:solidFill>
            </a:endParaRPr>
          </a:p>
        </p:txBody>
      </p:sp>
      <p:cxnSp>
        <p:nvCxnSpPr>
          <p:cNvPr id="215" name="Google Shape;215;p2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216" name="Google Shape;216;p28"/>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17" name="Google Shape;217;p28"/>
          <p:cNvSpPr/>
          <p:nvPr/>
        </p:nvSpPr>
        <p:spPr>
          <a:xfrm>
            <a:off x="619425" y="4605624"/>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Kuhrmann, M., Tell, P., Hebig, R. et al. What Makes Agile Software Development Agile?  Submitted to Transactions on Software Engineering (2021).</a:t>
            </a:r>
            <a:endParaRPr sz="900"/>
          </a:p>
        </p:txBody>
      </p:sp>
      <p:sp>
        <p:nvSpPr>
          <p:cNvPr id="218" name="Google Shape;218;p28"/>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219" name="Google Shape;219;p28"/>
          <p:cNvPicPr preferRelativeResize="0"/>
          <p:nvPr/>
        </p:nvPicPr>
        <p:blipFill>
          <a:blip r:embed="rId3">
            <a:alphaModFix/>
          </a:blip>
          <a:stretch>
            <a:fillRect/>
          </a:stretch>
        </p:blipFill>
        <p:spPr>
          <a:xfrm>
            <a:off x="224663" y="4550737"/>
            <a:ext cx="313725" cy="313725"/>
          </a:xfrm>
          <a:prstGeom prst="rect">
            <a:avLst/>
          </a:prstGeom>
          <a:noFill/>
          <a:ln>
            <a:noFill/>
          </a:ln>
        </p:spPr>
      </p:pic>
      <p:pic>
        <p:nvPicPr>
          <p:cNvPr id="220" name="Google Shape;220;p28"/>
          <p:cNvPicPr preferRelativeResize="0"/>
          <p:nvPr/>
        </p:nvPicPr>
        <p:blipFill rotWithShape="1">
          <a:blip r:embed="rId4">
            <a:alphaModFix/>
          </a:blip>
          <a:srcRect b="0" l="0" r="0" t="0"/>
          <a:stretch/>
        </p:blipFill>
        <p:spPr>
          <a:xfrm>
            <a:off x="1387050" y="890000"/>
            <a:ext cx="6389701" cy="3096025"/>
          </a:xfrm>
          <a:prstGeom prst="rect">
            <a:avLst/>
          </a:prstGeom>
          <a:noFill/>
          <a:ln>
            <a:noFill/>
          </a:ln>
        </p:spPr>
      </p:pic>
      <p:pic>
        <p:nvPicPr>
          <p:cNvPr id="221" name="Google Shape;221;p28"/>
          <p:cNvPicPr preferRelativeResize="0"/>
          <p:nvPr/>
        </p:nvPicPr>
        <p:blipFill rotWithShape="1">
          <a:blip r:embed="rId5">
            <a:alphaModFix/>
          </a:blip>
          <a:srcRect b="0" l="0" r="0" t="0"/>
          <a:stretch/>
        </p:blipFill>
        <p:spPr>
          <a:xfrm>
            <a:off x="2330678" y="1534902"/>
            <a:ext cx="4726699" cy="16441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p:nvPr/>
        </p:nvSpPr>
        <p:spPr>
          <a:xfrm>
            <a:off x="4749475" y="1785925"/>
            <a:ext cx="3862800" cy="18048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27" name="Google Shape;227;p29"/>
          <p:cNvSpPr txBox="1"/>
          <p:nvPr/>
        </p:nvSpPr>
        <p:spPr>
          <a:xfrm>
            <a:off x="14000" y="22625"/>
            <a:ext cx="9144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solidFill>
                  <a:srgbClr val="666666"/>
                </a:solidFill>
              </a:rPr>
              <a:t>Key Takeaways on Characteristics and Purpose of Survey Research</a:t>
            </a:r>
            <a:endParaRPr sz="2300">
              <a:solidFill>
                <a:srgbClr val="666666"/>
              </a:solidFill>
            </a:endParaRPr>
          </a:p>
        </p:txBody>
      </p:sp>
      <p:cxnSp>
        <p:nvCxnSpPr>
          <p:cNvPr id="228" name="Google Shape;228;p2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229" name="Google Shape;229;p29"/>
          <p:cNvSpPr txBox="1"/>
          <p:nvPr/>
        </p:nvSpPr>
        <p:spPr>
          <a:xfrm>
            <a:off x="4749475" y="2409025"/>
            <a:ext cx="3862800" cy="708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2000">
                <a:solidFill>
                  <a:schemeClr val="dk2"/>
                </a:solidFill>
              </a:rPr>
              <a:t>General objectives that surveys can fulfill.</a:t>
            </a:r>
            <a:endParaRPr sz="2000">
              <a:solidFill>
                <a:schemeClr val="dk2"/>
              </a:solidFill>
            </a:endParaRPr>
          </a:p>
        </p:txBody>
      </p:sp>
      <p:sp>
        <p:nvSpPr>
          <p:cNvPr id="230" name="Google Shape;230;p29"/>
          <p:cNvSpPr/>
          <p:nvPr/>
        </p:nvSpPr>
        <p:spPr>
          <a:xfrm>
            <a:off x="365075" y="1787425"/>
            <a:ext cx="3862800" cy="18048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31" name="Google Shape;231;p29"/>
          <p:cNvSpPr txBox="1"/>
          <p:nvPr/>
        </p:nvSpPr>
        <p:spPr>
          <a:xfrm>
            <a:off x="365150" y="2208925"/>
            <a:ext cx="3862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2000">
                <a:solidFill>
                  <a:schemeClr val="dk2"/>
                </a:solidFill>
              </a:rPr>
              <a:t>C</a:t>
            </a:r>
            <a:r>
              <a:rPr lang="pt-BR" sz="2000">
                <a:solidFill>
                  <a:schemeClr val="dk2"/>
                </a:solidFill>
              </a:rPr>
              <a:t>haracteristics</a:t>
            </a:r>
            <a:r>
              <a:rPr lang="pt-BR" sz="2000">
                <a:solidFill>
                  <a:schemeClr val="dk2"/>
                </a:solidFill>
              </a:rPr>
              <a:t> of survey research methods, including strengths and limitations.</a:t>
            </a:r>
            <a:endParaRPr sz="2000">
              <a:solidFill>
                <a:schemeClr val="dk2"/>
              </a:solidFill>
            </a:endParaRPr>
          </a:p>
        </p:txBody>
      </p:sp>
      <p:pic>
        <p:nvPicPr>
          <p:cNvPr id="232" name="Google Shape;232;p29"/>
          <p:cNvPicPr preferRelativeResize="0"/>
          <p:nvPr/>
        </p:nvPicPr>
        <p:blipFill>
          <a:blip r:embed="rId3">
            <a:alphaModFix/>
          </a:blip>
          <a:stretch>
            <a:fillRect/>
          </a:stretch>
        </p:blipFill>
        <p:spPr>
          <a:xfrm rot="776822">
            <a:off x="7739473" y="714372"/>
            <a:ext cx="904426" cy="9044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0"/>
          <p:cNvSpPr txBox="1"/>
          <p:nvPr>
            <p:ph type="ctrTitle"/>
          </p:nvPr>
        </p:nvSpPr>
        <p:spPr>
          <a:xfrm>
            <a:off x="6899" y="1201775"/>
            <a:ext cx="9144000" cy="2052600"/>
          </a:xfrm>
          <a:prstGeom prst="rect">
            <a:avLst/>
          </a:prstGeom>
        </p:spPr>
        <p:txBody>
          <a:bodyPr anchorCtr="0" anchor="b" bIns="91425" lIns="91425" spcFirstLastPara="1" rIns="91425" wrap="square" tIns="91425">
            <a:normAutofit/>
          </a:bodyPr>
          <a:lstStyle/>
          <a:p>
            <a:pPr indent="0" lvl="0" marL="457200" rtl="0" algn="ctr">
              <a:spcBef>
                <a:spcPts val="0"/>
              </a:spcBef>
              <a:spcAft>
                <a:spcPts val="0"/>
              </a:spcAft>
              <a:buNone/>
            </a:pPr>
            <a:r>
              <a:rPr lang="pt-BR"/>
              <a:t>3</a:t>
            </a:r>
            <a:r>
              <a:rPr lang="pt-BR"/>
              <a:t>) </a:t>
            </a:r>
            <a:r>
              <a:rPr lang="pt-BR"/>
              <a:t>Designing and Evaluating Survey Instruments (LO2)</a:t>
            </a:r>
            <a:endParaRPr/>
          </a:p>
        </p:txBody>
      </p:sp>
      <p:sp>
        <p:nvSpPr>
          <p:cNvPr id="238" name="Google Shape;238;p30"/>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3.2 in the chapter.</a:t>
            </a:r>
            <a:endParaRPr sz="854"/>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nvSpPr>
        <p:spPr>
          <a:xfrm>
            <a:off x="14000" y="22625"/>
            <a:ext cx="304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Survey Design</a:t>
            </a:r>
            <a:endParaRPr sz="2400">
              <a:solidFill>
                <a:srgbClr val="666666"/>
              </a:solidFill>
            </a:endParaRPr>
          </a:p>
        </p:txBody>
      </p:sp>
      <p:cxnSp>
        <p:nvCxnSpPr>
          <p:cNvPr id="244" name="Google Shape;244;p3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245" name="Google Shape;245;p31"/>
          <p:cNvSpPr/>
          <p:nvPr/>
        </p:nvSpPr>
        <p:spPr>
          <a:xfrm>
            <a:off x="425939" y="3227673"/>
            <a:ext cx="5682303" cy="812380"/>
          </a:xfrm>
          <a:custGeom>
            <a:rect b="b" l="l" r="r" t="t"/>
            <a:pathLst>
              <a:path extrusionOk="0" h="812380" w="5039737">
                <a:moveTo>
                  <a:pt x="0" y="812380"/>
                </a:moveTo>
                <a:lnTo>
                  <a:pt x="4702027" y="812380"/>
                </a:lnTo>
                <a:lnTo>
                  <a:pt x="5039738" y="415523"/>
                </a:lnTo>
                <a:lnTo>
                  <a:pt x="4702027" y="0"/>
                </a:lnTo>
                <a:lnTo>
                  <a:pt x="0" y="0"/>
                </a:lnTo>
                <a:lnTo>
                  <a:pt x="0" y="812380"/>
                </a:lnTo>
                <a:close/>
              </a:path>
            </a:pathLst>
          </a:custGeom>
          <a:solidFill>
            <a:srgbClr val="B2B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46" name="Google Shape;246;p31"/>
          <p:cNvSpPr/>
          <p:nvPr/>
        </p:nvSpPr>
        <p:spPr>
          <a:xfrm>
            <a:off x="215296" y="3227673"/>
            <a:ext cx="5615289" cy="812380"/>
          </a:xfrm>
          <a:custGeom>
            <a:rect b="b" l="l" r="r" t="t"/>
            <a:pathLst>
              <a:path extrusionOk="0" h="812380" w="4980301">
                <a:moveTo>
                  <a:pt x="0" y="812380"/>
                </a:moveTo>
                <a:lnTo>
                  <a:pt x="4702027" y="812380"/>
                </a:lnTo>
                <a:lnTo>
                  <a:pt x="4980302" y="415523"/>
                </a:lnTo>
                <a:lnTo>
                  <a:pt x="4702027" y="0"/>
                </a:lnTo>
                <a:lnTo>
                  <a:pt x="0" y="0"/>
                </a:lnTo>
                <a:lnTo>
                  <a:pt x="0" y="81238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47" name="Google Shape;247;p31"/>
          <p:cNvSpPr/>
          <p:nvPr/>
        </p:nvSpPr>
        <p:spPr>
          <a:xfrm>
            <a:off x="426100" y="2419020"/>
            <a:ext cx="5720264" cy="812380"/>
          </a:xfrm>
          <a:custGeom>
            <a:rect b="b" l="l" r="r" t="t"/>
            <a:pathLst>
              <a:path extrusionOk="0" h="812380" w="5039880">
                <a:moveTo>
                  <a:pt x="0" y="812380"/>
                </a:moveTo>
                <a:lnTo>
                  <a:pt x="4702027" y="812380"/>
                </a:lnTo>
                <a:lnTo>
                  <a:pt x="5039881" y="415379"/>
                </a:lnTo>
                <a:lnTo>
                  <a:pt x="4702027" y="0"/>
                </a:lnTo>
                <a:lnTo>
                  <a:pt x="0" y="0"/>
                </a:lnTo>
                <a:lnTo>
                  <a:pt x="0" y="81238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48" name="Google Shape;248;p31"/>
          <p:cNvSpPr/>
          <p:nvPr/>
        </p:nvSpPr>
        <p:spPr>
          <a:xfrm>
            <a:off x="215297" y="2419020"/>
            <a:ext cx="5652804" cy="812380"/>
          </a:xfrm>
          <a:custGeom>
            <a:rect b="b" l="l" r="r" t="t"/>
            <a:pathLst>
              <a:path extrusionOk="0" h="812380" w="4980444">
                <a:moveTo>
                  <a:pt x="0" y="812380"/>
                </a:moveTo>
                <a:lnTo>
                  <a:pt x="4702171" y="812380"/>
                </a:lnTo>
                <a:lnTo>
                  <a:pt x="4980445" y="415379"/>
                </a:lnTo>
                <a:lnTo>
                  <a:pt x="4702171" y="0"/>
                </a:lnTo>
                <a:lnTo>
                  <a:pt x="0" y="0"/>
                </a:lnTo>
                <a:lnTo>
                  <a:pt x="0" y="81238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49" name="Google Shape;249;p31"/>
          <p:cNvSpPr/>
          <p:nvPr/>
        </p:nvSpPr>
        <p:spPr>
          <a:xfrm>
            <a:off x="426076" y="1605027"/>
            <a:ext cx="5720101" cy="812380"/>
          </a:xfrm>
          <a:custGeom>
            <a:rect b="b" l="l" r="r" t="t"/>
            <a:pathLst>
              <a:path extrusionOk="0" h="812380" w="5039737">
                <a:moveTo>
                  <a:pt x="0" y="812380"/>
                </a:moveTo>
                <a:lnTo>
                  <a:pt x="4702027" y="812380"/>
                </a:lnTo>
                <a:lnTo>
                  <a:pt x="5039738" y="415523"/>
                </a:lnTo>
                <a:lnTo>
                  <a:pt x="4702027" y="0"/>
                </a:lnTo>
                <a:lnTo>
                  <a:pt x="0" y="0"/>
                </a:lnTo>
                <a:lnTo>
                  <a:pt x="0" y="812380"/>
                </a:lnTo>
                <a:close/>
              </a:path>
            </a:pathLst>
          </a:custGeom>
          <a:solidFill>
            <a:srgbClr val="B2B2B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p:txBody>
      </p:sp>
      <p:sp>
        <p:nvSpPr>
          <p:cNvPr id="250" name="Google Shape;250;p31"/>
          <p:cNvSpPr/>
          <p:nvPr/>
        </p:nvSpPr>
        <p:spPr>
          <a:xfrm>
            <a:off x="215297" y="1605027"/>
            <a:ext cx="5615452" cy="812380"/>
          </a:xfrm>
          <a:custGeom>
            <a:rect b="b" l="l" r="r" t="t"/>
            <a:pathLst>
              <a:path extrusionOk="0" h="812380" w="4980445">
                <a:moveTo>
                  <a:pt x="0" y="812380"/>
                </a:moveTo>
                <a:lnTo>
                  <a:pt x="4702027" y="812380"/>
                </a:lnTo>
                <a:lnTo>
                  <a:pt x="4980445" y="415523"/>
                </a:lnTo>
                <a:lnTo>
                  <a:pt x="4702027" y="0"/>
                </a:lnTo>
                <a:lnTo>
                  <a:pt x="0" y="0"/>
                </a:lnTo>
                <a:lnTo>
                  <a:pt x="0" y="81238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p:txBody>
      </p:sp>
      <p:sp>
        <p:nvSpPr>
          <p:cNvPr id="251" name="Google Shape;251;p31"/>
          <p:cNvSpPr/>
          <p:nvPr/>
        </p:nvSpPr>
        <p:spPr>
          <a:xfrm>
            <a:off x="425938" y="803050"/>
            <a:ext cx="5720101" cy="812380"/>
          </a:xfrm>
          <a:custGeom>
            <a:rect b="b" l="l" r="r" t="t"/>
            <a:pathLst>
              <a:path extrusionOk="0" h="812380" w="5039737">
                <a:moveTo>
                  <a:pt x="0" y="812380"/>
                </a:moveTo>
                <a:lnTo>
                  <a:pt x="4702027" y="812380"/>
                </a:lnTo>
                <a:lnTo>
                  <a:pt x="5039738" y="415379"/>
                </a:lnTo>
                <a:lnTo>
                  <a:pt x="4702027" y="0"/>
                </a:lnTo>
                <a:lnTo>
                  <a:pt x="0" y="0"/>
                </a:lnTo>
                <a:lnTo>
                  <a:pt x="0" y="81238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p:txBody>
      </p:sp>
      <p:sp>
        <p:nvSpPr>
          <p:cNvPr id="252" name="Google Shape;252;p31"/>
          <p:cNvSpPr/>
          <p:nvPr/>
        </p:nvSpPr>
        <p:spPr>
          <a:xfrm>
            <a:off x="215297" y="803050"/>
            <a:ext cx="5615289" cy="812380"/>
          </a:xfrm>
          <a:custGeom>
            <a:rect b="b" l="l" r="r" t="t"/>
            <a:pathLst>
              <a:path extrusionOk="0" h="812380" w="4980301">
                <a:moveTo>
                  <a:pt x="0" y="812380"/>
                </a:moveTo>
                <a:lnTo>
                  <a:pt x="4702027" y="812380"/>
                </a:lnTo>
                <a:lnTo>
                  <a:pt x="4980302" y="415379"/>
                </a:lnTo>
                <a:lnTo>
                  <a:pt x="4702027" y="0"/>
                </a:lnTo>
                <a:lnTo>
                  <a:pt x="0" y="0"/>
                </a:lnTo>
                <a:lnTo>
                  <a:pt x="0" y="81238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endParaRPr>
          </a:p>
        </p:txBody>
      </p:sp>
      <p:sp>
        <p:nvSpPr>
          <p:cNvPr id="253" name="Google Shape;253;p31"/>
          <p:cNvSpPr txBox="1"/>
          <p:nvPr/>
        </p:nvSpPr>
        <p:spPr>
          <a:xfrm>
            <a:off x="684574" y="1005445"/>
            <a:ext cx="4503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rgbClr val="000000"/>
                </a:solidFill>
              </a:rPr>
              <a:t>Basics of Survey Design</a:t>
            </a:r>
            <a:endParaRPr/>
          </a:p>
        </p:txBody>
      </p:sp>
      <p:sp>
        <p:nvSpPr>
          <p:cNvPr id="254" name="Google Shape;254;p31"/>
          <p:cNvSpPr txBox="1"/>
          <p:nvPr/>
        </p:nvSpPr>
        <p:spPr>
          <a:xfrm>
            <a:off x="684575" y="1832233"/>
            <a:ext cx="49563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rgbClr val="000000"/>
                </a:solidFill>
              </a:rPr>
              <a:t>Goal-Question-Metric-Driven Design</a:t>
            </a:r>
            <a:endParaRPr/>
          </a:p>
        </p:txBody>
      </p:sp>
      <p:sp>
        <p:nvSpPr>
          <p:cNvPr id="255" name="Google Shape;255;p31"/>
          <p:cNvSpPr txBox="1"/>
          <p:nvPr/>
        </p:nvSpPr>
        <p:spPr>
          <a:xfrm>
            <a:off x="705100" y="2620486"/>
            <a:ext cx="4272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rgbClr val="000000"/>
                </a:solidFill>
              </a:rPr>
              <a:t>Theory-Driven Design</a:t>
            </a:r>
            <a:endParaRPr/>
          </a:p>
        </p:txBody>
      </p:sp>
      <p:sp>
        <p:nvSpPr>
          <p:cNvPr id="256" name="Google Shape;256;p31"/>
          <p:cNvSpPr txBox="1"/>
          <p:nvPr/>
        </p:nvSpPr>
        <p:spPr>
          <a:xfrm>
            <a:off x="719835" y="3305614"/>
            <a:ext cx="52632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rgbClr val="000000"/>
                </a:solidFill>
              </a:rPr>
              <a:t>Issues When Assessing Psychological Constructs</a:t>
            </a:r>
            <a:endParaRPr/>
          </a:p>
        </p:txBody>
      </p:sp>
      <p:sp>
        <p:nvSpPr>
          <p:cNvPr id="257" name="Google Shape;257;p31"/>
          <p:cNvSpPr/>
          <p:nvPr/>
        </p:nvSpPr>
        <p:spPr>
          <a:xfrm>
            <a:off x="425134" y="4034268"/>
            <a:ext cx="5720101" cy="812380"/>
          </a:xfrm>
          <a:custGeom>
            <a:rect b="b" l="l" r="r" t="t"/>
            <a:pathLst>
              <a:path extrusionOk="0" h="812380" w="5039737">
                <a:moveTo>
                  <a:pt x="0" y="812380"/>
                </a:moveTo>
                <a:lnTo>
                  <a:pt x="4702027" y="812380"/>
                </a:lnTo>
                <a:lnTo>
                  <a:pt x="5039738" y="415523"/>
                </a:lnTo>
                <a:lnTo>
                  <a:pt x="4702027" y="0"/>
                </a:lnTo>
                <a:lnTo>
                  <a:pt x="0" y="0"/>
                </a:lnTo>
                <a:lnTo>
                  <a:pt x="0" y="81238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58" name="Google Shape;258;p31"/>
          <p:cNvSpPr/>
          <p:nvPr/>
        </p:nvSpPr>
        <p:spPr>
          <a:xfrm>
            <a:off x="214476" y="4034268"/>
            <a:ext cx="5652642" cy="812380"/>
          </a:xfrm>
          <a:custGeom>
            <a:rect b="b" l="l" r="r" t="t"/>
            <a:pathLst>
              <a:path extrusionOk="0" h="812380" w="4980301">
                <a:moveTo>
                  <a:pt x="0" y="812380"/>
                </a:moveTo>
                <a:lnTo>
                  <a:pt x="4702027" y="812380"/>
                </a:lnTo>
                <a:lnTo>
                  <a:pt x="4980302" y="415523"/>
                </a:lnTo>
                <a:lnTo>
                  <a:pt x="4702027" y="0"/>
                </a:lnTo>
                <a:lnTo>
                  <a:pt x="0" y="0"/>
                </a:lnTo>
                <a:lnTo>
                  <a:pt x="0" y="81238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endParaRPr>
          </a:p>
        </p:txBody>
      </p:sp>
      <p:sp>
        <p:nvSpPr>
          <p:cNvPr id="259" name="Google Shape;259;p31"/>
          <p:cNvSpPr txBox="1"/>
          <p:nvPr/>
        </p:nvSpPr>
        <p:spPr>
          <a:xfrm>
            <a:off x="719835" y="4228970"/>
            <a:ext cx="5263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2000">
                <a:solidFill>
                  <a:srgbClr val="000000"/>
                </a:solidFill>
              </a:rPr>
              <a:t>Survey Instrument Evaluation</a:t>
            </a:r>
            <a:endParaRPr/>
          </a:p>
        </p:txBody>
      </p:sp>
      <p:pic>
        <p:nvPicPr>
          <p:cNvPr id="260" name="Google Shape;260;p31"/>
          <p:cNvPicPr preferRelativeResize="0"/>
          <p:nvPr/>
        </p:nvPicPr>
        <p:blipFill>
          <a:blip r:embed="rId3">
            <a:alphaModFix/>
          </a:blip>
          <a:stretch>
            <a:fillRect/>
          </a:stretch>
        </p:blipFill>
        <p:spPr>
          <a:xfrm>
            <a:off x="6747327" y="1677205"/>
            <a:ext cx="1968800" cy="196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Basics of Survey Design</a:t>
            </a:r>
            <a:endParaRPr sz="2400">
              <a:solidFill>
                <a:srgbClr val="666666"/>
              </a:solidFill>
            </a:endParaRPr>
          </a:p>
        </p:txBody>
      </p:sp>
      <p:cxnSp>
        <p:nvCxnSpPr>
          <p:cNvPr id="266" name="Google Shape;266;p3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267" name="Google Shape;267;p32"/>
          <p:cNvSpPr/>
          <p:nvPr/>
        </p:nvSpPr>
        <p:spPr>
          <a:xfrm>
            <a:off x="688125" y="1547075"/>
            <a:ext cx="2300550" cy="1816824"/>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8" name="Google Shape;268;p32"/>
          <p:cNvSpPr txBox="1"/>
          <p:nvPr/>
        </p:nvSpPr>
        <p:spPr>
          <a:xfrm>
            <a:off x="696101" y="2216600"/>
            <a:ext cx="2256300" cy="997500"/>
          </a:xfrm>
          <a:prstGeom prst="rect">
            <a:avLst/>
          </a:prstGeom>
          <a:noFill/>
          <a:ln>
            <a:noFill/>
          </a:ln>
        </p:spPr>
        <p:txBody>
          <a:bodyPr anchorCtr="0" anchor="t" bIns="45700" lIns="91425" spcFirstLastPara="1" rIns="91425" wrap="square" tIns="45700">
            <a:spAutoFit/>
          </a:bodyPr>
          <a:lstStyle/>
          <a:p>
            <a:pPr indent="-266700" lvl="0" marL="342900" rtl="0" algn="l">
              <a:spcBef>
                <a:spcPts val="0"/>
              </a:spcBef>
              <a:spcAft>
                <a:spcPts val="0"/>
              </a:spcAft>
              <a:buClr>
                <a:schemeClr val="dk1"/>
              </a:buClr>
              <a:buSzPts val="1200"/>
              <a:buChar char="✔"/>
            </a:pPr>
            <a:r>
              <a:rPr lang="pt-BR" sz="1200">
                <a:solidFill>
                  <a:schemeClr val="dk1"/>
                </a:solidFill>
              </a:rPr>
              <a:t>Self-administered questionnaire</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Interviewer-administered questionnaire</a:t>
            </a:r>
            <a:endParaRPr sz="1200">
              <a:solidFill>
                <a:schemeClr val="dk1"/>
              </a:solidFill>
            </a:endParaRPr>
          </a:p>
          <a:p>
            <a:pPr indent="0" lvl="0" marL="0" marR="0" rtl="0" algn="ctr">
              <a:lnSpc>
                <a:spcPct val="90000"/>
              </a:lnSpc>
              <a:spcBef>
                <a:spcPts val="0"/>
              </a:spcBef>
              <a:spcAft>
                <a:spcPts val="0"/>
              </a:spcAft>
              <a:buClr>
                <a:srgbClr val="000000"/>
              </a:buClr>
              <a:buSzPts val="2000"/>
              <a:buFont typeface="Arial"/>
              <a:buNone/>
            </a:pPr>
            <a:r>
              <a:t/>
            </a:r>
            <a:endParaRPr sz="1200"/>
          </a:p>
        </p:txBody>
      </p:sp>
      <p:sp>
        <p:nvSpPr>
          <p:cNvPr id="269" name="Google Shape;269;p32"/>
          <p:cNvSpPr/>
          <p:nvPr/>
        </p:nvSpPr>
        <p:spPr>
          <a:xfrm>
            <a:off x="696275" y="1537300"/>
            <a:ext cx="2300700" cy="5541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600">
                <a:solidFill>
                  <a:schemeClr val="lt1"/>
                </a:solidFill>
              </a:rPr>
              <a:t>QUESTIONNAIRE</a:t>
            </a:r>
            <a:r>
              <a:rPr lang="pt-BR" sz="1600">
                <a:solidFill>
                  <a:schemeClr val="lt1"/>
                </a:solidFill>
              </a:rPr>
              <a:t> </a:t>
            </a:r>
            <a:endParaRPr sz="1600">
              <a:solidFill>
                <a:schemeClr val="lt1"/>
              </a:solidFill>
            </a:endParaRPr>
          </a:p>
          <a:p>
            <a:pPr indent="0" lvl="0" marL="0" rtl="0" algn="ctr">
              <a:spcBef>
                <a:spcPts val="0"/>
              </a:spcBef>
              <a:spcAft>
                <a:spcPts val="0"/>
              </a:spcAft>
              <a:buNone/>
            </a:pPr>
            <a:r>
              <a:rPr lang="pt-BR" sz="1600">
                <a:solidFill>
                  <a:schemeClr val="lt1"/>
                </a:solidFill>
              </a:rPr>
              <a:t>TYPES</a:t>
            </a:r>
            <a:endParaRPr sz="1600">
              <a:solidFill>
                <a:schemeClr val="lt1"/>
              </a:solidFill>
            </a:endParaRPr>
          </a:p>
        </p:txBody>
      </p:sp>
      <p:sp>
        <p:nvSpPr>
          <p:cNvPr id="270" name="Google Shape;270;p32"/>
          <p:cNvSpPr/>
          <p:nvPr/>
        </p:nvSpPr>
        <p:spPr>
          <a:xfrm>
            <a:off x="3437600" y="1556850"/>
            <a:ext cx="2300550" cy="1816824"/>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1" name="Google Shape;271;p32"/>
          <p:cNvSpPr txBox="1"/>
          <p:nvPr/>
        </p:nvSpPr>
        <p:spPr>
          <a:xfrm>
            <a:off x="3445576" y="2226375"/>
            <a:ext cx="2256300" cy="646500"/>
          </a:xfrm>
          <a:prstGeom prst="rect">
            <a:avLst/>
          </a:prstGeom>
          <a:noFill/>
          <a:ln>
            <a:noFill/>
          </a:ln>
        </p:spPr>
        <p:txBody>
          <a:bodyPr anchorCtr="0" anchor="t" bIns="45700" lIns="91425" spcFirstLastPara="1" rIns="91425" wrap="square" tIns="45700">
            <a:spAutoFit/>
          </a:bodyPr>
          <a:lstStyle/>
          <a:p>
            <a:pPr indent="-266700" lvl="0" marL="342900" rtl="0" algn="l">
              <a:spcBef>
                <a:spcPts val="0"/>
              </a:spcBef>
              <a:spcAft>
                <a:spcPts val="0"/>
              </a:spcAft>
              <a:buClr>
                <a:schemeClr val="dk1"/>
              </a:buClr>
              <a:buSzPts val="1200"/>
              <a:buChar char="✔"/>
            </a:pPr>
            <a:r>
              <a:rPr lang="pt-BR" sz="1200">
                <a:solidFill>
                  <a:schemeClr val="dk1"/>
                </a:solidFill>
              </a:rPr>
              <a:t>Open-ended</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Closed-ended</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Hybrid questions</a:t>
            </a:r>
            <a:endParaRPr sz="1200"/>
          </a:p>
        </p:txBody>
      </p:sp>
      <p:sp>
        <p:nvSpPr>
          <p:cNvPr id="272" name="Google Shape;272;p32"/>
          <p:cNvSpPr/>
          <p:nvPr/>
        </p:nvSpPr>
        <p:spPr>
          <a:xfrm>
            <a:off x="3445750" y="1547075"/>
            <a:ext cx="2300700" cy="5541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600">
                <a:solidFill>
                  <a:schemeClr val="lt1"/>
                </a:solidFill>
              </a:rPr>
              <a:t>QUESTION</a:t>
            </a:r>
            <a:r>
              <a:rPr lang="pt-BR" sz="1600">
                <a:solidFill>
                  <a:schemeClr val="lt1"/>
                </a:solidFill>
              </a:rPr>
              <a:t> </a:t>
            </a:r>
            <a:endParaRPr sz="1600">
              <a:solidFill>
                <a:schemeClr val="lt1"/>
              </a:solidFill>
            </a:endParaRPr>
          </a:p>
          <a:p>
            <a:pPr indent="0" lvl="0" marL="0" rtl="0" algn="ctr">
              <a:spcBef>
                <a:spcPts val="0"/>
              </a:spcBef>
              <a:spcAft>
                <a:spcPts val="0"/>
              </a:spcAft>
              <a:buNone/>
            </a:pPr>
            <a:r>
              <a:rPr lang="pt-BR" sz="1600">
                <a:solidFill>
                  <a:schemeClr val="lt1"/>
                </a:solidFill>
              </a:rPr>
              <a:t>TYPES</a:t>
            </a:r>
            <a:endParaRPr sz="1600">
              <a:solidFill>
                <a:schemeClr val="lt1"/>
              </a:solidFill>
            </a:endParaRPr>
          </a:p>
        </p:txBody>
      </p:sp>
      <p:sp>
        <p:nvSpPr>
          <p:cNvPr id="273" name="Google Shape;273;p32"/>
          <p:cNvSpPr/>
          <p:nvPr/>
        </p:nvSpPr>
        <p:spPr>
          <a:xfrm>
            <a:off x="6132100" y="1547075"/>
            <a:ext cx="2300550" cy="1816824"/>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4" name="Google Shape;274;p32"/>
          <p:cNvSpPr txBox="1"/>
          <p:nvPr/>
        </p:nvSpPr>
        <p:spPr>
          <a:xfrm>
            <a:off x="6140076" y="2216600"/>
            <a:ext cx="2256300" cy="831000"/>
          </a:xfrm>
          <a:prstGeom prst="rect">
            <a:avLst/>
          </a:prstGeom>
          <a:noFill/>
          <a:ln>
            <a:noFill/>
          </a:ln>
        </p:spPr>
        <p:txBody>
          <a:bodyPr anchorCtr="0" anchor="t" bIns="45700" lIns="91425" spcFirstLastPara="1" rIns="91425" wrap="square" tIns="45700">
            <a:spAutoFit/>
          </a:bodyPr>
          <a:lstStyle/>
          <a:p>
            <a:pPr indent="-266700" lvl="0" marL="342900" rtl="0" algn="l">
              <a:spcBef>
                <a:spcPts val="0"/>
              </a:spcBef>
              <a:spcAft>
                <a:spcPts val="0"/>
              </a:spcAft>
              <a:buClr>
                <a:schemeClr val="dk1"/>
              </a:buClr>
              <a:buSzPts val="1200"/>
              <a:buChar char="✔"/>
            </a:pPr>
            <a:r>
              <a:rPr lang="pt-BR" sz="1200">
                <a:solidFill>
                  <a:schemeClr val="dk1"/>
                </a:solidFill>
              </a:rPr>
              <a:t>Demographic questions</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Substantive questions</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Filter questions</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Sensitive questions</a:t>
            </a:r>
            <a:endParaRPr sz="1200">
              <a:solidFill>
                <a:schemeClr val="dk1"/>
              </a:solidFill>
            </a:endParaRPr>
          </a:p>
        </p:txBody>
      </p:sp>
      <p:sp>
        <p:nvSpPr>
          <p:cNvPr id="275" name="Google Shape;275;p32"/>
          <p:cNvSpPr/>
          <p:nvPr/>
        </p:nvSpPr>
        <p:spPr>
          <a:xfrm>
            <a:off x="6140250" y="1537300"/>
            <a:ext cx="2300700" cy="5541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600">
                <a:solidFill>
                  <a:schemeClr val="lt1"/>
                </a:solidFill>
              </a:rPr>
              <a:t>QUESTION </a:t>
            </a:r>
            <a:endParaRPr sz="1600">
              <a:solidFill>
                <a:schemeClr val="lt1"/>
              </a:solidFill>
            </a:endParaRPr>
          </a:p>
          <a:p>
            <a:pPr indent="0" lvl="0" marL="0" rtl="0" algn="ctr">
              <a:spcBef>
                <a:spcPts val="0"/>
              </a:spcBef>
              <a:spcAft>
                <a:spcPts val="0"/>
              </a:spcAft>
              <a:buNone/>
            </a:pPr>
            <a:r>
              <a:rPr lang="pt-BR" sz="1600">
                <a:solidFill>
                  <a:schemeClr val="lt1"/>
                </a:solidFill>
              </a:rPr>
              <a:t>CATEGORIES</a:t>
            </a:r>
            <a:endParaRPr sz="1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521831" y="916737"/>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1</a:t>
            </a:r>
            <a:endParaRPr sz="900">
              <a:solidFill>
                <a:schemeClr val="dk1"/>
              </a:solidFill>
            </a:endParaRPr>
          </a:p>
        </p:txBody>
      </p:sp>
      <p:sp>
        <p:nvSpPr>
          <p:cNvPr id="68" name="Google Shape;68;p15"/>
          <p:cNvSpPr txBox="1"/>
          <p:nvPr/>
        </p:nvSpPr>
        <p:spPr>
          <a:xfrm>
            <a:off x="1300240" y="1051660"/>
            <a:ext cx="59442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Course Syllabus</a:t>
            </a:r>
            <a:endParaRPr sz="1500"/>
          </a:p>
        </p:txBody>
      </p:sp>
      <p:sp>
        <p:nvSpPr>
          <p:cNvPr id="69" name="Google Shape;69;p15"/>
          <p:cNvSpPr/>
          <p:nvPr/>
        </p:nvSpPr>
        <p:spPr>
          <a:xfrm>
            <a:off x="521831" y="1704290"/>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2</a:t>
            </a:r>
            <a:endParaRPr sz="900">
              <a:solidFill>
                <a:schemeClr val="dk1"/>
              </a:solidFill>
            </a:endParaRPr>
          </a:p>
        </p:txBody>
      </p:sp>
      <p:sp>
        <p:nvSpPr>
          <p:cNvPr id="70" name="Google Shape;70;p15"/>
          <p:cNvSpPr txBox="1"/>
          <p:nvPr/>
        </p:nvSpPr>
        <p:spPr>
          <a:xfrm>
            <a:off x="1300240" y="1845588"/>
            <a:ext cx="74991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Characteristics and Purpose of Survey Research (LO1)</a:t>
            </a:r>
            <a:endParaRPr sz="900"/>
          </a:p>
        </p:txBody>
      </p:sp>
      <p:sp>
        <p:nvSpPr>
          <p:cNvPr id="71" name="Google Shape;71;p15"/>
          <p:cNvSpPr txBox="1"/>
          <p:nvPr/>
        </p:nvSpPr>
        <p:spPr>
          <a:xfrm>
            <a:off x="14000" y="22625"/>
            <a:ext cx="304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Agenda</a:t>
            </a:r>
            <a:endParaRPr sz="2400">
              <a:solidFill>
                <a:srgbClr val="666666"/>
              </a:solidFill>
            </a:endParaRPr>
          </a:p>
        </p:txBody>
      </p:sp>
      <p:cxnSp>
        <p:nvCxnSpPr>
          <p:cNvPr id="72" name="Google Shape;72;p1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3" name="Google Shape;73;p15"/>
          <p:cNvSpPr/>
          <p:nvPr/>
        </p:nvSpPr>
        <p:spPr>
          <a:xfrm>
            <a:off x="521831" y="2579599"/>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3</a:t>
            </a:r>
            <a:endParaRPr sz="900">
              <a:solidFill>
                <a:schemeClr val="dk1"/>
              </a:solidFill>
            </a:endParaRPr>
          </a:p>
        </p:txBody>
      </p:sp>
      <p:sp>
        <p:nvSpPr>
          <p:cNvPr id="74" name="Google Shape;74;p15"/>
          <p:cNvSpPr txBox="1"/>
          <p:nvPr/>
        </p:nvSpPr>
        <p:spPr>
          <a:xfrm>
            <a:off x="1300240" y="2655805"/>
            <a:ext cx="72387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Designing and Evaluating Survey Instruments (LO2)</a:t>
            </a:r>
            <a:endParaRPr sz="900"/>
          </a:p>
        </p:txBody>
      </p:sp>
      <p:sp>
        <p:nvSpPr>
          <p:cNvPr id="75" name="Google Shape;75;p15"/>
          <p:cNvSpPr/>
          <p:nvPr/>
        </p:nvSpPr>
        <p:spPr>
          <a:xfrm>
            <a:off x="521831" y="3405787"/>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4</a:t>
            </a:r>
            <a:endParaRPr sz="900">
              <a:solidFill>
                <a:schemeClr val="dk1"/>
              </a:solidFill>
            </a:endParaRPr>
          </a:p>
        </p:txBody>
      </p:sp>
      <p:sp>
        <p:nvSpPr>
          <p:cNvPr id="76" name="Google Shape;76;p15"/>
          <p:cNvSpPr txBox="1"/>
          <p:nvPr/>
        </p:nvSpPr>
        <p:spPr>
          <a:xfrm>
            <a:off x="1300240" y="3481987"/>
            <a:ext cx="59442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Sampling and Data Collection (LO3)</a:t>
            </a:r>
            <a:endParaRPr sz="1500"/>
          </a:p>
        </p:txBody>
      </p:sp>
      <p:sp>
        <p:nvSpPr>
          <p:cNvPr id="77" name="Google Shape;77;p15"/>
          <p:cNvSpPr/>
          <p:nvPr/>
        </p:nvSpPr>
        <p:spPr>
          <a:xfrm>
            <a:off x="521831" y="4265835"/>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5</a:t>
            </a:r>
            <a:endParaRPr sz="900">
              <a:solidFill>
                <a:schemeClr val="dk1"/>
              </a:solidFill>
            </a:endParaRPr>
          </a:p>
        </p:txBody>
      </p:sp>
      <p:sp>
        <p:nvSpPr>
          <p:cNvPr id="78" name="Google Shape;78;p15"/>
          <p:cNvSpPr txBox="1"/>
          <p:nvPr/>
        </p:nvSpPr>
        <p:spPr>
          <a:xfrm>
            <a:off x="1300240" y="4407133"/>
            <a:ext cx="74991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Statistical and Qualitative Analysis (LO4)</a:t>
            </a:r>
            <a:endParaRPr sz="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Basics of Survey Design</a:t>
            </a:r>
            <a:endParaRPr sz="2400">
              <a:solidFill>
                <a:srgbClr val="666666"/>
              </a:solidFill>
            </a:endParaRPr>
          </a:p>
        </p:txBody>
      </p:sp>
      <p:cxnSp>
        <p:nvCxnSpPr>
          <p:cNvPr id="281" name="Google Shape;281;p3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282" name="Google Shape;282;p33"/>
          <p:cNvSpPr txBox="1"/>
          <p:nvPr/>
        </p:nvSpPr>
        <p:spPr>
          <a:xfrm>
            <a:off x="5299162" y="1441050"/>
            <a:ext cx="38091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72AC"/>
              </a:buClr>
              <a:buSzPts val="2400"/>
              <a:buFont typeface="Trebuchet MS"/>
              <a:buNone/>
            </a:pPr>
            <a:r>
              <a:rPr b="1" lang="pt-BR" sz="1600">
                <a:solidFill>
                  <a:schemeClr val="dk1"/>
                </a:solidFill>
              </a:rPr>
              <a:t>Conditions that must be fulfilled to get appropriate responses</a:t>
            </a:r>
            <a:endParaRPr sz="600">
              <a:solidFill>
                <a:schemeClr val="dk1"/>
              </a:solidFill>
            </a:endParaRPr>
          </a:p>
        </p:txBody>
      </p:sp>
      <p:sp>
        <p:nvSpPr>
          <p:cNvPr id="283" name="Google Shape;283;p33"/>
          <p:cNvSpPr/>
          <p:nvPr/>
        </p:nvSpPr>
        <p:spPr>
          <a:xfrm>
            <a:off x="5729369" y="2122504"/>
            <a:ext cx="3235200" cy="7011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1500">
                <a:solidFill>
                  <a:srgbClr val="000000"/>
                </a:solidFill>
              </a:rPr>
              <a:t>Questions must be understandable by the target population</a:t>
            </a:r>
            <a:endParaRPr sz="700"/>
          </a:p>
        </p:txBody>
      </p:sp>
      <p:sp>
        <p:nvSpPr>
          <p:cNvPr id="284" name="Google Shape;284;p33"/>
          <p:cNvSpPr/>
          <p:nvPr/>
        </p:nvSpPr>
        <p:spPr>
          <a:xfrm>
            <a:off x="5726774" y="2975539"/>
            <a:ext cx="3235200" cy="7011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1500">
                <a:solidFill>
                  <a:srgbClr val="000000"/>
                </a:solidFill>
              </a:rPr>
              <a:t>Respondents must have sufficient knowledge to answer</a:t>
            </a:r>
            <a:endParaRPr sz="1500">
              <a:solidFill>
                <a:srgbClr val="000000"/>
              </a:solidFill>
            </a:endParaRPr>
          </a:p>
        </p:txBody>
      </p:sp>
      <p:sp>
        <p:nvSpPr>
          <p:cNvPr id="285" name="Google Shape;285;p33"/>
          <p:cNvSpPr/>
          <p:nvPr/>
        </p:nvSpPr>
        <p:spPr>
          <a:xfrm>
            <a:off x="5723691" y="3828573"/>
            <a:ext cx="3235200" cy="7011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1500">
                <a:solidFill>
                  <a:srgbClr val="000000"/>
                </a:solidFill>
              </a:rPr>
              <a:t>Participants must be motivated and willing to participate</a:t>
            </a:r>
            <a:endParaRPr sz="1500">
              <a:solidFill>
                <a:srgbClr val="000000"/>
              </a:solidFill>
            </a:endParaRPr>
          </a:p>
        </p:txBody>
      </p:sp>
      <p:pic>
        <p:nvPicPr>
          <p:cNvPr descr="Forma&#10;&#10;Descrição gerada automaticamente com confiança baixa" id="286" name="Google Shape;286;p33"/>
          <p:cNvPicPr preferRelativeResize="0"/>
          <p:nvPr/>
        </p:nvPicPr>
        <p:blipFill rotWithShape="1">
          <a:blip r:embed="rId3">
            <a:alphaModFix/>
          </a:blip>
          <a:srcRect b="0" l="0" r="0" t="0"/>
          <a:stretch/>
        </p:blipFill>
        <p:spPr>
          <a:xfrm>
            <a:off x="5243427" y="3931075"/>
            <a:ext cx="404431" cy="423248"/>
          </a:xfrm>
          <a:prstGeom prst="rect">
            <a:avLst/>
          </a:prstGeom>
          <a:noFill/>
          <a:ln>
            <a:noFill/>
          </a:ln>
        </p:spPr>
      </p:pic>
      <p:pic>
        <p:nvPicPr>
          <p:cNvPr descr="Forma&#10;&#10;Descrição gerada automaticamente com confiança baixa" id="287" name="Google Shape;287;p33"/>
          <p:cNvPicPr preferRelativeResize="0"/>
          <p:nvPr/>
        </p:nvPicPr>
        <p:blipFill rotWithShape="1">
          <a:blip r:embed="rId4">
            <a:alphaModFix/>
          </a:blip>
          <a:srcRect b="0" l="0" r="0" t="0"/>
          <a:stretch/>
        </p:blipFill>
        <p:spPr>
          <a:xfrm>
            <a:off x="5203456" y="3079762"/>
            <a:ext cx="505485" cy="529005"/>
          </a:xfrm>
          <a:prstGeom prst="rect">
            <a:avLst/>
          </a:prstGeom>
          <a:noFill/>
          <a:ln>
            <a:noFill/>
          </a:ln>
        </p:spPr>
      </p:pic>
      <p:pic>
        <p:nvPicPr>
          <p:cNvPr descr="Forma&#10;&#10;Descrição gerada automaticamente com confiança baixa" id="288" name="Google Shape;288;p33"/>
          <p:cNvPicPr preferRelativeResize="0"/>
          <p:nvPr/>
        </p:nvPicPr>
        <p:blipFill rotWithShape="1">
          <a:blip r:embed="rId5">
            <a:alphaModFix/>
          </a:blip>
          <a:srcRect b="0" l="0" r="0" t="0"/>
          <a:stretch/>
        </p:blipFill>
        <p:spPr>
          <a:xfrm>
            <a:off x="5192900" y="2199659"/>
            <a:ext cx="505485" cy="529005"/>
          </a:xfrm>
          <a:prstGeom prst="rect">
            <a:avLst/>
          </a:prstGeom>
          <a:noFill/>
          <a:ln>
            <a:noFill/>
          </a:ln>
        </p:spPr>
      </p:pic>
      <p:sp>
        <p:nvSpPr>
          <p:cNvPr id="289" name="Google Shape;289;p33"/>
          <p:cNvSpPr/>
          <p:nvPr/>
        </p:nvSpPr>
        <p:spPr>
          <a:xfrm>
            <a:off x="634882" y="1272679"/>
            <a:ext cx="1115400" cy="536700"/>
          </a:xfrm>
          <a:prstGeom prst="roundRect">
            <a:avLst>
              <a:gd fmla="val 16667" name="adj"/>
            </a:avLst>
          </a:prstGeom>
          <a:solidFill>
            <a:srgbClr val="FFFFFF"/>
          </a:solidFill>
          <a:ln cap="flat" cmpd="sng" w="9525">
            <a:solidFill>
              <a:srgbClr val="000000"/>
            </a:solidFill>
            <a:prstDash val="solid"/>
            <a:round/>
            <a:headEnd len="sm" w="sm" type="none"/>
            <a:tailEnd len="sm" w="sm" type="none"/>
          </a:ln>
          <a:effectLst>
            <a:outerShdw rotWithShape="0" algn="ctr" dir="2700000" dist="53882">
              <a:srgbClr val="808080">
                <a:alpha val="4980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000000"/>
              </a:buClr>
              <a:buSzPts val="2000"/>
              <a:buFont typeface="Trebuchet MS"/>
              <a:buNone/>
            </a:pPr>
            <a:r>
              <a:rPr b="1" i="0" lang="pt-BR" sz="1800" u="none" cap="none" strike="noStrike">
                <a:solidFill>
                  <a:srgbClr val="000000"/>
                </a:solidFill>
                <a:latin typeface="Trebuchet MS"/>
                <a:ea typeface="Trebuchet MS"/>
                <a:cs typeface="Trebuchet MS"/>
                <a:sym typeface="Trebuchet MS"/>
              </a:rPr>
              <a:t>Nominal</a:t>
            </a:r>
            <a:endParaRPr sz="1200"/>
          </a:p>
        </p:txBody>
      </p:sp>
      <p:sp>
        <p:nvSpPr>
          <p:cNvPr id="290" name="Google Shape;290;p33"/>
          <p:cNvSpPr/>
          <p:nvPr/>
        </p:nvSpPr>
        <p:spPr>
          <a:xfrm>
            <a:off x="634882" y="2180140"/>
            <a:ext cx="1115400" cy="534300"/>
          </a:xfrm>
          <a:prstGeom prst="roundRect">
            <a:avLst>
              <a:gd fmla="val 16667" name="adj"/>
            </a:avLst>
          </a:prstGeom>
          <a:solidFill>
            <a:srgbClr val="FFFFFF"/>
          </a:solidFill>
          <a:ln cap="flat" cmpd="sng" w="9525">
            <a:solidFill>
              <a:srgbClr val="000000"/>
            </a:solidFill>
            <a:prstDash val="solid"/>
            <a:round/>
            <a:headEnd len="sm" w="sm" type="none"/>
            <a:tailEnd len="sm" w="sm" type="none"/>
          </a:ln>
          <a:effectLst>
            <a:outerShdw rotWithShape="0" algn="ctr" dir="2700000" dist="53882">
              <a:srgbClr val="808080">
                <a:alpha val="4980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000000"/>
              </a:buClr>
              <a:buSzPts val="2000"/>
              <a:buFont typeface="Trebuchet MS"/>
              <a:buNone/>
            </a:pPr>
            <a:r>
              <a:rPr b="1" i="0" lang="pt-BR" sz="1800" u="none" cap="none" strike="noStrike">
                <a:solidFill>
                  <a:srgbClr val="000000"/>
                </a:solidFill>
                <a:latin typeface="Trebuchet MS"/>
                <a:ea typeface="Trebuchet MS"/>
                <a:cs typeface="Trebuchet MS"/>
                <a:sym typeface="Trebuchet MS"/>
              </a:rPr>
              <a:t>Ordinal</a:t>
            </a:r>
            <a:endParaRPr sz="1200"/>
          </a:p>
        </p:txBody>
      </p:sp>
      <p:sp>
        <p:nvSpPr>
          <p:cNvPr id="291" name="Google Shape;291;p33"/>
          <p:cNvSpPr/>
          <p:nvPr/>
        </p:nvSpPr>
        <p:spPr>
          <a:xfrm>
            <a:off x="634882" y="3127213"/>
            <a:ext cx="1115400" cy="534300"/>
          </a:xfrm>
          <a:prstGeom prst="roundRect">
            <a:avLst>
              <a:gd fmla="val 16667" name="adj"/>
            </a:avLst>
          </a:prstGeom>
          <a:solidFill>
            <a:srgbClr val="FFFFFF"/>
          </a:solidFill>
          <a:ln cap="flat" cmpd="sng" w="9525">
            <a:solidFill>
              <a:srgbClr val="000000"/>
            </a:solidFill>
            <a:prstDash val="solid"/>
            <a:round/>
            <a:headEnd len="sm" w="sm" type="none"/>
            <a:tailEnd len="sm" w="sm" type="none"/>
          </a:ln>
          <a:effectLst>
            <a:outerShdw rotWithShape="0" algn="ctr" dir="2700000" dist="53882">
              <a:srgbClr val="808080">
                <a:alpha val="4980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000000"/>
              </a:buClr>
              <a:buSzPts val="2000"/>
              <a:buFont typeface="Trebuchet MS"/>
              <a:buNone/>
            </a:pPr>
            <a:r>
              <a:rPr b="1" i="0" lang="pt-BR" sz="1800" u="none" cap="none" strike="noStrike">
                <a:solidFill>
                  <a:srgbClr val="000000"/>
                </a:solidFill>
                <a:latin typeface="Trebuchet MS"/>
                <a:ea typeface="Trebuchet MS"/>
                <a:cs typeface="Trebuchet MS"/>
                <a:sym typeface="Trebuchet MS"/>
              </a:rPr>
              <a:t>Interval</a:t>
            </a:r>
            <a:endParaRPr sz="1200"/>
          </a:p>
        </p:txBody>
      </p:sp>
      <p:sp>
        <p:nvSpPr>
          <p:cNvPr id="292" name="Google Shape;292;p33"/>
          <p:cNvSpPr/>
          <p:nvPr/>
        </p:nvSpPr>
        <p:spPr>
          <a:xfrm>
            <a:off x="634882" y="4074286"/>
            <a:ext cx="1115400" cy="543600"/>
          </a:xfrm>
          <a:prstGeom prst="roundRect">
            <a:avLst>
              <a:gd fmla="val 16667" name="adj"/>
            </a:avLst>
          </a:prstGeom>
          <a:solidFill>
            <a:srgbClr val="FFFFFF"/>
          </a:solidFill>
          <a:ln cap="flat" cmpd="sng" w="9525">
            <a:solidFill>
              <a:srgbClr val="000000"/>
            </a:solidFill>
            <a:prstDash val="solid"/>
            <a:round/>
            <a:headEnd len="sm" w="sm" type="none"/>
            <a:tailEnd len="sm" w="sm" type="none"/>
          </a:ln>
          <a:effectLst>
            <a:outerShdw rotWithShape="0" algn="ctr" dir="2700000" dist="53882">
              <a:srgbClr val="808080">
                <a:alpha val="49800"/>
              </a:srgbClr>
            </a:outerShdw>
          </a:effectLst>
        </p:spPr>
        <p:txBody>
          <a:bodyPr anchorCtr="0" anchor="ctr" bIns="45700" lIns="91425" spcFirstLastPara="1" rIns="91425" wrap="square" tIns="45700">
            <a:noAutofit/>
          </a:bodyPr>
          <a:lstStyle/>
          <a:p>
            <a:pPr indent="-342900" lvl="0" marL="342900" marR="0" rtl="0" algn="ctr">
              <a:lnSpc>
                <a:spcPct val="90000"/>
              </a:lnSpc>
              <a:spcBef>
                <a:spcPts val="0"/>
              </a:spcBef>
              <a:spcAft>
                <a:spcPts val="0"/>
              </a:spcAft>
              <a:buClr>
                <a:srgbClr val="000000"/>
              </a:buClr>
              <a:buSzPts val="2000"/>
              <a:buFont typeface="Trebuchet MS"/>
              <a:buNone/>
            </a:pPr>
            <a:r>
              <a:rPr b="1" i="0" lang="pt-BR" sz="1800" u="none" cap="none" strike="noStrike">
                <a:solidFill>
                  <a:srgbClr val="000000"/>
                </a:solidFill>
                <a:latin typeface="Trebuchet MS"/>
                <a:ea typeface="Trebuchet MS"/>
                <a:cs typeface="Trebuchet MS"/>
                <a:sym typeface="Trebuchet MS"/>
              </a:rPr>
              <a:t>Ratio</a:t>
            </a:r>
            <a:endParaRPr sz="1200"/>
          </a:p>
        </p:txBody>
      </p:sp>
      <p:sp>
        <p:nvSpPr>
          <p:cNvPr id="293" name="Google Shape;293;p33"/>
          <p:cNvSpPr/>
          <p:nvPr/>
        </p:nvSpPr>
        <p:spPr>
          <a:xfrm>
            <a:off x="251959" y="1258275"/>
            <a:ext cx="310500" cy="3457200"/>
          </a:xfrm>
          <a:prstGeom prst="downArrow">
            <a:avLst>
              <a:gd fmla="val 50000" name="adj1"/>
              <a:gd fmla="val 116667" name="adj2"/>
            </a:avLst>
          </a:prstGeom>
          <a:gradFill>
            <a:gsLst>
              <a:gs pos="0">
                <a:srgbClr val="FFFFFF"/>
              </a:gs>
              <a:gs pos="100000">
                <a:srgbClr val="B3B3B3"/>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003399"/>
              </a:buClr>
              <a:buSzPts val="3200"/>
              <a:buFont typeface="Verdana"/>
              <a:buNone/>
            </a:pPr>
            <a:r>
              <a:t/>
            </a:r>
            <a:endParaRPr b="0" i="0" sz="3000" u="sng" cap="none" strike="noStrike">
              <a:solidFill>
                <a:srgbClr val="003399"/>
              </a:solidFill>
              <a:latin typeface="Trebuchet MS"/>
              <a:ea typeface="Trebuchet MS"/>
              <a:cs typeface="Trebuchet MS"/>
              <a:sym typeface="Trebuchet MS"/>
            </a:endParaRPr>
          </a:p>
        </p:txBody>
      </p:sp>
      <p:sp>
        <p:nvSpPr>
          <p:cNvPr id="294" name="Google Shape;294;p33"/>
          <p:cNvSpPr txBox="1"/>
          <p:nvPr/>
        </p:nvSpPr>
        <p:spPr>
          <a:xfrm rot="-5400000">
            <a:off x="-742200" y="2833392"/>
            <a:ext cx="1708200" cy="286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3399"/>
              </a:buClr>
              <a:buSzPts val="2000"/>
              <a:buFont typeface="Trebuchet MS"/>
              <a:buNone/>
            </a:pPr>
            <a:r>
              <a:rPr b="1" i="0" lang="pt-BR" u="none" cap="none" strike="noStrike">
                <a:solidFill>
                  <a:schemeClr val="dk2"/>
                </a:solidFill>
                <a:latin typeface="Trebuchet MS"/>
                <a:ea typeface="Trebuchet MS"/>
                <a:cs typeface="Trebuchet MS"/>
                <a:sym typeface="Trebuchet MS"/>
              </a:rPr>
              <a:t>More Information</a:t>
            </a:r>
            <a:endParaRPr b="1" i="0" u="none" cap="none" strike="noStrike">
              <a:solidFill>
                <a:schemeClr val="dk2"/>
              </a:solidFill>
              <a:latin typeface="Trebuchet MS"/>
              <a:ea typeface="Trebuchet MS"/>
              <a:cs typeface="Trebuchet MS"/>
              <a:sym typeface="Trebuchet MS"/>
            </a:endParaRPr>
          </a:p>
        </p:txBody>
      </p:sp>
      <p:sp>
        <p:nvSpPr>
          <p:cNvPr id="295" name="Google Shape;295;p33"/>
          <p:cNvSpPr txBox="1"/>
          <p:nvPr/>
        </p:nvSpPr>
        <p:spPr>
          <a:xfrm>
            <a:off x="681473" y="706456"/>
            <a:ext cx="3064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2172AC"/>
              </a:buClr>
              <a:buSzPts val="2400"/>
              <a:buFont typeface="Trebuchet MS"/>
              <a:buNone/>
            </a:pPr>
            <a:r>
              <a:rPr b="1" lang="pt-BR" sz="1800">
                <a:solidFill>
                  <a:schemeClr val="dk1"/>
                </a:solidFill>
              </a:rPr>
              <a:t>Measurement scales</a:t>
            </a:r>
            <a:endParaRPr b="1" sz="1800">
              <a:solidFill>
                <a:schemeClr val="dk1"/>
              </a:solidFill>
            </a:endParaRPr>
          </a:p>
        </p:txBody>
      </p:sp>
      <p:sp>
        <p:nvSpPr>
          <p:cNvPr id="296" name="Google Shape;296;p33"/>
          <p:cNvSpPr txBox="1"/>
          <p:nvPr/>
        </p:nvSpPr>
        <p:spPr>
          <a:xfrm>
            <a:off x="1779052" y="1387136"/>
            <a:ext cx="3294000" cy="246300"/>
          </a:xfrm>
          <a:prstGeom prst="rect">
            <a:avLst/>
          </a:prstGeom>
          <a:noFill/>
          <a:ln>
            <a:noFill/>
          </a:ln>
        </p:spPr>
        <p:txBody>
          <a:bodyPr anchorCtr="0" anchor="t" bIns="45700" lIns="91425" spcFirstLastPara="1" rIns="91425" wrap="square" tIns="45700">
            <a:spAutoFit/>
          </a:bodyPr>
          <a:lstStyle/>
          <a:p>
            <a:pPr indent="-260350" lvl="0" marL="285750" marR="0" rtl="0" algn="l">
              <a:spcBef>
                <a:spcPts val="0"/>
              </a:spcBef>
              <a:spcAft>
                <a:spcPts val="0"/>
              </a:spcAft>
              <a:buClr>
                <a:schemeClr val="dk2"/>
              </a:buClr>
              <a:buSzPts val="1000"/>
              <a:buChar char="•"/>
            </a:pPr>
            <a:r>
              <a:rPr lang="pt-BR" sz="1000">
                <a:solidFill>
                  <a:schemeClr val="dk2"/>
                </a:solidFill>
              </a:rPr>
              <a:t>Values can be counted</a:t>
            </a:r>
            <a:endParaRPr sz="1000">
              <a:solidFill>
                <a:schemeClr val="dk2"/>
              </a:solidFill>
            </a:endParaRPr>
          </a:p>
        </p:txBody>
      </p:sp>
      <p:sp>
        <p:nvSpPr>
          <p:cNvPr id="297" name="Google Shape;297;p33"/>
          <p:cNvSpPr txBox="1"/>
          <p:nvPr/>
        </p:nvSpPr>
        <p:spPr>
          <a:xfrm>
            <a:off x="1746502" y="2293401"/>
            <a:ext cx="3294000" cy="246300"/>
          </a:xfrm>
          <a:prstGeom prst="rect">
            <a:avLst/>
          </a:prstGeom>
          <a:noFill/>
          <a:ln>
            <a:noFill/>
          </a:ln>
        </p:spPr>
        <p:txBody>
          <a:bodyPr anchorCtr="0" anchor="t" bIns="45700" lIns="91425" spcFirstLastPara="1" rIns="91425" wrap="square" tIns="45700">
            <a:spAutoFit/>
          </a:bodyPr>
          <a:lstStyle/>
          <a:p>
            <a:pPr indent="-260350" lvl="0" marL="285750" marR="0" rtl="0" algn="l">
              <a:spcBef>
                <a:spcPts val="0"/>
              </a:spcBef>
              <a:spcAft>
                <a:spcPts val="0"/>
              </a:spcAft>
              <a:buClr>
                <a:schemeClr val="dk2"/>
              </a:buClr>
              <a:buSzPts val="1000"/>
              <a:buChar char="•"/>
            </a:pPr>
            <a:r>
              <a:rPr lang="pt-BR" sz="1000">
                <a:solidFill>
                  <a:schemeClr val="dk2"/>
                </a:solidFill>
              </a:rPr>
              <a:t>Values can be counted and ordered</a:t>
            </a:r>
            <a:endParaRPr sz="1000">
              <a:solidFill>
                <a:schemeClr val="dk2"/>
              </a:solidFill>
            </a:endParaRPr>
          </a:p>
        </p:txBody>
      </p:sp>
      <p:sp>
        <p:nvSpPr>
          <p:cNvPr id="298" name="Google Shape;298;p33"/>
          <p:cNvSpPr txBox="1"/>
          <p:nvPr/>
        </p:nvSpPr>
        <p:spPr>
          <a:xfrm>
            <a:off x="1710573" y="3184963"/>
            <a:ext cx="4015500" cy="400200"/>
          </a:xfrm>
          <a:prstGeom prst="rect">
            <a:avLst/>
          </a:prstGeom>
          <a:noFill/>
          <a:ln>
            <a:noFill/>
          </a:ln>
        </p:spPr>
        <p:txBody>
          <a:bodyPr anchorCtr="0" anchor="t" bIns="45700" lIns="91425" spcFirstLastPara="1" rIns="91425" wrap="square" tIns="45700">
            <a:spAutoFit/>
          </a:bodyPr>
          <a:lstStyle/>
          <a:p>
            <a:pPr indent="-260350" lvl="0" marL="285750" marR="0" rtl="0" algn="l">
              <a:spcBef>
                <a:spcPts val="0"/>
              </a:spcBef>
              <a:spcAft>
                <a:spcPts val="0"/>
              </a:spcAft>
              <a:buClr>
                <a:schemeClr val="dk2"/>
              </a:buClr>
              <a:buSzPts val="1000"/>
              <a:buChar char="•"/>
            </a:pPr>
            <a:r>
              <a:rPr lang="pt-BR" sz="1000">
                <a:solidFill>
                  <a:schemeClr val="dk2"/>
                </a:solidFill>
              </a:rPr>
              <a:t>Values can be counted and ordered</a:t>
            </a:r>
            <a:endParaRPr sz="1000">
              <a:solidFill>
                <a:schemeClr val="dk2"/>
              </a:solidFill>
            </a:endParaRPr>
          </a:p>
          <a:p>
            <a:pPr indent="-260350" lvl="0" marL="285750" marR="0" rtl="0" algn="l">
              <a:spcBef>
                <a:spcPts val="0"/>
              </a:spcBef>
              <a:spcAft>
                <a:spcPts val="0"/>
              </a:spcAft>
              <a:buClr>
                <a:schemeClr val="dk2"/>
              </a:buClr>
              <a:buSzPts val="1000"/>
              <a:buChar char="•"/>
            </a:pPr>
            <a:r>
              <a:rPr lang="pt-BR" sz="1000">
                <a:solidFill>
                  <a:schemeClr val="dk2"/>
                </a:solidFill>
              </a:rPr>
              <a:t>Distance between values can be interpreted</a:t>
            </a:r>
            <a:endParaRPr sz="1000">
              <a:solidFill>
                <a:schemeClr val="dk2"/>
              </a:solidFill>
            </a:endParaRPr>
          </a:p>
        </p:txBody>
      </p:sp>
      <p:sp>
        <p:nvSpPr>
          <p:cNvPr id="299" name="Google Shape;299;p33"/>
          <p:cNvSpPr txBox="1"/>
          <p:nvPr/>
        </p:nvSpPr>
        <p:spPr>
          <a:xfrm>
            <a:off x="1712827" y="4091487"/>
            <a:ext cx="4014000" cy="554100"/>
          </a:xfrm>
          <a:prstGeom prst="rect">
            <a:avLst/>
          </a:prstGeom>
          <a:noFill/>
          <a:ln>
            <a:noFill/>
          </a:ln>
        </p:spPr>
        <p:txBody>
          <a:bodyPr anchorCtr="0" anchor="t" bIns="45700" lIns="91425" spcFirstLastPara="1" rIns="91425" wrap="square" tIns="45700">
            <a:spAutoFit/>
          </a:bodyPr>
          <a:lstStyle/>
          <a:p>
            <a:pPr indent="-260350" lvl="0" marL="285750" marR="0" rtl="0" algn="l">
              <a:spcBef>
                <a:spcPts val="0"/>
              </a:spcBef>
              <a:spcAft>
                <a:spcPts val="0"/>
              </a:spcAft>
              <a:buClr>
                <a:schemeClr val="dk2"/>
              </a:buClr>
              <a:buSzPts val="1000"/>
              <a:buChar char="•"/>
            </a:pPr>
            <a:r>
              <a:rPr lang="pt-BR" sz="1000">
                <a:solidFill>
                  <a:schemeClr val="dk2"/>
                </a:solidFill>
              </a:rPr>
              <a:t>Values can be counted and ordered</a:t>
            </a:r>
            <a:endParaRPr sz="1000">
              <a:solidFill>
                <a:schemeClr val="dk2"/>
              </a:solidFill>
            </a:endParaRPr>
          </a:p>
          <a:p>
            <a:pPr indent="-260350" lvl="0" marL="285750" marR="0" rtl="0" algn="l">
              <a:spcBef>
                <a:spcPts val="0"/>
              </a:spcBef>
              <a:spcAft>
                <a:spcPts val="0"/>
              </a:spcAft>
              <a:buClr>
                <a:schemeClr val="dk2"/>
              </a:buClr>
              <a:buSzPts val="1000"/>
              <a:buChar char="•"/>
            </a:pPr>
            <a:r>
              <a:rPr lang="pt-BR" sz="1000">
                <a:solidFill>
                  <a:schemeClr val="dk2"/>
                </a:solidFill>
              </a:rPr>
              <a:t>Distance between values can be interpreted</a:t>
            </a:r>
            <a:endParaRPr sz="1000">
              <a:solidFill>
                <a:schemeClr val="dk2"/>
              </a:solidFill>
            </a:endParaRPr>
          </a:p>
          <a:p>
            <a:pPr indent="-260350" lvl="0" marL="285750" marR="0" rtl="0" algn="l">
              <a:spcBef>
                <a:spcPts val="0"/>
              </a:spcBef>
              <a:spcAft>
                <a:spcPts val="0"/>
              </a:spcAft>
              <a:buClr>
                <a:schemeClr val="dk2"/>
              </a:buClr>
              <a:buSzPts val="1000"/>
              <a:buChar char="•"/>
            </a:pPr>
            <a:r>
              <a:rPr lang="pt-BR" sz="1000">
                <a:solidFill>
                  <a:schemeClr val="dk2"/>
                </a:solidFill>
              </a:rPr>
              <a:t>Radio between values can be interpreted</a:t>
            </a:r>
            <a:endParaRPr sz="10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Basics of Survey Design</a:t>
            </a:r>
            <a:endParaRPr sz="2400">
              <a:solidFill>
                <a:srgbClr val="666666"/>
              </a:solidFill>
            </a:endParaRPr>
          </a:p>
        </p:txBody>
      </p:sp>
      <p:cxnSp>
        <p:nvCxnSpPr>
          <p:cNvPr id="305" name="Google Shape;305;p3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306" name="Google Shape;306;p34"/>
          <p:cNvSpPr/>
          <p:nvPr/>
        </p:nvSpPr>
        <p:spPr>
          <a:xfrm>
            <a:off x="266900" y="1132725"/>
            <a:ext cx="3270600" cy="3598899"/>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7" name="Google Shape;307;p34"/>
          <p:cNvSpPr txBox="1"/>
          <p:nvPr/>
        </p:nvSpPr>
        <p:spPr>
          <a:xfrm>
            <a:off x="273702" y="2193200"/>
            <a:ext cx="3408600" cy="2664000"/>
          </a:xfrm>
          <a:prstGeom prst="rect">
            <a:avLst/>
          </a:prstGeom>
          <a:noFill/>
          <a:ln>
            <a:noFill/>
          </a:ln>
        </p:spPr>
        <p:txBody>
          <a:bodyPr anchorCtr="0" anchor="t" bIns="45700" lIns="91425" spcFirstLastPara="1" rIns="91425" wrap="square" tIns="45700">
            <a:spAutoFit/>
          </a:bodyPr>
          <a:lstStyle/>
          <a:p>
            <a:pPr indent="-292100" lvl="0" marL="342900" rtl="0" algn="l">
              <a:lnSpc>
                <a:spcPct val="120000"/>
              </a:lnSpc>
              <a:spcBef>
                <a:spcPts val="0"/>
              </a:spcBef>
              <a:spcAft>
                <a:spcPts val="0"/>
              </a:spcAft>
              <a:buClr>
                <a:schemeClr val="dk2"/>
              </a:buClr>
              <a:buSzPts val="1200"/>
              <a:buFont typeface="Arial"/>
              <a:buChar char="✔"/>
            </a:pPr>
            <a:r>
              <a:rPr lang="pt-BR" sz="1200">
                <a:solidFill>
                  <a:schemeClr val="dk1"/>
                </a:solidFill>
              </a:rPr>
              <a:t>Using appropriate and simple language</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Avoiding technical terms</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Keeping questions short</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Avoiding vague sentences</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Avoiding sensitive questions</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Avoiding too demanding questions</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Avoiding double-barreled questions</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Avoiding double negatives</a:t>
            </a:r>
            <a:endParaRPr sz="1200">
              <a:solidFill>
                <a:schemeClr val="dk1"/>
              </a:solidFill>
            </a:endParaRPr>
          </a:p>
          <a:p>
            <a:pPr indent="-292100" lvl="0" marL="342900" rtl="0" algn="l">
              <a:lnSpc>
                <a:spcPct val="120000"/>
              </a:lnSpc>
              <a:spcBef>
                <a:spcPts val="400"/>
              </a:spcBef>
              <a:spcAft>
                <a:spcPts val="0"/>
              </a:spcAft>
              <a:buClr>
                <a:schemeClr val="dk2"/>
              </a:buClr>
              <a:buSzPts val="1200"/>
              <a:buFont typeface="Arial"/>
              <a:buChar char="✔"/>
            </a:pPr>
            <a:r>
              <a:rPr lang="pt-BR" sz="1200">
                <a:solidFill>
                  <a:schemeClr val="dk1"/>
                </a:solidFill>
              </a:rPr>
              <a:t>Avoid asking about long gone events</a:t>
            </a:r>
            <a:endParaRPr sz="1200">
              <a:solidFill>
                <a:schemeClr val="dk1"/>
              </a:solidFill>
            </a:endParaRPr>
          </a:p>
          <a:p>
            <a:pPr indent="0" lvl="0" marL="0" marR="0" rtl="0" algn="ctr">
              <a:lnSpc>
                <a:spcPct val="90000"/>
              </a:lnSpc>
              <a:spcBef>
                <a:spcPts val="0"/>
              </a:spcBef>
              <a:spcAft>
                <a:spcPts val="0"/>
              </a:spcAft>
              <a:buClr>
                <a:srgbClr val="000000"/>
              </a:buClr>
              <a:buSzPts val="2000"/>
              <a:buFont typeface="Arial"/>
              <a:buNone/>
            </a:pPr>
            <a:r>
              <a:t/>
            </a:r>
            <a:endParaRPr sz="1200"/>
          </a:p>
        </p:txBody>
      </p:sp>
      <p:sp>
        <p:nvSpPr>
          <p:cNvPr id="308" name="Google Shape;308;p34"/>
          <p:cNvSpPr/>
          <p:nvPr/>
        </p:nvSpPr>
        <p:spPr>
          <a:xfrm>
            <a:off x="266900" y="1132725"/>
            <a:ext cx="3270600" cy="9516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pt-BR">
                <a:solidFill>
                  <a:schemeClr val="lt1"/>
                </a:solidFill>
              </a:rPr>
              <a:t>Suggestions to avoid common question </a:t>
            </a:r>
            <a:r>
              <a:rPr lang="pt-BR" u="sng">
                <a:solidFill>
                  <a:schemeClr val="lt1"/>
                </a:solidFill>
              </a:rPr>
              <a:t>wording problems</a:t>
            </a:r>
            <a:r>
              <a:rPr lang="pt-BR">
                <a:solidFill>
                  <a:schemeClr val="lt1"/>
                </a:solidFill>
              </a:rPr>
              <a:t> </a:t>
            </a:r>
            <a:endParaRPr>
              <a:solidFill>
                <a:schemeClr val="lt1"/>
              </a:solidFill>
            </a:endParaRPr>
          </a:p>
          <a:p>
            <a:pPr indent="0" lvl="0" marL="0" rtl="0" algn="ctr">
              <a:spcBef>
                <a:spcPts val="0"/>
              </a:spcBef>
              <a:spcAft>
                <a:spcPts val="0"/>
              </a:spcAft>
              <a:buNone/>
            </a:pPr>
            <a:r>
              <a:rPr lang="pt-BR">
                <a:solidFill>
                  <a:schemeClr val="lt1"/>
                </a:solidFill>
              </a:rPr>
              <a:t>(adapted from Kitchenham and Pfleeger, 2008)</a:t>
            </a:r>
            <a:endParaRPr>
              <a:solidFill>
                <a:schemeClr val="lt1"/>
              </a:solidFill>
            </a:endParaRPr>
          </a:p>
        </p:txBody>
      </p:sp>
      <p:sp>
        <p:nvSpPr>
          <p:cNvPr id="309" name="Google Shape;309;p34"/>
          <p:cNvSpPr/>
          <p:nvPr/>
        </p:nvSpPr>
        <p:spPr>
          <a:xfrm>
            <a:off x="4048900" y="2131050"/>
            <a:ext cx="4950000" cy="18048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10" name="Google Shape;310;p34"/>
          <p:cNvSpPr txBox="1"/>
          <p:nvPr/>
        </p:nvSpPr>
        <p:spPr>
          <a:xfrm>
            <a:off x="4131895" y="2270625"/>
            <a:ext cx="47841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sz="2400">
                <a:solidFill>
                  <a:schemeClr val="dk1"/>
                </a:solidFill>
              </a:rPr>
              <a:t>In a survey, we can either ask for the </a:t>
            </a:r>
            <a:r>
              <a:rPr b="1" lang="pt-BR" sz="2400">
                <a:solidFill>
                  <a:schemeClr val="dk1"/>
                </a:solidFill>
              </a:rPr>
              <a:t>opinions</a:t>
            </a:r>
            <a:r>
              <a:rPr lang="pt-BR" sz="2400">
                <a:solidFill>
                  <a:schemeClr val="dk1"/>
                </a:solidFill>
              </a:rPr>
              <a:t> of the participants on topics or for specific </a:t>
            </a:r>
            <a:r>
              <a:rPr b="1" lang="pt-BR" sz="2400">
                <a:solidFill>
                  <a:schemeClr val="dk1"/>
                </a:solidFill>
              </a:rPr>
              <a:t>facts</a:t>
            </a:r>
            <a:r>
              <a:rPr lang="pt-BR" sz="2400">
                <a:solidFill>
                  <a:schemeClr val="dk1"/>
                </a:solidFill>
              </a:rPr>
              <a:t> that they experienced. </a:t>
            </a:r>
            <a:endParaRPr sz="2400">
              <a:solidFill>
                <a:schemeClr val="dk1"/>
              </a:solidFill>
            </a:endParaRPr>
          </a:p>
        </p:txBody>
      </p:sp>
      <p:pic>
        <p:nvPicPr>
          <p:cNvPr id="311" name="Google Shape;311;p34"/>
          <p:cNvPicPr preferRelativeResize="0"/>
          <p:nvPr/>
        </p:nvPicPr>
        <p:blipFill>
          <a:blip r:embed="rId3">
            <a:alphaModFix/>
          </a:blip>
          <a:stretch>
            <a:fillRect/>
          </a:stretch>
        </p:blipFill>
        <p:spPr>
          <a:xfrm rot="627379">
            <a:off x="8173231" y="1545001"/>
            <a:ext cx="614413" cy="6143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Basics of Survey Design</a:t>
            </a:r>
            <a:endParaRPr sz="2400">
              <a:solidFill>
                <a:srgbClr val="666666"/>
              </a:solidFill>
            </a:endParaRPr>
          </a:p>
        </p:txBody>
      </p:sp>
      <p:cxnSp>
        <p:nvCxnSpPr>
          <p:cNvPr id="317" name="Google Shape;317;p3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318" name="Google Shape;318;p35"/>
          <p:cNvSpPr/>
          <p:nvPr/>
        </p:nvSpPr>
        <p:spPr>
          <a:xfrm>
            <a:off x="141275" y="2138185"/>
            <a:ext cx="2816700" cy="4302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lnSpc>
                <a:spcPct val="100000"/>
              </a:lnSpc>
              <a:spcBef>
                <a:spcPts val="0"/>
              </a:spcBef>
              <a:spcAft>
                <a:spcPts val="0"/>
              </a:spcAft>
              <a:buClr>
                <a:srgbClr val="000000"/>
              </a:buClr>
              <a:buSzPts val="2200"/>
              <a:buFont typeface="Palatino"/>
              <a:buNone/>
            </a:pPr>
            <a:r>
              <a:rPr i="0" lang="pt-BR" u="none" cap="none" strike="noStrike">
                <a:solidFill>
                  <a:srgbClr val="000000"/>
                </a:solidFill>
              </a:rPr>
              <a:t>Characterising Target Population</a:t>
            </a:r>
            <a:endParaRPr sz="600"/>
          </a:p>
        </p:txBody>
      </p:sp>
      <p:sp>
        <p:nvSpPr>
          <p:cNvPr id="319" name="Google Shape;319;p35"/>
          <p:cNvSpPr/>
          <p:nvPr/>
        </p:nvSpPr>
        <p:spPr>
          <a:xfrm>
            <a:off x="141275" y="2613254"/>
            <a:ext cx="2816700" cy="4395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lnSpc>
                <a:spcPct val="100000"/>
              </a:lnSpc>
              <a:spcBef>
                <a:spcPts val="0"/>
              </a:spcBef>
              <a:spcAft>
                <a:spcPts val="0"/>
              </a:spcAft>
              <a:buClr>
                <a:srgbClr val="000000"/>
              </a:buClr>
              <a:buSzPts val="2200"/>
              <a:buFont typeface="Palatino"/>
              <a:buNone/>
            </a:pPr>
            <a:r>
              <a:rPr i="0" lang="pt-BR" u="none" cap="none" strike="noStrike">
                <a:solidFill>
                  <a:srgbClr val="000000"/>
                </a:solidFill>
              </a:rPr>
              <a:t>Sampling</a:t>
            </a:r>
            <a:endParaRPr sz="600"/>
          </a:p>
        </p:txBody>
      </p:sp>
      <p:sp>
        <p:nvSpPr>
          <p:cNvPr id="320" name="Google Shape;320;p35"/>
          <p:cNvSpPr/>
          <p:nvPr/>
        </p:nvSpPr>
        <p:spPr>
          <a:xfrm>
            <a:off x="141275" y="3088878"/>
            <a:ext cx="2816700" cy="4338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lnSpc>
                <a:spcPct val="100000"/>
              </a:lnSpc>
              <a:spcBef>
                <a:spcPts val="0"/>
              </a:spcBef>
              <a:spcAft>
                <a:spcPts val="0"/>
              </a:spcAft>
              <a:buClr>
                <a:srgbClr val="000000"/>
              </a:buClr>
              <a:buSzPts val="2200"/>
              <a:buFont typeface="Palatino"/>
              <a:buNone/>
            </a:pPr>
            <a:r>
              <a:rPr i="0" lang="pt-BR" u="none" cap="none" strike="noStrike">
                <a:solidFill>
                  <a:srgbClr val="000000"/>
                </a:solidFill>
              </a:rPr>
              <a:t>Questionnaire Design</a:t>
            </a:r>
            <a:endParaRPr sz="600"/>
          </a:p>
        </p:txBody>
      </p:sp>
      <p:sp>
        <p:nvSpPr>
          <p:cNvPr id="321" name="Google Shape;321;p35"/>
          <p:cNvSpPr/>
          <p:nvPr/>
        </p:nvSpPr>
        <p:spPr>
          <a:xfrm>
            <a:off x="141275" y="3558964"/>
            <a:ext cx="2816700" cy="4338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lnSpc>
                <a:spcPct val="100000"/>
              </a:lnSpc>
              <a:spcBef>
                <a:spcPts val="0"/>
              </a:spcBef>
              <a:spcAft>
                <a:spcPts val="0"/>
              </a:spcAft>
              <a:buClr>
                <a:srgbClr val="000000"/>
              </a:buClr>
              <a:buSzPts val="2200"/>
              <a:buFont typeface="Palatino"/>
              <a:buNone/>
            </a:pPr>
            <a:r>
              <a:rPr i="0" lang="pt-BR" u="none" cap="none" strike="noStrike">
                <a:solidFill>
                  <a:srgbClr val="000000"/>
                </a:solidFill>
              </a:rPr>
              <a:t>Recruiting &amp; Measuring</a:t>
            </a:r>
            <a:endParaRPr sz="600"/>
          </a:p>
        </p:txBody>
      </p:sp>
      <p:sp>
        <p:nvSpPr>
          <p:cNvPr id="322" name="Google Shape;322;p35"/>
          <p:cNvSpPr txBox="1"/>
          <p:nvPr/>
        </p:nvSpPr>
        <p:spPr>
          <a:xfrm>
            <a:off x="674722" y="1793200"/>
            <a:ext cx="1928700" cy="3489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Palatino"/>
              <a:buNone/>
            </a:pPr>
            <a:r>
              <a:rPr b="1" i="1" lang="pt-BR" sz="1600" u="none" cap="none" strike="noStrike">
                <a:solidFill>
                  <a:srgbClr val="000000"/>
                </a:solidFill>
              </a:rPr>
              <a:t>Survey Planning</a:t>
            </a:r>
            <a:endParaRPr sz="600"/>
          </a:p>
        </p:txBody>
      </p:sp>
      <p:sp>
        <p:nvSpPr>
          <p:cNvPr id="323" name="Google Shape;323;p35"/>
          <p:cNvSpPr/>
          <p:nvPr/>
        </p:nvSpPr>
        <p:spPr>
          <a:xfrm>
            <a:off x="3169050" y="2130947"/>
            <a:ext cx="2816700" cy="4302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spcBef>
                <a:spcPts val="0"/>
              </a:spcBef>
              <a:spcAft>
                <a:spcPts val="0"/>
              </a:spcAft>
              <a:buClr>
                <a:schemeClr val="dk1"/>
              </a:buClr>
              <a:buSzPts val="1100"/>
              <a:buFont typeface="Arial"/>
              <a:buNone/>
            </a:pPr>
            <a:r>
              <a:rPr lang="pt-BR"/>
              <a:t>Data Coding &amp; Editing</a:t>
            </a:r>
            <a:endParaRPr/>
          </a:p>
        </p:txBody>
      </p:sp>
      <p:sp>
        <p:nvSpPr>
          <p:cNvPr id="324" name="Google Shape;324;p35"/>
          <p:cNvSpPr/>
          <p:nvPr/>
        </p:nvSpPr>
        <p:spPr>
          <a:xfrm>
            <a:off x="3169050" y="2606016"/>
            <a:ext cx="2816700" cy="4395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spcBef>
                <a:spcPts val="0"/>
              </a:spcBef>
              <a:spcAft>
                <a:spcPts val="0"/>
              </a:spcAft>
              <a:buClr>
                <a:schemeClr val="dk1"/>
              </a:buClr>
              <a:buSzPts val="1100"/>
              <a:buFont typeface="Arial"/>
              <a:buNone/>
            </a:pPr>
            <a:r>
              <a:rPr lang="pt-BR"/>
              <a:t>Post-survey Adjustments</a:t>
            </a:r>
            <a:endParaRPr/>
          </a:p>
        </p:txBody>
      </p:sp>
      <p:sp>
        <p:nvSpPr>
          <p:cNvPr id="325" name="Google Shape;325;p35"/>
          <p:cNvSpPr/>
          <p:nvPr/>
        </p:nvSpPr>
        <p:spPr>
          <a:xfrm>
            <a:off x="3169050" y="3081639"/>
            <a:ext cx="2816700" cy="4338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spcBef>
                <a:spcPts val="0"/>
              </a:spcBef>
              <a:spcAft>
                <a:spcPts val="0"/>
              </a:spcAft>
              <a:buClr>
                <a:schemeClr val="dk1"/>
              </a:buClr>
              <a:buSzPts val="1100"/>
              <a:buFont typeface="Arial"/>
              <a:buNone/>
            </a:pPr>
            <a:r>
              <a:rPr lang="pt-BR"/>
              <a:t>Data Analysis &amp; Interpretation</a:t>
            </a:r>
            <a:endParaRPr/>
          </a:p>
        </p:txBody>
      </p:sp>
      <p:sp>
        <p:nvSpPr>
          <p:cNvPr id="326" name="Google Shape;326;p35"/>
          <p:cNvSpPr txBox="1"/>
          <p:nvPr/>
        </p:nvSpPr>
        <p:spPr>
          <a:xfrm>
            <a:off x="3702497" y="1785962"/>
            <a:ext cx="1928700" cy="3489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Palatino"/>
              <a:buNone/>
            </a:pPr>
            <a:r>
              <a:rPr b="1" i="1" lang="pt-BR" sz="1600" u="none" cap="none" strike="noStrike">
                <a:solidFill>
                  <a:srgbClr val="000000"/>
                </a:solidFill>
              </a:rPr>
              <a:t>Survey </a:t>
            </a:r>
            <a:r>
              <a:rPr b="1" i="1" lang="pt-BR" sz="1600"/>
              <a:t>Execution</a:t>
            </a:r>
            <a:endParaRPr sz="600"/>
          </a:p>
        </p:txBody>
      </p:sp>
      <p:sp>
        <p:nvSpPr>
          <p:cNvPr id="327" name="Google Shape;327;p35"/>
          <p:cNvSpPr/>
          <p:nvPr/>
        </p:nvSpPr>
        <p:spPr>
          <a:xfrm>
            <a:off x="6237275" y="2138185"/>
            <a:ext cx="2816700" cy="430200"/>
          </a:xfrm>
          <a:prstGeom prst="rect">
            <a:avLst/>
          </a:prstGeom>
          <a:solidFill>
            <a:srgbClr val="DCDEE0"/>
          </a:solidFill>
          <a:ln cap="flat" cmpd="sng" w="12700">
            <a:solidFill>
              <a:srgbClr val="000000"/>
            </a:solidFill>
            <a:prstDash val="solid"/>
            <a:round/>
            <a:headEnd len="sm" w="sm" type="none"/>
            <a:tailEnd len="sm" w="sm" type="none"/>
          </a:ln>
        </p:spPr>
        <p:txBody>
          <a:bodyPr anchorCtr="0" anchor="ctr" bIns="50800" lIns="50800" spcFirstLastPara="1" rIns="50800" wrap="square" tIns="50800">
            <a:noAutofit/>
          </a:bodyPr>
          <a:lstStyle/>
          <a:p>
            <a:pPr indent="0" lvl="0" marL="57798" marR="57798" rtl="0" algn="ctr">
              <a:spcBef>
                <a:spcPts val="0"/>
              </a:spcBef>
              <a:spcAft>
                <a:spcPts val="0"/>
              </a:spcAft>
              <a:buClr>
                <a:schemeClr val="dk1"/>
              </a:buClr>
              <a:buSzPts val="1100"/>
              <a:buFont typeface="Arial"/>
              <a:buNone/>
            </a:pPr>
            <a:r>
              <a:rPr lang="pt-BR"/>
              <a:t>Data Curation &amp; Disclosure</a:t>
            </a:r>
            <a:endParaRPr/>
          </a:p>
        </p:txBody>
      </p:sp>
      <p:sp>
        <p:nvSpPr>
          <p:cNvPr id="328" name="Google Shape;328;p35"/>
          <p:cNvSpPr txBox="1"/>
          <p:nvPr/>
        </p:nvSpPr>
        <p:spPr>
          <a:xfrm>
            <a:off x="6513189" y="1793200"/>
            <a:ext cx="2666400" cy="348900"/>
          </a:xfrm>
          <a:prstGeom prst="rect">
            <a:avLst/>
          </a:prstGeom>
          <a:noFill/>
          <a:ln>
            <a:noFill/>
          </a:ln>
        </p:spPr>
        <p:txBody>
          <a:bodyPr anchorCtr="0" anchor="ctr" bIns="50800" lIns="50800" spcFirstLastPara="1" rIns="50800" wrap="square" tIns="50800">
            <a:spAutoFit/>
          </a:bodyPr>
          <a:lstStyle/>
          <a:p>
            <a:pPr indent="0" lvl="0" marL="0" rtl="0" algn="l">
              <a:spcBef>
                <a:spcPts val="0"/>
              </a:spcBef>
              <a:spcAft>
                <a:spcPts val="0"/>
              </a:spcAft>
              <a:buClr>
                <a:schemeClr val="dk1"/>
              </a:buClr>
              <a:buSzPts val="1100"/>
              <a:buFont typeface="Arial"/>
              <a:buNone/>
            </a:pPr>
            <a:r>
              <a:rPr b="1" i="1" lang="pt-BR" sz="1600"/>
              <a:t>Packaging &amp; Reporting</a:t>
            </a:r>
            <a:endParaRPr b="1" i="1" sz="1600"/>
          </a:p>
        </p:txBody>
      </p:sp>
      <p:sp>
        <p:nvSpPr>
          <p:cNvPr id="329" name="Google Shape;329;p35"/>
          <p:cNvSpPr txBox="1"/>
          <p:nvPr/>
        </p:nvSpPr>
        <p:spPr>
          <a:xfrm>
            <a:off x="1845500" y="845525"/>
            <a:ext cx="5324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000"/>
              <a:t>A very simplified process for survey research:</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Survey Instrument Evaluation Methods</a:t>
            </a:r>
            <a:endParaRPr sz="2400">
              <a:solidFill>
                <a:srgbClr val="666666"/>
              </a:solidFill>
            </a:endParaRPr>
          </a:p>
        </p:txBody>
      </p:sp>
      <p:cxnSp>
        <p:nvCxnSpPr>
          <p:cNvPr id="335" name="Google Shape;335;p3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336" name="Google Shape;336;p36"/>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7" name="Google Shape;337;p36"/>
          <p:cNvSpPr/>
          <p:nvPr/>
        </p:nvSpPr>
        <p:spPr>
          <a:xfrm>
            <a:off x="576500" y="4641672"/>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Torchiano, M., Méndez Fernández, D., Travassos, G.H., de Mello, R. M. (2017). Lessons Learnt in Conducting Survey Research. In: Proc. 5th International Workshop on Conducting Empirical Studies in Industry (CESI). ICSE 2017. </a:t>
            </a:r>
            <a:endParaRPr sz="900"/>
          </a:p>
        </p:txBody>
      </p:sp>
      <p:sp>
        <p:nvSpPr>
          <p:cNvPr id="338" name="Google Shape;338;p36"/>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39" name="Google Shape;339;p36"/>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340" name="Google Shape;340;p36"/>
          <p:cNvSpPr txBox="1"/>
          <p:nvPr/>
        </p:nvSpPr>
        <p:spPr>
          <a:xfrm>
            <a:off x="154275" y="1503175"/>
            <a:ext cx="3871200" cy="1824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lang="pt-BR" sz="1900">
                <a:solidFill>
                  <a:schemeClr val="dk2"/>
                </a:solidFill>
              </a:rPr>
              <a:t>There are too many pitfalls to be handled. For further </a:t>
            </a:r>
            <a:r>
              <a:rPr lang="pt-BR" sz="1900">
                <a:solidFill>
                  <a:schemeClr val="dk2"/>
                </a:solidFill>
              </a:rPr>
              <a:t>information</a:t>
            </a:r>
            <a:r>
              <a:rPr lang="pt-BR" sz="1900">
                <a:solidFill>
                  <a:schemeClr val="dk2"/>
                </a:solidFill>
              </a:rPr>
              <a:t>, see the work of Torchiano </a:t>
            </a:r>
            <a:r>
              <a:rPr i="1" lang="pt-BR" sz="1900">
                <a:solidFill>
                  <a:schemeClr val="dk2"/>
                </a:solidFill>
              </a:rPr>
              <a:t>et al</a:t>
            </a:r>
            <a:r>
              <a:rPr lang="pt-BR" sz="1900">
                <a:solidFill>
                  <a:schemeClr val="dk2"/>
                </a:solidFill>
              </a:rPr>
              <a:t>. about lessons learnt in conducting survey research.</a:t>
            </a:r>
            <a:endParaRPr i="1" sz="1900">
              <a:solidFill>
                <a:schemeClr val="dk2"/>
              </a:solidFill>
            </a:endParaRPr>
          </a:p>
        </p:txBody>
      </p:sp>
      <p:pic>
        <p:nvPicPr>
          <p:cNvPr id="341" name="Google Shape;341;p36"/>
          <p:cNvPicPr preferRelativeResize="0"/>
          <p:nvPr/>
        </p:nvPicPr>
        <p:blipFill rotWithShape="1">
          <a:blip r:embed="rId4">
            <a:alphaModFix/>
          </a:blip>
          <a:srcRect b="0" l="0" r="0" t="0"/>
          <a:stretch/>
        </p:blipFill>
        <p:spPr>
          <a:xfrm>
            <a:off x="4043900" y="969775"/>
            <a:ext cx="4948725" cy="2790800"/>
          </a:xfrm>
          <a:prstGeom prst="rect">
            <a:avLst/>
          </a:prstGeom>
          <a:noFill/>
          <a:ln>
            <a:noFill/>
          </a:ln>
        </p:spPr>
      </p:pic>
      <p:pic>
        <p:nvPicPr>
          <p:cNvPr id="342" name="Google Shape;342;p36"/>
          <p:cNvPicPr preferRelativeResize="0"/>
          <p:nvPr/>
        </p:nvPicPr>
        <p:blipFill>
          <a:blip r:embed="rId5">
            <a:alphaModFix/>
          </a:blip>
          <a:stretch>
            <a:fillRect/>
          </a:stretch>
        </p:blipFill>
        <p:spPr>
          <a:xfrm>
            <a:off x="4883075" y="1504675"/>
            <a:ext cx="3762700" cy="1620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7"/>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Goal-Question-Metric-Driven Design</a:t>
            </a:r>
            <a:endParaRPr sz="2400">
              <a:solidFill>
                <a:srgbClr val="666666"/>
              </a:solidFill>
            </a:endParaRPr>
          </a:p>
        </p:txBody>
      </p:sp>
      <p:cxnSp>
        <p:nvCxnSpPr>
          <p:cNvPr id="348" name="Google Shape;348;p3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349" name="Google Shape;349;p37"/>
          <p:cNvSpPr/>
          <p:nvPr/>
        </p:nvSpPr>
        <p:spPr>
          <a:xfrm>
            <a:off x="408800" y="1298300"/>
            <a:ext cx="3813000" cy="29130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2"/>
              </a:solidFill>
            </a:endParaRPr>
          </a:p>
        </p:txBody>
      </p:sp>
      <p:sp>
        <p:nvSpPr>
          <p:cNvPr id="350" name="Google Shape;350;p37"/>
          <p:cNvSpPr txBox="1"/>
          <p:nvPr/>
        </p:nvSpPr>
        <p:spPr>
          <a:xfrm>
            <a:off x="613000" y="712325"/>
            <a:ext cx="8145600" cy="4791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lang="pt-BR" sz="1800">
                <a:solidFill>
                  <a:schemeClr val="dk2"/>
                </a:solidFill>
              </a:rPr>
              <a:t>Based on the</a:t>
            </a:r>
            <a:r>
              <a:rPr b="1" lang="pt-BR" sz="1800">
                <a:solidFill>
                  <a:schemeClr val="dk2"/>
                </a:solidFill>
              </a:rPr>
              <a:t> Goal Question Metric (GQM)</a:t>
            </a:r>
            <a:r>
              <a:rPr lang="pt-BR" sz="1800">
                <a:solidFill>
                  <a:schemeClr val="dk2"/>
                </a:solidFill>
              </a:rPr>
              <a:t> Paradigm </a:t>
            </a:r>
            <a:r>
              <a:rPr i="1" lang="pt-BR">
                <a:solidFill>
                  <a:schemeClr val="dk2"/>
                </a:solidFill>
              </a:rPr>
              <a:t>(Basili and Romback, 1988)</a:t>
            </a:r>
            <a:endParaRPr>
              <a:solidFill>
                <a:schemeClr val="dk2"/>
              </a:solidFill>
            </a:endParaRPr>
          </a:p>
          <a:p>
            <a:pPr indent="-190500" lvl="0" marL="342900" rtl="0" algn="l">
              <a:lnSpc>
                <a:spcPct val="120000"/>
              </a:lnSpc>
              <a:spcBef>
                <a:spcPts val="480"/>
              </a:spcBef>
              <a:spcAft>
                <a:spcPts val="0"/>
              </a:spcAft>
              <a:buNone/>
            </a:pPr>
            <a:r>
              <a:t/>
            </a:r>
            <a:endParaRPr sz="1800">
              <a:solidFill>
                <a:schemeClr val="dk2"/>
              </a:solidFill>
            </a:endParaRPr>
          </a:p>
          <a:p>
            <a:pPr indent="-190500" lvl="0" marL="342900" rtl="0" algn="l">
              <a:lnSpc>
                <a:spcPct val="120000"/>
              </a:lnSpc>
              <a:spcBef>
                <a:spcPts val="480"/>
              </a:spcBef>
              <a:spcAft>
                <a:spcPts val="0"/>
              </a:spcAft>
              <a:buNone/>
            </a:pPr>
            <a:r>
              <a:t/>
            </a:r>
            <a:endParaRPr sz="1800">
              <a:solidFill>
                <a:schemeClr val="dk2"/>
              </a:solidFill>
            </a:endParaRPr>
          </a:p>
        </p:txBody>
      </p:sp>
      <p:sp>
        <p:nvSpPr>
          <p:cNvPr id="351" name="Google Shape;351;p37"/>
          <p:cNvSpPr txBox="1"/>
          <p:nvPr/>
        </p:nvSpPr>
        <p:spPr>
          <a:xfrm>
            <a:off x="1089437" y="2039425"/>
            <a:ext cx="2746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200">
                <a:solidFill>
                  <a:schemeClr val="dk2"/>
                </a:solidFill>
              </a:rPr>
              <a:t>Starts with the declaration of the measurement, </a:t>
            </a:r>
            <a:r>
              <a:rPr b="1" lang="pt-BR" sz="1200">
                <a:solidFill>
                  <a:schemeClr val="dk2"/>
                </a:solidFill>
              </a:rPr>
              <a:t>Goals</a:t>
            </a:r>
            <a:endParaRPr b="1" sz="1200">
              <a:solidFill>
                <a:schemeClr val="dk2"/>
              </a:solidFill>
            </a:endParaRPr>
          </a:p>
        </p:txBody>
      </p:sp>
      <p:sp>
        <p:nvSpPr>
          <p:cNvPr id="352" name="Google Shape;352;p37"/>
          <p:cNvSpPr txBox="1"/>
          <p:nvPr/>
        </p:nvSpPr>
        <p:spPr>
          <a:xfrm>
            <a:off x="1089437" y="2674883"/>
            <a:ext cx="3132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200">
                <a:solidFill>
                  <a:schemeClr val="dk2"/>
                </a:solidFill>
              </a:rPr>
              <a:t>From the goals, </a:t>
            </a:r>
            <a:r>
              <a:rPr b="1" lang="pt-BR" sz="1200">
                <a:solidFill>
                  <a:schemeClr val="dk2"/>
                </a:solidFill>
              </a:rPr>
              <a:t>Questions</a:t>
            </a:r>
            <a:r>
              <a:rPr lang="pt-BR" sz="1200">
                <a:solidFill>
                  <a:schemeClr val="dk2"/>
                </a:solidFill>
              </a:rPr>
              <a:t> that we would like to answer with the data interpretation are defined</a:t>
            </a:r>
            <a:endParaRPr sz="1200">
              <a:solidFill>
                <a:schemeClr val="dk2"/>
              </a:solidFill>
            </a:endParaRPr>
          </a:p>
        </p:txBody>
      </p:sp>
      <p:sp>
        <p:nvSpPr>
          <p:cNvPr id="353" name="Google Shape;353;p37"/>
          <p:cNvSpPr txBox="1"/>
          <p:nvPr/>
        </p:nvSpPr>
        <p:spPr>
          <a:xfrm>
            <a:off x="1089437" y="3412288"/>
            <a:ext cx="2746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200">
                <a:solidFill>
                  <a:schemeClr val="dk2"/>
                </a:solidFill>
              </a:rPr>
              <a:t>Finally, from the questions, the </a:t>
            </a:r>
            <a:r>
              <a:rPr b="1" lang="pt-BR" sz="1200">
                <a:solidFill>
                  <a:schemeClr val="dk2"/>
                </a:solidFill>
              </a:rPr>
              <a:t>Metrics</a:t>
            </a:r>
            <a:r>
              <a:rPr lang="pt-BR" sz="1200">
                <a:solidFill>
                  <a:schemeClr val="dk2"/>
                </a:solidFill>
              </a:rPr>
              <a:t> and the data to be collected are defined</a:t>
            </a:r>
            <a:endParaRPr sz="1200">
              <a:solidFill>
                <a:schemeClr val="dk2"/>
              </a:solidFill>
            </a:endParaRPr>
          </a:p>
        </p:txBody>
      </p:sp>
      <p:sp>
        <p:nvSpPr>
          <p:cNvPr id="354" name="Google Shape;354;p37"/>
          <p:cNvSpPr txBox="1"/>
          <p:nvPr/>
        </p:nvSpPr>
        <p:spPr>
          <a:xfrm>
            <a:off x="691176" y="1457275"/>
            <a:ext cx="3132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200">
                <a:solidFill>
                  <a:schemeClr val="dk2"/>
                </a:solidFill>
              </a:rPr>
              <a:t>GQM defines a way to plan and execute measurement and analysis activities:</a:t>
            </a:r>
            <a:endParaRPr sz="600">
              <a:solidFill>
                <a:schemeClr val="dk2"/>
              </a:solidFill>
            </a:endParaRPr>
          </a:p>
        </p:txBody>
      </p:sp>
      <p:sp>
        <p:nvSpPr>
          <p:cNvPr id="355" name="Google Shape;355;p37"/>
          <p:cNvSpPr/>
          <p:nvPr/>
        </p:nvSpPr>
        <p:spPr>
          <a:xfrm>
            <a:off x="667731" y="2089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1</a:t>
            </a:r>
            <a:endParaRPr sz="800">
              <a:solidFill>
                <a:schemeClr val="dk2"/>
              </a:solidFill>
            </a:endParaRPr>
          </a:p>
        </p:txBody>
      </p:sp>
      <p:sp>
        <p:nvSpPr>
          <p:cNvPr id="356" name="Google Shape;356;p37"/>
          <p:cNvSpPr/>
          <p:nvPr/>
        </p:nvSpPr>
        <p:spPr>
          <a:xfrm>
            <a:off x="667731" y="2746781"/>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2</a:t>
            </a:r>
            <a:endParaRPr sz="800">
              <a:solidFill>
                <a:schemeClr val="dk2"/>
              </a:solidFill>
            </a:endParaRPr>
          </a:p>
        </p:txBody>
      </p:sp>
      <p:sp>
        <p:nvSpPr>
          <p:cNvPr id="357" name="Google Shape;357;p37"/>
          <p:cNvSpPr/>
          <p:nvPr/>
        </p:nvSpPr>
        <p:spPr>
          <a:xfrm>
            <a:off x="667713" y="3570148"/>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3</a:t>
            </a:r>
            <a:endParaRPr sz="800">
              <a:solidFill>
                <a:schemeClr val="dk2"/>
              </a:solidFill>
            </a:endParaRPr>
          </a:p>
        </p:txBody>
      </p:sp>
      <p:pic>
        <p:nvPicPr>
          <p:cNvPr descr="Fig. 1." id="358" name="Google Shape;358;p37"/>
          <p:cNvPicPr preferRelativeResize="0"/>
          <p:nvPr/>
        </p:nvPicPr>
        <p:blipFill rotWithShape="1">
          <a:blip r:embed="rId3">
            <a:alphaModFix/>
          </a:blip>
          <a:srcRect b="0" l="0" r="0" t="0"/>
          <a:stretch/>
        </p:blipFill>
        <p:spPr>
          <a:xfrm>
            <a:off x="4508952" y="1726677"/>
            <a:ext cx="4137625" cy="1955500"/>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sp>
        <p:nvSpPr>
          <p:cNvPr id="359" name="Google Shape;359;p37"/>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60" name="Google Shape;360;p37"/>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Basili, V.R. and Rombach, H.D., 1988. The TAME project: Towards improvement-oriented software environments. IEEE Transactions on software engineering, 14(6), pp.758-773.</a:t>
            </a:r>
            <a:endParaRPr sz="900"/>
          </a:p>
        </p:txBody>
      </p:sp>
      <p:sp>
        <p:nvSpPr>
          <p:cNvPr id="361" name="Google Shape;361;p37"/>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62" name="Google Shape;362;p37"/>
          <p:cNvPicPr preferRelativeResize="0"/>
          <p:nvPr/>
        </p:nvPicPr>
        <p:blipFill>
          <a:blip r:embed="rId4">
            <a:alphaModFix/>
          </a:blip>
          <a:stretch>
            <a:fillRect/>
          </a:stretch>
        </p:blipFill>
        <p:spPr>
          <a:xfrm>
            <a:off x="224663" y="4550737"/>
            <a:ext cx="313725" cy="313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8"/>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Goal Definition Template</a:t>
            </a:r>
            <a:endParaRPr sz="2400">
              <a:solidFill>
                <a:srgbClr val="666666"/>
              </a:solidFill>
            </a:endParaRPr>
          </a:p>
        </p:txBody>
      </p:sp>
      <p:cxnSp>
        <p:nvCxnSpPr>
          <p:cNvPr id="368" name="Google Shape;368;p3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369" name="Google Shape;369;p38"/>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0" name="Google Shape;370;p38"/>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Basili, V.R. and Rombach, H.D., 1988. The TAME project: Towards improvement-oriented software environments. IEEE Transactions on software engineering, 14(6), pp.758-773.</a:t>
            </a:r>
            <a:endParaRPr sz="900"/>
          </a:p>
        </p:txBody>
      </p:sp>
      <p:sp>
        <p:nvSpPr>
          <p:cNvPr id="371" name="Google Shape;371;p38"/>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72" name="Google Shape;372;p38"/>
          <p:cNvPicPr preferRelativeResize="0"/>
          <p:nvPr/>
        </p:nvPicPr>
        <p:blipFill>
          <a:blip r:embed="rId3">
            <a:alphaModFix/>
          </a:blip>
          <a:stretch>
            <a:fillRect/>
          </a:stretch>
        </p:blipFill>
        <p:spPr>
          <a:xfrm>
            <a:off x="224663" y="4550737"/>
            <a:ext cx="313725" cy="313725"/>
          </a:xfrm>
          <a:prstGeom prst="rect">
            <a:avLst/>
          </a:prstGeom>
          <a:noFill/>
          <a:ln>
            <a:noFill/>
          </a:ln>
        </p:spPr>
      </p:pic>
      <p:sp>
        <p:nvSpPr>
          <p:cNvPr id="373" name="Google Shape;373;p38"/>
          <p:cNvSpPr txBox="1"/>
          <p:nvPr/>
        </p:nvSpPr>
        <p:spPr>
          <a:xfrm>
            <a:off x="224675" y="1012500"/>
            <a:ext cx="7704000" cy="3457200"/>
          </a:xfrm>
          <a:prstGeom prst="rect">
            <a:avLst/>
          </a:prstGeom>
          <a:noFill/>
          <a:ln>
            <a:noFill/>
          </a:ln>
        </p:spPr>
        <p:txBody>
          <a:bodyPr anchorCtr="0" anchor="t" bIns="45700" lIns="91425" spcFirstLastPara="1" rIns="91425" wrap="square" tIns="45700">
            <a:noAutofit/>
          </a:bodyPr>
          <a:lstStyle/>
          <a:p>
            <a:pPr indent="0" lvl="1" marL="392112" rtl="0" algn="l">
              <a:lnSpc>
                <a:spcPct val="120000"/>
              </a:lnSpc>
              <a:spcBef>
                <a:spcPts val="0"/>
              </a:spcBef>
              <a:spcAft>
                <a:spcPts val="0"/>
              </a:spcAft>
              <a:buNone/>
            </a:pPr>
            <a:r>
              <a:rPr lang="pt-BR" sz="2900">
                <a:solidFill>
                  <a:schemeClr val="dk2"/>
                </a:solidFill>
              </a:rPr>
              <a:t>Analyze </a:t>
            </a:r>
            <a:r>
              <a:rPr b="1" lang="pt-BR" sz="2900">
                <a:solidFill>
                  <a:schemeClr val="dk1"/>
                </a:solidFill>
              </a:rPr>
              <a:t>&lt;object of study&gt;</a:t>
            </a:r>
            <a:endParaRPr b="1" sz="700">
              <a:solidFill>
                <a:schemeClr val="dk1"/>
              </a:solidFill>
            </a:endParaRPr>
          </a:p>
          <a:p>
            <a:pPr indent="0" lvl="1" marL="392112" rtl="0" algn="l">
              <a:lnSpc>
                <a:spcPct val="120000"/>
              </a:lnSpc>
              <a:spcBef>
                <a:spcPts val="800"/>
              </a:spcBef>
              <a:spcAft>
                <a:spcPts val="0"/>
              </a:spcAft>
              <a:buNone/>
            </a:pPr>
            <a:r>
              <a:rPr lang="pt-BR" sz="2900">
                <a:solidFill>
                  <a:schemeClr val="dk2"/>
                </a:solidFill>
              </a:rPr>
              <a:t>with the purpose of </a:t>
            </a:r>
            <a:r>
              <a:rPr b="1" lang="pt-BR" sz="2900">
                <a:solidFill>
                  <a:schemeClr val="dk1"/>
                </a:solidFill>
              </a:rPr>
              <a:t>&lt;goal&gt;</a:t>
            </a:r>
            <a:endParaRPr b="1" sz="700">
              <a:solidFill>
                <a:schemeClr val="dk1"/>
              </a:solidFill>
            </a:endParaRPr>
          </a:p>
          <a:p>
            <a:pPr indent="0" lvl="1" marL="392112" rtl="0" algn="l">
              <a:lnSpc>
                <a:spcPct val="120000"/>
              </a:lnSpc>
              <a:spcBef>
                <a:spcPts val="800"/>
              </a:spcBef>
              <a:spcAft>
                <a:spcPts val="0"/>
              </a:spcAft>
              <a:buNone/>
            </a:pPr>
            <a:r>
              <a:rPr lang="pt-BR" sz="2900">
                <a:solidFill>
                  <a:schemeClr val="dk2"/>
                </a:solidFill>
              </a:rPr>
              <a:t>with respect to </a:t>
            </a:r>
            <a:r>
              <a:rPr b="1" lang="pt-BR" sz="2900">
                <a:solidFill>
                  <a:schemeClr val="dk1"/>
                </a:solidFill>
              </a:rPr>
              <a:t>&lt;quality focus&gt;</a:t>
            </a:r>
            <a:endParaRPr b="1" sz="700">
              <a:solidFill>
                <a:schemeClr val="dk1"/>
              </a:solidFill>
            </a:endParaRPr>
          </a:p>
          <a:p>
            <a:pPr indent="0" lvl="1" marL="392112" rtl="0" algn="l">
              <a:lnSpc>
                <a:spcPct val="120000"/>
              </a:lnSpc>
              <a:spcBef>
                <a:spcPts val="800"/>
              </a:spcBef>
              <a:spcAft>
                <a:spcPts val="0"/>
              </a:spcAft>
              <a:buNone/>
            </a:pPr>
            <a:r>
              <a:rPr lang="pt-BR" sz="2900">
                <a:solidFill>
                  <a:schemeClr val="dk2"/>
                </a:solidFill>
              </a:rPr>
              <a:t>from the point of view of the </a:t>
            </a:r>
            <a:r>
              <a:rPr b="1" lang="pt-BR" sz="2900">
                <a:solidFill>
                  <a:schemeClr val="dk1"/>
                </a:solidFill>
              </a:rPr>
              <a:t>&lt;perspective&gt;</a:t>
            </a:r>
            <a:r>
              <a:rPr lang="pt-BR" sz="2900">
                <a:solidFill>
                  <a:schemeClr val="dk2"/>
                </a:solidFill>
              </a:rPr>
              <a:t> in the context of </a:t>
            </a:r>
            <a:r>
              <a:rPr b="1" lang="pt-BR" sz="2900">
                <a:solidFill>
                  <a:schemeClr val="dk1"/>
                </a:solidFill>
              </a:rPr>
              <a:t>&lt;context&gt;</a:t>
            </a:r>
            <a:endParaRPr b="1" sz="700">
              <a:solidFill>
                <a:schemeClr val="dk1"/>
              </a:solidFill>
            </a:endParaRPr>
          </a:p>
          <a:p>
            <a:pPr indent="-88900" lvl="0" marL="342900" rtl="0" algn="l">
              <a:lnSpc>
                <a:spcPct val="120000"/>
              </a:lnSpc>
              <a:spcBef>
                <a:spcPts val="800"/>
              </a:spcBef>
              <a:spcAft>
                <a:spcPts val="0"/>
              </a:spcAft>
              <a:buNone/>
            </a:pPr>
            <a:r>
              <a:t/>
            </a:r>
            <a:endParaRPr sz="2900">
              <a:solidFill>
                <a:schemeClr val="dk2"/>
              </a:solidFill>
            </a:endParaRPr>
          </a:p>
        </p:txBody>
      </p:sp>
      <p:sp>
        <p:nvSpPr>
          <p:cNvPr id="374" name="Google Shape;374;p38"/>
          <p:cNvSpPr/>
          <p:nvPr/>
        </p:nvSpPr>
        <p:spPr>
          <a:xfrm>
            <a:off x="5554200" y="1114625"/>
            <a:ext cx="3270900" cy="669300"/>
          </a:xfrm>
          <a:prstGeom prst="wedgeRoundRectCallout">
            <a:avLst>
              <a:gd fmla="val -63819" name="adj1"/>
              <a:gd fmla="val 56436" name="adj2"/>
              <a:gd fmla="val 16667" name="adj3"/>
            </a:avLst>
          </a:prstGeom>
          <a:solidFill>
            <a:srgbClr val="CCCC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rebuchet MS"/>
              <a:buNone/>
            </a:pPr>
            <a:r>
              <a:rPr i="0" lang="pt-BR" sz="1300" u="none" cap="none" strike="noStrike">
                <a:solidFill>
                  <a:srgbClr val="000000"/>
                </a:solidFill>
              </a:rPr>
              <a:t>Measurement activities need </a:t>
            </a:r>
            <a:r>
              <a:rPr i="0" lang="pt-BR" sz="1300" u="sng" cap="none" strike="noStrike">
                <a:solidFill>
                  <a:srgbClr val="000000"/>
                </a:solidFill>
              </a:rPr>
              <a:t>clear goals</a:t>
            </a:r>
            <a:endParaRPr sz="900" u="sng"/>
          </a:p>
          <a:p>
            <a:pPr indent="0" lvl="0" marL="0" marR="0" rtl="0" algn="l">
              <a:lnSpc>
                <a:spcPct val="100000"/>
              </a:lnSpc>
              <a:spcBef>
                <a:spcPts val="0"/>
              </a:spcBef>
              <a:spcAft>
                <a:spcPts val="0"/>
              </a:spcAft>
              <a:buClr>
                <a:srgbClr val="000000"/>
              </a:buClr>
              <a:buSzPts val="1800"/>
              <a:buFont typeface="Trebuchet MS"/>
              <a:buNone/>
            </a:pPr>
            <a:r>
              <a:rPr i="1" lang="pt-BR" sz="1300" u="none" cap="none" strike="noStrike">
                <a:solidFill>
                  <a:srgbClr val="000000"/>
                </a:solidFill>
              </a:rPr>
              <a:t>GQM: characterize, understand, evaluate, predict, improve</a:t>
            </a:r>
            <a:r>
              <a:rPr i="1" lang="pt-BR" sz="1300">
                <a:solidFill>
                  <a:srgbClr val="000000"/>
                </a:solidFill>
              </a:rPr>
              <a:t>.</a:t>
            </a:r>
            <a:endParaRPr i="1" sz="1300" u="none" cap="none" strike="noStrike">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9"/>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Goal Definition Template (Example)</a:t>
            </a:r>
            <a:endParaRPr sz="2400">
              <a:solidFill>
                <a:srgbClr val="666666"/>
              </a:solidFill>
            </a:endParaRPr>
          </a:p>
        </p:txBody>
      </p:sp>
      <p:cxnSp>
        <p:nvCxnSpPr>
          <p:cNvPr id="380" name="Google Shape;380;p3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381" name="Google Shape;381;p39"/>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82" name="Google Shape;382;p39"/>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Kalinowski, M., Weber, K.C. and Travassos, G.H., 2008, October. iMPS: an experimentation based investigation of a nationwide software development reference model. In Proceedings of the Second ACM-IEEE international symposium on Empirical Software Engineering and Measurement (ESEM).</a:t>
            </a:r>
            <a:endParaRPr sz="900"/>
          </a:p>
        </p:txBody>
      </p:sp>
      <p:sp>
        <p:nvSpPr>
          <p:cNvPr id="383" name="Google Shape;383;p39"/>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84" name="Google Shape;384;p39"/>
          <p:cNvPicPr preferRelativeResize="0"/>
          <p:nvPr/>
        </p:nvPicPr>
        <p:blipFill>
          <a:blip r:embed="rId3">
            <a:alphaModFix/>
          </a:blip>
          <a:stretch>
            <a:fillRect/>
          </a:stretch>
        </p:blipFill>
        <p:spPr>
          <a:xfrm>
            <a:off x="224663" y="4550737"/>
            <a:ext cx="313725" cy="313725"/>
          </a:xfrm>
          <a:prstGeom prst="rect">
            <a:avLst/>
          </a:prstGeom>
          <a:noFill/>
          <a:ln>
            <a:noFill/>
          </a:ln>
        </p:spPr>
      </p:pic>
      <p:sp>
        <p:nvSpPr>
          <p:cNvPr id="385" name="Google Shape;385;p39"/>
          <p:cNvSpPr txBox="1"/>
          <p:nvPr/>
        </p:nvSpPr>
        <p:spPr>
          <a:xfrm>
            <a:off x="0" y="963525"/>
            <a:ext cx="9100500" cy="3147600"/>
          </a:xfrm>
          <a:prstGeom prst="rect">
            <a:avLst/>
          </a:prstGeom>
          <a:noFill/>
          <a:ln>
            <a:noFill/>
          </a:ln>
        </p:spPr>
        <p:txBody>
          <a:bodyPr anchorCtr="0" anchor="t" bIns="45700" lIns="91425" spcFirstLastPara="1" rIns="91425" wrap="square" tIns="45700">
            <a:noAutofit/>
          </a:bodyPr>
          <a:lstStyle/>
          <a:p>
            <a:pPr indent="0" lvl="1" marL="392112" rtl="0" algn="l">
              <a:lnSpc>
                <a:spcPct val="120000"/>
              </a:lnSpc>
              <a:spcBef>
                <a:spcPts val="0"/>
              </a:spcBef>
              <a:spcAft>
                <a:spcPts val="0"/>
              </a:spcAft>
              <a:buNone/>
            </a:pPr>
            <a:r>
              <a:rPr lang="pt-BR" sz="1700">
                <a:solidFill>
                  <a:schemeClr val="dk2"/>
                </a:solidFill>
              </a:rPr>
              <a:t>Analyze </a:t>
            </a:r>
            <a:r>
              <a:rPr b="1" lang="pt-BR" sz="1700">
                <a:solidFill>
                  <a:schemeClr val="dk1"/>
                </a:solidFill>
              </a:rPr>
              <a:t>the profile of software development organizations</a:t>
            </a:r>
            <a:r>
              <a:rPr b="1" lang="pt-BR" sz="1700">
                <a:solidFill>
                  <a:schemeClr val="dk2"/>
                </a:solidFill>
              </a:rPr>
              <a:t> </a:t>
            </a:r>
            <a:endParaRPr b="1" sz="1500">
              <a:solidFill>
                <a:schemeClr val="dk2"/>
              </a:solidFill>
            </a:endParaRPr>
          </a:p>
          <a:p>
            <a:pPr indent="0" lvl="1" marL="392112" rtl="0" algn="l">
              <a:lnSpc>
                <a:spcPct val="120000"/>
              </a:lnSpc>
              <a:spcBef>
                <a:spcPts val="400"/>
              </a:spcBef>
              <a:spcAft>
                <a:spcPts val="0"/>
              </a:spcAft>
              <a:buNone/>
            </a:pPr>
            <a:r>
              <a:rPr lang="pt-BR" sz="1700">
                <a:solidFill>
                  <a:schemeClr val="dk2"/>
                </a:solidFill>
              </a:rPr>
              <a:t>with the purpose of </a:t>
            </a:r>
            <a:r>
              <a:rPr b="1" lang="pt-BR" sz="1700">
                <a:solidFill>
                  <a:schemeClr val="dk1"/>
                </a:solidFill>
              </a:rPr>
              <a:t>characterizing</a:t>
            </a:r>
            <a:r>
              <a:rPr lang="pt-BR" sz="1700">
                <a:solidFill>
                  <a:schemeClr val="dk2"/>
                </a:solidFill>
              </a:rPr>
              <a:t> </a:t>
            </a:r>
            <a:endParaRPr sz="1500">
              <a:solidFill>
                <a:schemeClr val="dk2"/>
              </a:solidFill>
            </a:endParaRPr>
          </a:p>
          <a:p>
            <a:pPr indent="0" lvl="1" marL="392112" rtl="0" algn="l">
              <a:lnSpc>
                <a:spcPct val="120000"/>
              </a:lnSpc>
              <a:spcBef>
                <a:spcPts val="400"/>
              </a:spcBef>
              <a:spcAft>
                <a:spcPts val="0"/>
              </a:spcAft>
              <a:buNone/>
            </a:pPr>
            <a:r>
              <a:rPr lang="pt-BR" sz="1700">
                <a:solidFill>
                  <a:schemeClr val="dk2"/>
                </a:solidFill>
              </a:rPr>
              <a:t>with respect to</a:t>
            </a:r>
            <a:r>
              <a:rPr b="1" lang="pt-BR" sz="1700">
                <a:solidFill>
                  <a:schemeClr val="dk2"/>
                </a:solidFill>
              </a:rPr>
              <a:t> </a:t>
            </a:r>
            <a:r>
              <a:rPr b="1" lang="pt-BR" sz="1700">
                <a:solidFill>
                  <a:schemeClr val="dk1"/>
                </a:solidFill>
              </a:rPr>
              <a:t>the organizations’ current profile, satisfaction degree regarding the MPS model, variation of presence in international markets, variation of exportation volume, and variation concerning cost, estimation accuracy, productivity, quality, user satisfaction, and return of investment (ROI)</a:t>
            </a:r>
            <a:r>
              <a:rPr b="1" lang="pt-BR" sz="1700">
                <a:solidFill>
                  <a:schemeClr val="dk2"/>
                </a:solidFill>
              </a:rPr>
              <a:t> </a:t>
            </a:r>
            <a:endParaRPr b="1" sz="1500">
              <a:solidFill>
                <a:schemeClr val="dk2"/>
              </a:solidFill>
            </a:endParaRPr>
          </a:p>
          <a:p>
            <a:pPr indent="0" lvl="1" marL="392112" rtl="0" algn="l">
              <a:lnSpc>
                <a:spcPct val="120000"/>
              </a:lnSpc>
              <a:spcBef>
                <a:spcPts val="400"/>
              </a:spcBef>
              <a:spcAft>
                <a:spcPts val="0"/>
              </a:spcAft>
              <a:buNone/>
            </a:pPr>
            <a:r>
              <a:rPr lang="pt-BR" sz="1700">
                <a:solidFill>
                  <a:schemeClr val="dk2"/>
                </a:solidFill>
              </a:rPr>
              <a:t>from the point of view </a:t>
            </a:r>
            <a:r>
              <a:rPr b="1" lang="pt-BR" sz="1700">
                <a:solidFill>
                  <a:schemeClr val="dk1"/>
                </a:solidFill>
              </a:rPr>
              <a:t>the software development organizations</a:t>
            </a:r>
            <a:endParaRPr b="1" sz="1500">
              <a:solidFill>
                <a:schemeClr val="dk1"/>
              </a:solidFill>
            </a:endParaRPr>
          </a:p>
          <a:p>
            <a:pPr indent="0" lvl="1" marL="392112" rtl="0" algn="l">
              <a:lnSpc>
                <a:spcPct val="120000"/>
              </a:lnSpc>
              <a:spcBef>
                <a:spcPts val="400"/>
              </a:spcBef>
              <a:spcAft>
                <a:spcPts val="0"/>
              </a:spcAft>
              <a:buNone/>
            </a:pPr>
            <a:r>
              <a:rPr lang="pt-BR" sz="1700">
                <a:solidFill>
                  <a:schemeClr val="dk2"/>
                </a:solidFill>
              </a:rPr>
              <a:t>in the context of </a:t>
            </a:r>
            <a:r>
              <a:rPr lang="pt-BR" sz="1700">
                <a:solidFill>
                  <a:schemeClr val="dk1"/>
                </a:solidFill>
              </a:rPr>
              <a:t>s</a:t>
            </a:r>
            <a:r>
              <a:rPr b="1" lang="pt-BR" sz="1700">
                <a:solidFill>
                  <a:schemeClr val="dk1"/>
                </a:solidFill>
              </a:rPr>
              <a:t>oftware development organizations with unexpired MPS-SW assessments published in the SOFTEX portal</a:t>
            </a:r>
            <a:r>
              <a:rPr b="1" lang="pt-BR" sz="1700">
                <a:solidFill>
                  <a:schemeClr val="dk2"/>
                </a:solidFill>
              </a:rPr>
              <a:t>.</a:t>
            </a:r>
            <a:endParaRPr b="1" sz="17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0"/>
          <p:cNvSpPr txBox="1"/>
          <p:nvPr/>
        </p:nvSpPr>
        <p:spPr>
          <a:xfrm>
            <a:off x="14000" y="22625"/>
            <a:ext cx="9079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Further Goal-Question-Metric-Driven Design Examples</a:t>
            </a:r>
            <a:endParaRPr sz="2400">
              <a:solidFill>
                <a:srgbClr val="666666"/>
              </a:solidFill>
            </a:endParaRPr>
          </a:p>
        </p:txBody>
      </p:sp>
      <p:cxnSp>
        <p:nvCxnSpPr>
          <p:cNvPr id="391" name="Google Shape;391;p4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392" name="Google Shape;392;p40"/>
          <p:cNvSpPr/>
          <p:nvPr/>
        </p:nvSpPr>
        <p:spPr>
          <a:xfrm>
            <a:off x="108450" y="2010750"/>
            <a:ext cx="8927100" cy="4758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93" name="Google Shape;393;p40"/>
          <p:cNvSpPr/>
          <p:nvPr/>
        </p:nvSpPr>
        <p:spPr>
          <a:xfrm>
            <a:off x="619425" y="20765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Batista, M., Magdaleno, A. and Kalinowski, M., 2017, May. A Survey on the use of Social BPM in Practice in Brazilian Organizations. In Anais do XIII Simpósio Brasileiro de Sistemas de Informação (SBSI) (pp. 436-443). SBC.</a:t>
            </a:r>
            <a:endParaRPr sz="900"/>
          </a:p>
        </p:txBody>
      </p:sp>
      <p:sp>
        <p:nvSpPr>
          <p:cNvPr id="394" name="Google Shape;394;p40"/>
          <p:cNvSpPr/>
          <p:nvPr/>
        </p:nvSpPr>
        <p:spPr>
          <a:xfrm>
            <a:off x="205357" y="2045768"/>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95" name="Google Shape;395;p40"/>
          <p:cNvPicPr preferRelativeResize="0"/>
          <p:nvPr/>
        </p:nvPicPr>
        <p:blipFill>
          <a:blip r:embed="rId3">
            <a:alphaModFix/>
          </a:blip>
          <a:stretch>
            <a:fillRect/>
          </a:stretch>
        </p:blipFill>
        <p:spPr>
          <a:xfrm>
            <a:off x="273408" y="2112731"/>
            <a:ext cx="263462" cy="259224"/>
          </a:xfrm>
          <a:prstGeom prst="rect">
            <a:avLst/>
          </a:prstGeom>
          <a:noFill/>
          <a:ln>
            <a:noFill/>
          </a:ln>
        </p:spPr>
      </p:pic>
      <p:sp>
        <p:nvSpPr>
          <p:cNvPr id="396" name="Google Shape;396;p40"/>
          <p:cNvSpPr/>
          <p:nvPr/>
        </p:nvSpPr>
        <p:spPr>
          <a:xfrm>
            <a:off x="65525" y="4317975"/>
            <a:ext cx="8927100" cy="4758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97" name="Google Shape;397;p40"/>
          <p:cNvSpPr/>
          <p:nvPr/>
        </p:nvSpPr>
        <p:spPr>
          <a:xfrm>
            <a:off x="576500" y="4383781"/>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Mendoza, I., Kalinowski, M., Souza, U. and Felderer, M., 2019, January. Relating verification and validation methods to software product quality characteristics: results of an expert survey. In Proc. of the Software Quality Days Conference (SWQD) (pp. 33-44). </a:t>
            </a:r>
            <a:endParaRPr sz="900"/>
          </a:p>
        </p:txBody>
      </p:sp>
      <p:sp>
        <p:nvSpPr>
          <p:cNvPr id="398" name="Google Shape;398;p40"/>
          <p:cNvSpPr/>
          <p:nvPr/>
        </p:nvSpPr>
        <p:spPr>
          <a:xfrm>
            <a:off x="162432" y="4352993"/>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399" name="Google Shape;399;p40"/>
          <p:cNvPicPr preferRelativeResize="0"/>
          <p:nvPr/>
        </p:nvPicPr>
        <p:blipFill>
          <a:blip r:embed="rId3">
            <a:alphaModFix/>
          </a:blip>
          <a:stretch>
            <a:fillRect/>
          </a:stretch>
        </p:blipFill>
        <p:spPr>
          <a:xfrm>
            <a:off x="230483" y="4419956"/>
            <a:ext cx="263462" cy="259224"/>
          </a:xfrm>
          <a:prstGeom prst="rect">
            <a:avLst/>
          </a:prstGeom>
          <a:noFill/>
          <a:ln>
            <a:noFill/>
          </a:ln>
        </p:spPr>
      </p:pic>
      <p:sp>
        <p:nvSpPr>
          <p:cNvPr id="400" name="Google Shape;400;p40"/>
          <p:cNvSpPr/>
          <p:nvPr/>
        </p:nvSpPr>
        <p:spPr>
          <a:xfrm>
            <a:off x="94898" y="3095796"/>
            <a:ext cx="86724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800">
                <a:solidFill>
                  <a:schemeClr val="dk2"/>
                </a:solidFill>
              </a:rPr>
              <a:t>“Analyze </a:t>
            </a:r>
            <a:r>
              <a:rPr b="1" lang="pt-BR" sz="1800">
                <a:solidFill>
                  <a:schemeClr val="dk1"/>
                </a:solidFill>
              </a:rPr>
              <a:t>V&amp;V methods</a:t>
            </a:r>
            <a:r>
              <a:rPr lang="pt-BR" sz="1800">
                <a:solidFill>
                  <a:schemeClr val="dk2"/>
                </a:solidFill>
              </a:rPr>
              <a:t> with the purpose of </a:t>
            </a:r>
            <a:r>
              <a:rPr b="1" lang="pt-BR" sz="1800">
                <a:solidFill>
                  <a:schemeClr val="dk1"/>
                </a:solidFill>
              </a:rPr>
              <a:t>characterization</a:t>
            </a:r>
            <a:r>
              <a:rPr lang="pt-BR" sz="1800">
                <a:solidFill>
                  <a:schemeClr val="dk2"/>
                </a:solidFill>
              </a:rPr>
              <a:t> with respect to their </a:t>
            </a:r>
            <a:r>
              <a:rPr b="1" lang="pt-BR" sz="1800">
                <a:solidFill>
                  <a:schemeClr val="dk1"/>
                </a:solidFill>
              </a:rPr>
              <a:t>suitability for addressing ISO 25010 software quality characteristics</a:t>
            </a:r>
            <a:r>
              <a:rPr lang="pt-BR" sz="1800">
                <a:solidFill>
                  <a:schemeClr val="dk2"/>
                </a:solidFill>
              </a:rPr>
              <a:t> from the point of view of </a:t>
            </a:r>
            <a:r>
              <a:rPr b="1" lang="pt-BR" sz="1800">
                <a:solidFill>
                  <a:schemeClr val="dk1"/>
                </a:solidFill>
              </a:rPr>
              <a:t>experts in the area of V&amp;V</a:t>
            </a:r>
            <a:r>
              <a:rPr lang="pt-BR" sz="1800">
                <a:solidFill>
                  <a:schemeClr val="dk2"/>
                </a:solidFill>
              </a:rPr>
              <a:t> in the context of the </a:t>
            </a:r>
            <a:r>
              <a:rPr b="1" lang="pt-BR" sz="1800">
                <a:solidFill>
                  <a:schemeClr val="dk1"/>
                </a:solidFill>
              </a:rPr>
              <a:t>software engineering research community</a:t>
            </a:r>
            <a:r>
              <a:rPr lang="pt-BR" sz="1800">
                <a:solidFill>
                  <a:schemeClr val="dk2"/>
                </a:solidFill>
              </a:rPr>
              <a:t>.”</a:t>
            </a:r>
            <a:endParaRPr sz="1800">
              <a:solidFill>
                <a:schemeClr val="dk2"/>
              </a:solidFill>
            </a:endParaRPr>
          </a:p>
        </p:txBody>
      </p:sp>
      <p:sp>
        <p:nvSpPr>
          <p:cNvPr id="401" name="Google Shape;401;p40"/>
          <p:cNvSpPr/>
          <p:nvPr/>
        </p:nvSpPr>
        <p:spPr>
          <a:xfrm>
            <a:off x="65524" y="1001200"/>
            <a:ext cx="88302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800">
                <a:solidFill>
                  <a:schemeClr val="dk2"/>
                </a:solidFill>
              </a:rPr>
              <a:t>“Analyze </a:t>
            </a:r>
            <a:r>
              <a:rPr b="1" lang="pt-BR" sz="1800">
                <a:solidFill>
                  <a:schemeClr val="dk1"/>
                </a:solidFill>
              </a:rPr>
              <a:t>Social BPM</a:t>
            </a:r>
            <a:r>
              <a:rPr lang="pt-BR" sz="1800">
                <a:solidFill>
                  <a:schemeClr val="dk2"/>
                </a:solidFill>
              </a:rPr>
              <a:t> with the purpose of </a:t>
            </a:r>
            <a:r>
              <a:rPr b="1" lang="pt-BR" sz="1800">
                <a:solidFill>
                  <a:schemeClr val="dk1"/>
                </a:solidFill>
              </a:rPr>
              <a:t>characterizing</a:t>
            </a:r>
            <a:r>
              <a:rPr lang="pt-BR" sz="1800">
                <a:solidFill>
                  <a:schemeClr val="dk2"/>
                </a:solidFill>
              </a:rPr>
              <a:t> with respect to </a:t>
            </a:r>
            <a:r>
              <a:rPr b="1" lang="pt-BR" sz="1800">
                <a:solidFill>
                  <a:schemeClr val="dk1"/>
                </a:solidFill>
              </a:rPr>
              <a:t>adoption of its practices and technologies during the BPM lifecycle</a:t>
            </a:r>
            <a:r>
              <a:rPr lang="pt-BR" sz="1800">
                <a:solidFill>
                  <a:schemeClr val="dk2"/>
                </a:solidFill>
              </a:rPr>
              <a:t> from the point of view of </a:t>
            </a:r>
            <a:r>
              <a:rPr b="1" lang="pt-BR" sz="1800">
                <a:solidFill>
                  <a:schemeClr val="dk1"/>
                </a:solidFill>
              </a:rPr>
              <a:t>BPM participants or managers</a:t>
            </a:r>
            <a:r>
              <a:rPr lang="pt-BR" sz="1800">
                <a:solidFill>
                  <a:schemeClr val="dk2"/>
                </a:solidFill>
              </a:rPr>
              <a:t> In the context of </a:t>
            </a:r>
            <a:r>
              <a:rPr b="1" lang="pt-BR" sz="1800">
                <a:solidFill>
                  <a:schemeClr val="dk1"/>
                </a:solidFill>
              </a:rPr>
              <a:t>Brazilian organizations</a:t>
            </a:r>
            <a:r>
              <a:rPr lang="pt-BR" sz="1800">
                <a:solidFill>
                  <a:schemeClr val="dk2"/>
                </a:solidFill>
              </a:rPr>
              <a:t>.”</a:t>
            </a:r>
            <a:endParaRPr sz="18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1"/>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Goal Definition Template (Example)</a:t>
            </a:r>
            <a:endParaRPr sz="2400">
              <a:solidFill>
                <a:srgbClr val="666666"/>
              </a:solidFill>
            </a:endParaRPr>
          </a:p>
        </p:txBody>
      </p:sp>
      <p:cxnSp>
        <p:nvCxnSpPr>
          <p:cNvPr id="407" name="Google Shape;407;p4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408" name="Google Shape;408;p41"/>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09" name="Google Shape;409;p41"/>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Kalinowski, M., Weber, K.C. and Travassos, G.H., 2008, October. iMPS: an experimentation based investigation of a nationwide software development reference model. In Proceedings of the Second ACM-IEEE international symposium on Empirical Software Engineering and Measurement (ESEM).</a:t>
            </a:r>
            <a:endParaRPr sz="900"/>
          </a:p>
        </p:txBody>
      </p:sp>
      <p:sp>
        <p:nvSpPr>
          <p:cNvPr id="410" name="Google Shape;410;p41"/>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411" name="Google Shape;411;p41"/>
          <p:cNvPicPr preferRelativeResize="0"/>
          <p:nvPr/>
        </p:nvPicPr>
        <p:blipFill>
          <a:blip r:embed="rId3">
            <a:alphaModFix/>
          </a:blip>
          <a:stretch>
            <a:fillRect/>
          </a:stretch>
        </p:blipFill>
        <p:spPr>
          <a:xfrm>
            <a:off x="224663" y="4550737"/>
            <a:ext cx="313725" cy="313725"/>
          </a:xfrm>
          <a:prstGeom prst="rect">
            <a:avLst/>
          </a:prstGeom>
          <a:noFill/>
          <a:ln>
            <a:noFill/>
          </a:ln>
        </p:spPr>
      </p:pic>
      <p:sp>
        <p:nvSpPr>
          <p:cNvPr id="412" name="Google Shape;412;p41"/>
          <p:cNvSpPr txBox="1"/>
          <p:nvPr/>
        </p:nvSpPr>
        <p:spPr>
          <a:xfrm>
            <a:off x="-325024" y="1488975"/>
            <a:ext cx="9409800" cy="3600300"/>
          </a:xfrm>
          <a:prstGeom prst="rect">
            <a:avLst/>
          </a:prstGeom>
          <a:noFill/>
          <a:ln>
            <a:noFill/>
          </a:ln>
        </p:spPr>
        <p:txBody>
          <a:bodyPr anchorCtr="0" anchor="t" bIns="45700" lIns="91425" spcFirstLastPara="1" rIns="91425" wrap="square" tIns="45700">
            <a:noAutofit/>
          </a:bodyPr>
          <a:lstStyle/>
          <a:p>
            <a:pPr indent="0" lvl="1" marL="392112" rtl="0" algn="l">
              <a:lnSpc>
                <a:spcPct val="120000"/>
              </a:lnSpc>
              <a:spcBef>
                <a:spcPts val="0"/>
              </a:spcBef>
              <a:spcAft>
                <a:spcPts val="0"/>
              </a:spcAft>
              <a:buNone/>
            </a:pPr>
            <a:r>
              <a:rPr lang="pt-BR" sz="1300">
                <a:solidFill>
                  <a:schemeClr val="dk2"/>
                </a:solidFill>
              </a:rPr>
              <a:t>Analyze </a:t>
            </a:r>
            <a:r>
              <a:rPr b="1" lang="pt-BR" sz="1300">
                <a:solidFill>
                  <a:schemeClr val="dk1"/>
                </a:solidFill>
              </a:rPr>
              <a:t>software development organizations </a:t>
            </a:r>
            <a:endParaRPr b="1" sz="1100">
              <a:solidFill>
                <a:schemeClr val="dk1"/>
              </a:solidFill>
            </a:endParaRPr>
          </a:p>
          <a:p>
            <a:pPr indent="0" lvl="1" marL="392112" rtl="0" algn="l">
              <a:lnSpc>
                <a:spcPct val="120000"/>
              </a:lnSpc>
              <a:spcBef>
                <a:spcPts val="400"/>
              </a:spcBef>
              <a:spcAft>
                <a:spcPts val="0"/>
              </a:spcAft>
              <a:buNone/>
            </a:pPr>
            <a:r>
              <a:rPr lang="pt-BR" sz="1300">
                <a:solidFill>
                  <a:schemeClr val="dk2"/>
                </a:solidFill>
              </a:rPr>
              <a:t>with the purpose of </a:t>
            </a:r>
            <a:r>
              <a:rPr b="1" lang="pt-BR" sz="1300">
                <a:solidFill>
                  <a:schemeClr val="dk1"/>
                </a:solidFill>
              </a:rPr>
              <a:t>characterizing</a:t>
            </a:r>
            <a:r>
              <a:rPr lang="pt-BR" sz="1300">
                <a:solidFill>
                  <a:schemeClr val="dk2"/>
                </a:solidFill>
              </a:rPr>
              <a:t> </a:t>
            </a:r>
            <a:endParaRPr sz="1100">
              <a:solidFill>
                <a:schemeClr val="dk2"/>
              </a:solidFill>
            </a:endParaRPr>
          </a:p>
          <a:p>
            <a:pPr indent="0" lvl="1" marL="392112" rtl="0" algn="l">
              <a:lnSpc>
                <a:spcPct val="120000"/>
              </a:lnSpc>
              <a:spcBef>
                <a:spcPts val="400"/>
              </a:spcBef>
              <a:spcAft>
                <a:spcPts val="0"/>
              </a:spcAft>
              <a:buNone/>
            </a:pPr>
            <a:r>
              <a:rPr lang="pt-BR" sz="1300">
                <a:solidFill>
                  <a:schemeClr val="dk2"/>
                </a:solidFill>
              </a:rPr>
              <a:t>with respect to </a:t>
            </a:r>
            <a:r>
              <a:rPr b="1" lang="pt-BR" sz="1300">
                <a:solidFill>
                  <a:schemeClr val="dk1"/>
                </a:solidFill>
              </a:rPr>
              <a:t>the organizations’ current profile, satisfaction degree regarding the MPS model, variation of presence in international markets, variation of exportation volume, and variation concerning cost, </a:t>
            </a:r>
            <a:r>
              <a:rPr b="1" lang="pt-BR" sz="1300">
                <a:solidFill>
                  <a:srgbClr val="FF0000"/>
                </a:solidFill>
              </a:rPr>
              <a:t>estimation accuracy</a:t>
            </a:r>
            <a:r>
              <a:rPr b="1" lang="pt-BR" sz="1300">
                <a:solidFill>
                  <a:schemeClr val="dk1"/>
                </a:solidFill>
              </a:rPr>
              <a:t>, productivity, quality, user satisfaction, and </a:t>
            </a:r>
            <a:r>
              <a:rPr b="1" lang="pt-BR" sz="1300">
                <a:solidFill>
                  <a:srgbClr val="FF0000"/>
                </a:solidFill>
              </a:rPr>
              <a:t>return of investment (ROI)</a:t>
            </a:r>
            <a:r>
              <a:rPr b="1" lang="pt-BR" sz="1300">
                <a:solidFill>
                  <a:schemeClr val="dk1"/>
                </a:solidFill>
              </a:rPr>
              <a:t> </a:t>
            </a:r>
            <a:endParaRPr b="1" sz="1100">
              <a:solidFill>
                <a:schemeClr val="dk1"/>
              </a:solidFill>
            </a:endParaRPr>
          </a:p>
          <a:p>
            <a:pPr indent="0" lvl="1" marL="392112" rtl="0" algn="l">
              <a:lnSpc>
                <a:spcPct val="120000"/>
              </a:lnSpc>
              <a:spcBef>
                <a:spcPts val="400"/>
              </a:spcBef>
              <a:spcAft>
                <a:spcPts val="0"/>
              </a:spcAft>
              <a:buNone/>
            </a:pPr>
            <a:r>
              <a:rPr lang="pt-BR" sz="1300">
                <a:solidFill>
                  <a:schemeClr val="dk2"/>
                </a:solidFill>
              </a:rPr>
              <a:t>from the point of view </a:t>
            </a:r>
            <a:r>
              <a:rPr b="1" lang="pt-BR" sz="1300">
                <a:solidFill>
                  <a:schemeClr val="dk1"/>
                </a:solidFill>
              </a:rPr>
              <a:t>the software development organizations</a:t>
            </a:r>
            <a:endParaRPr b="1" sz="1100">
              <a:solidFill>
                <a:schemeClr val="dk1"/>
              </a:solidFill>
            </a:endParaRPr>
          </a:p>
          <a:p>
            <a:pPr indent="0" lvl="1" marL="392112" rtl="0" algn="l">
              <a:lnSpc>
                <a:spcPct val="120000"/>
              </a:lnSpc>
              <a:spcBef>
                <a:spcPts val="400"/>
              </a:spcBef>
              <a:spcAft>
                <a:spcPts val="0"/>
              </a:spcAft>
              <a:buNone/>
            </a:pPr>
            <a:r>
              <a:rPr lang="pt-BR" sz="1300">
                <a:solidFill>
                  <a:schemeClr val="dk2"/>
                </a:solidFill>
              </a:rPr>
              <a:t>in the context of </a:t>
            </a:r>
            <a:r>
              <a:rPr b="1" lang="pt-BR" sz="1300">
                <a:solidFill>
                  <a:schemeClr val="dk1"/>
                </a:solidFill>
              </a:rPr>
              <a:t>software development organizations with unexpired MPS-SW assessments published in the SOFTEX portal</a:t>
            </a:r>
            <a:endParaRPr b="1" sz="1300">
              <a:solidFill>
                <a:schemeClr val="dk1"/>
              </a:solidFill>
            </a:endParaRPr>
          </a:p>
        </p:txBody>
      </p:sp>
      <p:sp>
        <p:nvSpPr>
          <p:cNvPr id="413" name="Google Shape;413;p41"/>
          <p:cNvSpPr/>
          <p:nvPr/>
        </p:nvSpPr>
        <p:spPr>
          <a:xfrm>
            <a:off x="0" y="902875"/>
            <a:ext cx="2363400" cy="4932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rgbClr val="FFFFFF"/>
              </a:solidFill>
              <a:latin typeface="Arial"/>
              <a:ea typeface="Arial"/>
              <a:cs typeface="Arial"/>
              <a:sym typeface="Arial"/>
            </a:endParaRPr>
          </a:p>
        </p:txBody>
      </p:sp>
      <p:sp>
        <p:nvSpPr>
          <p:cNvPr id="414" name="Google Shape;414;p41"/>
          <p:cNvSpPr/>
          <p:nvPr/>
        </p:nvSpPr>
        <p:spPr>
          <a:xfrm>
            <a:off x="126571" y="902875"/>
            <a:ext cx="1104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i="0" lang="pt-BR" sz="2400" u="none" cap="none" strike="noStrike">
                <a:solidFill>
                  <a:schemeClr val="dk1"/>
                </a:solidFill>
              </a:rPr>
              <a:t>GOAL</a:t>
            </a:r>
            <a:endParaRPr b="1" i="0" sz="2400" u="none" cap="none" strike="noStrike">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2"/>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Goal Definition Template (Example)</a:t>
            </a:r>
            <a:endParaRPr sz="2400">
              <a:solidFill>
                <a:srgbClr val="666666"/>
              </a:solidFill>
            </a:endParaRPr>
          </a:p>
        </p:txBody>
      </p:sp>
      <p:cxnSp>
        <p:nvCxnSpPr>
          <p:cNvPr id="420" name="Google Shape;420;p4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421" name="Google Shape;421;p42"/>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22" name="Google Shape;422;p42"/>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Kalinowski, M., Weber, K.C. and Travassos, G.H., 2008, October. iMPS: an experimentation based investigation of a nationwide software development reference model. In Proceedings of the Second ACM-IEEE international symposium on Empirical Software Engineering and Measurement (ESEM).</a:t>
            </a:r>
            <a:endParaRPr sz="900"/>
          </a:p>
        </p:txBody>
      </p:sp>
      <p:sp>
        <p:nvSpPr>
          <p:cNvPr id="423" name="Google Shape;423;p42"/>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424" name="Google Shape;424;p42"/>
          <p:cNvPicPr preferRelativeResize="0"/>
          <p:nvPr/>
        </p:nvPicPr>
        <p:blipFill>
          <a:blip r:embed="rId3">
            <a:alphaModFix/>
          </a:blip>
          <a:stretch>
            <a:fillRect/>
          </a:stretch>
        </p:blipFill>
        <p:spPr>
          <a:xfrm>
            <a:off x="224663" y="4550737"/>
            <a:ext cx="313725" cy="313725"/>
          </a:xfrm>
          <a:prstGeom prst="rect">
            <a:avLst/>
          </a:prstGeom>
          <a:noFill/>
          <a:ln>
            <a:noFill/>
          </a:ln>
        </p:spPr>
      </p:pic>
      <p:sp>
        <p:nvSpPr>
          <p:cNvPr id="425" name="Google Shape;425;p42"/>
          <p:cNvSpPr/>
          <p:nvPr/>
        </p:nvSpPr>
        <p:spPr>
          <a:xfrm>
            <a:off x="0" y="902875"/>
            <a:ext cx="2363400" cy="4932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rgbClr val="FFFFFF"/>
              </a:solidFill>
              <a:latin typeface="Arial"/>
              <a:ea typeface="Arial"/>
              <a:cs typeface="Arial"/>
              <a:sym typeface="Arial"/>
            </a:endParaRPr>
          </a:p>
        </p:txBody>
      </p:sp>
      <p:sp>
        <p:nvSpPr>
          <p:cNvPr id="426" name="Google Shape;426;p42"/>
          <p:cNvSpPr/>
          <p:nvPr/>
        </p:nvSpPr>
        <p:spPr>
          <a:xfrm>
            <a:off x="65159" y="929833"/>
            <a:ext cx="1899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lang="pt-BR" sz="2400">
                <a:solidFill>
                  <a:schemeClr val="dk1"/>
                </a:solidFill>
                <a:latin typeface="Trebuchet MS"/>
                <a:ea typeface="Trebuchet MS"/>
                <a:cs typeface="Trebuchet MS"/>
                <a:sym typeface="Trebuchet MS"/>
              </a:rPr>
              <a:t>QUESTION</a:t>
            </a:r>
            <a:endParaRPr b="1" i="0" sz="2400" u="none" cap="none" strike="noStrike">
              <a:solidFill>
                <a:schemeClr val="dk1"/>
              </a:solidFill>
              <a:latin typeface="Trebuchet MS"/>
              <a:ea typeface="Trebuchet MS"/>
              <a:cs typeface="Trebuchet MS"/>
              <a:sym typeface="Trebuchet MS"/>
            </a:endParaRPr>
          </a:p>
        </p:txBody>
      </p:sp>
      <p:sp>
        <p:nvSpPr>
          <p:cNvPr id="427" name="Google Shape;427;p42"/>
          <p:cNvSpPr txBox="1"/>
          <p:nvPr/>
        </p:nvSpPr>
        <p:spPr>
          <a:xfrm>
            <a:off x="126574" y="1427500"/>
            <a:ext cx="86712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pt-BR" sz="1800"/>
              <a:t>Q1: What is the organization’s estimation accuracy?</a:t>
            </a:r>
            <a:endParaRPr b="1" sz="1800"/>
          </a:p>
        </p:txBody>
      </p:sp>
      <p:sp>
        <p:nvSpPr>
          <p:cNvPr id="428" name="Google Shape;428;p42"/>
          <p:cNvSpPr/>
          <p:nvPr/>
        </p:nvSpPr>
        <p:spPr>
          <a:xfrm>
            <a:off x="0" y="2045875"/>
            <a:ext cx="2363400" cy="4932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rgbClr val="FFFFFF"/>
              </a:solidFill>
              <a:latin typeface="Arial"/>
              <a:ea typeface="Arial"/>
              <a:cs typeface="Arial"/>
              <a:sym typeface="Arial"/>
            </a:endParaRPr>
          </a:p>
        </p:txBody>
      </p:sp>
      <p:sp>
        <p:nvSpPr>
          <p:cNvPr id="429" name="Google Shape;429;p42"/>
          <p:cNvSpPr/>
          <p:nvPr/>
        </p:nvSpPr>
        <p:spPr>
          <a:xfrm>
            <a:off x="65159" y="2072833"/>
            <a:ext cx="1899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lang="pt-BR" sz="2400">
                <a:solidFill>
                  <a:schemeClr val="dk1"/>
                </a:solidFill>
                <a:latin typeface="Trebuchet MS"/>
                <a:ea typeface="Trebuchet MS"/>
                <a:cs typeface="Trebuchet MS"/>
                <a:sym typeface="Trebuchet MS"/>
              </a:rPr>
              <a:t>METRICS</a:t>
            </a:r>
            <a:endParaRPr b="1" i="0" sz="2400" u="none" cap="none" strike="noStrike">
              <a:solidFill>
                <a:schemeClr val="dk1"/>
              </a:solidFill>
              <a:latin typeface="Trebuchet MS"/>
              <a:ea typeface="Trebuchet MS"/>
              <a:cs typeface="Trebuchet MS"/>
              <a:sym typeface="Trebuchet MS"/>
            </a:endParaRPr>
          </a:p>
        </p:txBody>
      </p:sp>
      <p:sp>
        <p:nvSpPr>
          <p:cNvPr id="430" name="Google Shape;430;p42"/>
          <p:cNvSpPr/>
          <p:nvPr/>
        </p:nvSpPr>
        <p:spPr>
          <a:xfrm>
            <a:off x="157850" y="2643725"/>
            <a:ext cx="8986200" cy="159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Trebuchet MS"/>
              <a:buNone/>
            </a:pPr>
            <a:r>
              <a:rPr b="1" i="0" lang="pt-BR" u="none" cap="none" strike="noStrike">
                <a:solidFill>
                  <a:srgbClr val="000000"/>
                </a:solidFill>
              </a:rPr>
              <a:t>M1.1</a:t>
            </a:r>
            <a:r>
              <a:rPr i="0" lang="pt-BR" u="none" cap="none" strike="noStrike">
                <a:solidFill>
                  <a:srgbClr val="000000"/>
                </a:solidFill>
              </a:rPr>
              <a:t>: Average Project Duration = Average duration of projects conducted within the last 12 months, measured in months.</a:t>
            </a:r>
            <a:endParaRPr/>
          </a:p>
          <a:p>
            <a:pPr indent="0" lvl="0" marL="0" marR="0" rtl="0" algn="l">
              <a:lnSpc>
                <a:spcPct val="100000"/>
              </a:lnSpc>
              <a:spcBef>
                <a:spcPts val="600"/>
              </a:spcBef>
              <a:spcAft>
                <a:spcPts val="0"/>
              </a:spcAft>
              <a:buClr>
                <a:srgbClr val="000000"/>
              </a:buClr>
              <a:buSzPts val="2200"/>
              <a:buFont typeface="Trebuchet MS"/>
              <a:buNone/>
            </a:pPr>
            <a:r>
              <a:rPr b="1" i="0" lang="pt-BR" u="none" cap="none" strike="noStrike">
                <a:solidFill>
                  <a:srgbClr val="000000"/>
                </a:solidFill>
              </a:rPr>
              <a:t>M1.2</a:t>
            </a:r>
            <a:r>
              <a:rPr i="0" lang="pt-BR" u="none" cap="none" strike="noStrike">
                <a:solidFill>
                  <a:srgbClr val="000000"/>
                </a:solidFill>
              </a:rPr>
              <a:t>: Average Project Estimated Duration = Average estimated duration of projects conducted within the last 12 months, measured in months.</a:t>
            </a:r>
            <a:endParaRPr/>
          </a:p>
          <a:p>
            <a:pPr indent="0" lvl="0" marL="0" marR="0" rtl="0" algn="l">
              <a:lnSpc>
                <a:spcPct val="100000"/>
              </a:lnSpc>
              <a:spcBef>
                <a:spcPts val="600"/>
              </a:spcBef>
              <a:spcAft>
                <a:spcPts val="0"/>
              </a:spcAft>
              <a:buClr>
                <a:srgbClr val="000000"/>
              </a:buClr>
              <a:buSzPts val="2200"/>
              <a:buFont typeface="Trebuchet MS"/>
              <a:buNone/>
            </a:pPr>
            <a:r>
              <a:rPr b="1" i="0" lang="pt-BR" u="none" cap="none" strike="noStrike">
                <a:solidFill>
                  <a:srgbClr val="000000"/>
                </a:solidFill>
              </a:rPr>
              <a:t>M1.3</a:t>
            </a:r>
            <a:r>
              <a:rPr i="0" lang="pt-BR" u="none" cap="none" strike="noStrike">
                <a:solidFill>
                  <a:srgbClr val="000000"/>
                </a:solidFill>
              </a:rPr>
              <a:t>: Estimation Accuracy = 1 - |((Average Project Duration – Average Project Estimated Duration) / Average Project Duration)|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nvSpPr>
        <p:spPr>
          <a:xfrm>
            <a:off x="14000" y="22625"/>
            <a:ext cx="304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Agenda</a:t>
            </a:r>
            <a:endParaRPr sz="2400">
              <a:solidFill>
                <a:srgbClr val="666666"/>
              </a:solidFill>
            </a:endParaRPr>
          </a:p>
        </p:txBody>
      </p:sp>
      <p:cxnSp>
        <p:nvCxnSpPr>
          <p:cNvPr id="84" name="Google Shape;84;p1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5" name="Google Shape;85;p16"/>
          <p:cNvSpPr txBox="1"/>
          <p:nvPr/>
        </p:nvSpPr>
        <p:spPr>
          <a:xfrm>
            <a:off x="1241503" y="1078221"/>
            <a:ext cx="72387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Threats to Validity and Reliability (LO5)</a:t>
            </a:r>
            <a:endParaRPr sz="900"/>
          </a:p>
        </p:txBody>
      </p:sp>
      <p:sp>
        <p:nvSpPr>
          <p:cNvPr id="86" name="Google Shape;86;p16"/>
          <p:cNvSpPr txBox="1"/>
          <p:nvPr/>
        </p:nvSpPr>
        <p:spPr>
          <a:xfrm>
            <a:off x="1267719" y="1999233"/>
            <a:ext cx="59442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Ethical Considerations</a:t>
            </a:r>
            <a:endParaRPr sz="1500"/>
          </a:p>
        </p:txBody>
      </p:sp>
      <p:sp>
        <p:nvSpPr>
          <p:cNvPr id="87" name="Google Shape;87;p16"/>
          <p:cNvSpPr txBox="1"/>
          <p:nvPr/>
        </p:nvSpPr>
        <p:spPr>
          <a:xfrm>
            <a:off x="1241503" y="2848178"/>
            <a:ext cx="7499100" cy="384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BR" sz="1900"/>
              <a:t>Concluding Remarks</a:t>
            </a:r>
            <a:endParaRPr sz="900"/>
          </a:p>
        </p:txBody>
      </p:sp>
      <p:sp>
        <p:nvSpPr>
          <p:cNvPr id="88" name="Google Shape;88;p16"/>
          <p:cNvSpPr/>
          <p:nvPr/>
        </p:nvSpPr>
        <p:spPr>
          <a:xfrm>
            <a:off x="521831" y="942290"/>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6</a:t>
            </a:r>
            <a:endParaRPr sz="900">
              <a:solidFill>
                <a:schemeClr val="dk1"/>
              </a:solidFill>
            </a:endParaRPr>
          </a:p>
        </p:txBody>
      </p:sp>
      <p:sp>
        <p:nvSpPr>
          <p:cNvPr id="89" name="Google Shape;89;p16"/>
          <p:cNvSpPr/>
          <p:nvPr/>
        </p:nvSpPr>
        <p:spPr>
          <a:xfrm>
            <a:off x="521831" y="1817599"/>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7</a:t>
            </a:r>
            <a:endParaRPr sz="900">
              <a:solidFill>
                <a:schemeClr val="dk1"/>
              </a:solidFill>
            </a:endParaRPr>
          </a:p>
        </p:txBody>
      </p:sp>
      <p:sp>
        <p:nvSpPr>
          <p:cNvPr id="90" name="Google Shape;90;p16"/>
          <p:cNvSpPr/>
          <p:nvPr/>
        </p:nvSpPr>
        <p:spPr>
          <a:xfrm>
            <a:off x="521831" y="2643787"/>
            <a:ext cx="623700" cy="623700"/>
          </a:xfrm>
          <a:prstGeom prst="ellipse">
            <a:avLst/>
          </a:prstGeom>
          <a:solidFill>
            <a:srgbClr val="CCCCCC"/>
          </a:solidFill>
          <a:ln>
            <a:noFill/>
          </a:ln>
          <a:effectLst>
            <a:outerShdw blurRad="190500" rotWithShape="0" algn="tl" dir="2700000" dist="38100">
              <a:srgbClr val="000000">
                <a:alpha val="3294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300">
                <a:solidFill>
                  <a:schemeClr val="dk1"/>
                </a:solidFill>
                <a:latin typeface="Twentieth Century"/>
                <a:ea typeface="Twentieth Century"/>
                <a:cs typeface="Twentieth Century"/>
                <a:sym typeface="Twentieth Century"/>
              </a:rPr>
              <a:t>8</a:t>
            </a:r>
            <a:endParaRPr sz="9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3"/>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Goal Definition Template (Example)</a:t>
            </a:r>
            <a:endParaRPr sz="2400">
              <a:solidFill>
                <a:srgbClr val="666666"/>
              </a:solidFill>
            </a:endParaRPr>
          </a:p>
        </p:txBody>
      </p:sp>
      <p:cxnSp>
        <p:nvCxnSpPr>
          <p:cNvPr id="436" name="Google Shape;436;p4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437" name="Google Shape;437;p43"/>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38" name="Google Shape;438;p43"/>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Kalinowski, M., Weber, K.C. and Travassos, G.H., 2008, October. iMPS: an experimentation based investigation of a nationwide software development reference model. In Proceedings of the Second ACM-IEEE international symposium on Empirical Software Engineering and Measurement (ESEM).</a:t>
            </a:r>
            <a:endParaRPr sz="900"/>
          </a:p>
        </p:txBody>
      </p:sp>
      <p:sp>
        <p:nvSpPr>
          <p:cNvPr id="439" name="Google Shape;439;p43"/>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440" name="Google Shape;440;p43"/>
          <p:cNvPicPr preferRelativeResize="0"/>
          <p:nvPr/>
        </p:nvPicPr>
        <p:blipFill>
          <a:blip r:embed="rId3">
            <a:alphaModFix/>
          </a:blip>
          <a:stretch>
            <a:fillRect/>
          </a:stretch>
        </p:blipFill>
        <p:spPr>
          <a:xfrm>
            <a:off x="224663" y="4550737"/>
            <a:ext cx="313725" cy="313725"/>
          </a:xfrm>
          <a:prstGeom prst="rect">
            <a:avLst/>
          </a:prstGeom>
          <a:noFill/>
          <a:ln>
            <a:noFill/>
          </a:ln>
        </p:spPr>
      </p:pic>
      <p:sp>
        <p:nvSpPr>
          <p:cNvPr id="441" name="Google Shape;441;p43"/>
          <p:cNvSpPr/>
          <p:nvPr/>
        </p:nvSpPr>
        <p:spPr>
          <a:xfrm>
            <a:off x="0" y="902875"/>
            <a:ext cx="2363400" cy="4932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rgbClr val="FFFFFF"/>
              </a:solidFill>
              <a:latin typeface="Arial"/>
              <a:ea typeface="Arial"/>
              <a:cs typeface="Arial"/>
              <a:sym typeface="Arial"/>
            </a:endParaRPr>
          </a:p>
        </p:txBody>
      </p:sp>
      <p:sp>
        <p:nvSpPr>
          <p:cNvPr id="442" name="Google Shape;442;p43"/>
          <p:cNvSpPr/>
          <p:nvPr/>
        </p:nvSpPr>
        <p:spPr>
          <a:xfrm>
            <a:off x="65159" y="929833"/>
            <a:ext cx="1899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lang="pt-BR" sz="2400">
                <a:solidFill>
                  <a:schemeClr val="dk1"/>
                </a:solidFill>
                <a:latin typeface="Trebuchet MS"/>
                <a:ea typeface="Trebuchet MS"/>
                <a:cs typeface="Trebuchet MS"/>
                <a:sym typeface="Trebuchet MS"/>
              </a:rPr>
              <a:t>QUESTION</a:t>
            </a:r>
            <a:endParaRPr b="1" i="0" sz="2400" u="none" cap="none" strike="noStrike">
              <a:solidFill>
                <a:schemeClr val="dk1"/>
              </a:solidFill>
              <a:latin typeface="Trebuchet MS"/>
              <a:ea typeface="Trebuchet MS"/>
              <a:cs typeface="Trebuchet MS"/>
              <a:sym typeface="Trebuchet MS"/>
            </a:endParaRPr>
          </a:p>
        </p:txBody>
      </p:sp>
      <p:sp>
        <p:nvSpPr>
          <p:cNvPr id="443" name="Google Shape;443;p43"/>
          <p:cNvSpPr txBox="1"/>
          <p:nvPr/>
        </p:nvSpPr>
        <p:spPr>
          <a:xfrm>
            <a:off x="126575" y="1427500"/>
            <a:ext cx="8966700" cy="36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pt-BR" sz="1800"/>
              <a:t>Q2: What is the organization’s Return of Investment (ROI) of adopting MPS-SW? </a:t>
            </a:r>
            <a:endParaRPr b="1" sz="1800"/>
          </a:p>
        </p:txBody>
      </p:sp>
      <p:sp>
        <p:nvSpPr>
          <p:cNvPr id="444" name="Google Shape;444;p43"/>
          <p:cNvSpPr/>
          <p:nvPr/>
        </p:nvSpPr>
        <p:spPr>
          <a:xfrm>
            <a:off x="0" y="2045875"/>
            <a:ext cx="2363400" cy="4932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rgbClr val="FFFFFF"/>
              </a:solidFill>
              <a:latin typeface="Arial"/>
              <a:ea typeface="Arial"/>
              <a:cs typeface="Arial"/>
              <a:sym typeface="Arial"/>
            </a:endParaRPr>
          </a:p>
        </p:txBody>
      </p:sp>
      <p:sp>
        <p:nvSpPr>
          <p:cNvPr id="445" name="Google Shape;445;p43"/>
          <p:cNvSpPr/>
          <p:nvPr/>
        </p:nvSpPr>
        <p:spPr>
          <a:xfrm>
            <a:off x="65159" y="2072833"/>
            <a:ext cx="18993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lang="pt-BR" sz="2400">
                <a:solidFill>
                  <a:schemeClr val="dk1"/>
                </a:solidFill>
                <a:latin typeface="Trebuchet MS"/>
                <a:ea typeface="Trebuchet MS"/>
                <a:cs typeface="Trebuchet MS"/>
                <a:sym typeface="Trebuchet MS"/>
              </a:rPr>
              <a:t>METRICS</a:t>
            </a:r>
            <a:endParaRPr b="1" i="0" sz="2400" u="none" cap="none" strike="noStrike">
              <a:solidFill>
                <a:schemeClr val="dk1"/>
              </a:solidFill>
              <a:latin typeface="Trebuchet MS"/>
              <a:ea typeface="Trebuchet MS"/>
              <a:cs typeface="Trebuchet MS"/>
              <a:sym typeface="Trebuchet MS"/>
            </a:endParaRPr>
          </a:p>
        </p:txBody>
      </p:sp>
      <p:sp>
        <p:nvSpPr>
          <p:cNvPr id="446" name="Google Shape;446;p43"/>
          <p:cNvSpPr/>
          <p:nvPr/>
        </p:nvSpPr>
        <p:spPr>
          <a:xfrm>
            <a:off x="157850" y="2643725"/>
            <a:ext cx="9007800" cy="2277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200"/>
              <a:buFont typeface="Trebuchet MS"/>
              <a:buNone/>
            </a:pPr>
            <a:r>
              <a:rPr b="1" lang="pt-BR">
                <a:solidFill>
                  <a:schemeClr val="dk1"/>
                </a:solidFill>
              </a:rPr>
              <a:t>M2.1</a:t>
            </a:r>
            <a:r>
              <a:rPr lang="pt-BR">
                <a:solidFill>
                  <a:schemeClr val="dk1"/>
                </a:solidFill>
              </a:rPr>
              <a:t>: Variation in net sales = Percentage of variation in net sales.</a:t>
            </a:r>
            <a:endParaRPr>
              <a:solidFill>
                <a:schemeClr val="dk1"/>
              </a:solidFill>
            </a:endParaRPr>
          </a:p>
          <a:p>
            <a:pPr indent="0" lvl="0" marL="0" rtl="0" algn="l">
              <a:spcBef>
                <a:spcPts val="600"/>
              </a:spcBef>
              <a:spcAft>
                <a:spcPts val="0"/>
              </a:spcAft>
              <a:buClr>
                <a:schemeClr val="dk1"/>
              </a:buClr>
              <a:buSzPts val="2200"/>
              <a:buFont typeface="Trebuchet MS"/>
              <a:buNone/>
            </a:pPr>
            <a:r>
              <a:rPr b="1" lang="pt-BR">
                <a:solidFill>
                  <a:schemeClr val="dk1"/>
                </a:solidFill>
              </a:rPr>
              <a:t>M2.2</a:t>
            </a:r>
            <a:r>
              <a:rPr lang="pt-BR">
                <a:solidFill>
                  <a:schemeClr val="dk1"/>
                </a:solidFill>
              </a:rPr>
              <a:t>: Investment in implementing MPS = Percentage of net sales invested in implementing MPS</a:t>
            </a:r>
            <a:endParaRPr>
              <a:solidFill>
                <a:schemeClr val="dk1"/>
              </a:solidFill>
            </a:endParaRPr>
          </a:p>
          <a:p>
            <a:pPr indent="0" lvl="0" marL="0" rtl="0" algn="l">
              <a:spcBef>
                <a:spcPts val="600"/>
              </a:spcBef>
              <a:spcAft>
                <a:spcPts val="0"/>
              </a:spcAft>
              <a:buClr>
                <a:schemeClr val="dk1"/>
              </a:buClr>
              <a:buSzPts val="2200"/>
              <a:buFont typeface="Trebuchet MS"/>
              <a:buNone/>
            </a:pPr>
            <a:r>
              <a:rPr b="1" lang="pt-BR">
                <a:solidFill>
                  <a:schemeClr val="dk1"/>
                </a:solidFill>
              </a:rPr>
              <a:t>M2.3</a:t>
            </a:r>
            <a:r>
              <a:rPr lang="pt-BR">
                <a:solidFill>
                  <a:schemeClr val="dk1"/>
                </a:solidFill>
              </a:rPr>
              <a:t>: Investment in assessing MPS = Percentage of net sales invested in the MPS assessment</a:t>
            </a:r>
            <a:endParaRPr>
              <a:solidFill>
                <a:schemeClr val="dk1"/>
              </a:solidFill>
            </a:endParaRPr>
          </a:p>
          <a:p>
            <a:pPr indent="0" lvl="0" marL="0" rtl="0" algn="l">
              <a:spcBef>
                <a:spcPts val="600"/>
              </a:spcBef>
              <a:spcAft>
                <a:spcPts val="0"/>
              </a:spcAft>
              <a:buClr>
                <a:schemeClr val="dk1"/>
              </a:buClr>
              <a:buSzPts val="2200"/>
              <a:buFont typeface="Trebuchet MS"/>
              <a:buNone/>
            </a:pPr>
            <a:r>
              <a:rPr b="1" lang="pt-BR">
                <a:solidFill>
                  <a:schemeClr val="dk1"/>
                </a:solidFill>
              </a:rPr>
              <a:t>M2.4</a:t>
            </a:r>
            <a:r>
              <a:rPr lang="pt-BR">
                <a:solidFill>
                  <a:schemeClr val="dk1"/>
                </a:solidFill>
              </a:rPr>
              <a:t>: ROI = (Variation in net sales / (Investment in implementing MPS + Investment in assessing MPS)) * 100</a:t>
            </a:r>
            <a:endParaRPr>
              <a:solidFill>
                <a:schemeClr val="dk1"/>
              </a:solidFill>
            </a:endParaRPr>
          </a:p>
          <a:p>
            <a:pPr indent="0" lvl="0" marL="0" marR="0" rtl="0" algn="l">
              <a:lnSpc>
                <a:spcPct val="100000"/>
              </a:lnSpc>
              <a:spcBef>
                <a:spcPts val="600"/>
              </a:spcBef>
              <a:spcAft>
                <a:spcPts val="0"/>
              </a:spcAft>
              <a:buClr>
                <a:srgbClr val="000000"/>
              </a:buClr>
              <a:buSzPts val="2200"/>
              <a:buFont typeface="Trebuchet MS"/>
              <a:buNone/>
            </a:pPr>
            <a:r>
              <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4"/>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a:t>
            </a:r>
            <a:endParaRPr sz="2400">
              <a:solidFill>
                <a:srgbClr val="666666"/>
              </a:solidFill>
            </a:endParaRPr>
          </a:p>
        </p:txBody>
      </p:sp>
      <p:cxnSp>
        <p:nvCxnSpPr>
          <p:cNvPr id="452" name="Google Shape;452;p4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453" name="Google Shape;453;p44"/>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54" name="Google Shape;454;p44"/>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Basili, V.R. and Rombach, H.D., 1988. The TAME project: Towards improvement-oriented software environments. IEEE Transactions on software engineering, 14(6), pp.758-773.</a:t>
            </a:r>
            <a:endParaRPr sz="900"/>
          </a:p>
        </p:txBody>
      </p:sp>
      <p:sp>
        <p:nvSpPr>
          <p:cNvPr id="455" name="Google Shape;455;p44"/>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456" name="Google Shape;456;p44"/>
          <p:cNvPicPr preferRelativeResize="0"/>
          <p:nvPr/>
        </p:nvPicPr>
        <p:blipFill>
          <a:blip r:embed="rId3">
            <a:alphaModFix/>
          </a:blip>
          <a:stretch>
            <a:fillRect/>
          </a:stretch>
        </p:blipFill>
        <p:spPr>
          <a:xfrm>
            <a:off x="224663" y="4550737"/>
            <a:ext cx="313725" cy="313725"/>
          </a:xfrm>
          <a:prstGeom prst="rect">
            <a:avLst/>
          </a:prstGeom>
          <a:noFill/>
          <a:ln>
            <a:noFill/>
          </a:ln>
        </p:spPr>
      </p:pic>
      <p:sp>
        <p:nvSpPr>
          <p:cNvPr id="457" name="Google Shape;457;p44"/>
          <p:cNvSpPr txBox="1"/>
          <p:nvPr/>
        </p:nvSpPr>
        <p:spPr>
          <a:xfrm>
            <a:off x="278975" y="838200"/>
            <a:ext cx="4932600" cy="28365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lang="pt-BR" sz="1600">
                <a:solidFill>
                  <a:schemeClr val="dk2"/>
                </a:solidFill>
              </a:rPr>
              <a:t>A theory provides </a:t>
            </a:r>
            <a:r>
              <a:rPr b="1" lang="pt-BR" sz="1600">
                <a:solidFill>
                  <a:schemeClr val="dk2"/>
                </a:solidFill>
              </a:rPr>
              <a:t>explanations</a:t>
            </a:r>
            <a:r>
              <a:rPr lang="pt-BR" sz="1600">
                <a:solidFill>
                  <a:schemeClr val="dk2"/>
                </a:solidFill>
              </a:rPr>
              <a:t> and </a:t>
            </a:r>
            <a:r>
              <a:rPr b="1" lang="pt-BR" sz="1600">
                <a:solidFill>
                  <a:schemeClr val="dk2"/>
                </a:solidFill>
              </a:rPr>
              <a:t>understanding</a:t>
            </a:r>
            <a:r>
              <a:rPr lang="pt-BR" sz="1600">
                <a:solidFill>
                  <a:schemeClr val="dk2"/>
                </a:solidFill>
              </a:rPr>
              <a:t> in terms of basic </a:t>
            </a:r>
            <a:r>
              <a:rPr b="1" lang="pt-BR" sz="1600">
                <a:solidFill>
                  <a:schemeClr val="dk2"/>
                </a:solidFill>
              </a:rPr>
              <a:t>constructs</a:t>
            </a:r>
            <a:r>
              <a:rPr lang="pt-BR" sz="1600">
                <a:solidFill>
                  <a:schemeClr val="dk2"/>
                </a:solidFill>
              </a:rPr>
              <a:t> and underlying </a:t>
            </a:r>
            <a:r>
              <a:rPr b="1" lang="pt-BR" sz="1600">
                <a:solidFill>
                  <a:schemeClr val="dk2"/>
                </a:solidFill>
              </a:rPr>
              <a:t>mechanisms</a:t>
            </a:r>
            <a:r>
              <a:rPr lang="pt-BR" sz="1600">
                <a:solidFill>
                  <a:schemeClr val="dk2"/>
                </a:solidFill>
              </a:rPr>
              <a:t>, which constitute an important counterpart to knowledge of passing trends and their manifestation </a:t>
            </a:r>
            <a:r>
              <a:rPr i="1" lang="pt-BR" sz="1600">
                <a:solidFill>
                  <a:schemeClr val="dk2"/>
                </a:solidFill>
              </a:rPr>
              <a:t>(Hannay et al. 2007)</a:t>
            </a:r>
            <a:r>
              <a:rPr lang="pt-BR" sz="1600">
                <a:solidFill>
                  <a:schemeClr val="dk2"/>
                </a:solidFill>
              </a:rPr>
              <a:t>:</a:t>
            </a:r>
            <a:endParaRPr i="1" sz="1600">
              <a:solidFill>
                <a:schemeClr val="dk2"/>
              </a:solidFill>
            </a:endParaRPr>
          </a:p>
          <a:p>
            <a:pPr indent="-292100" lvl="0" marL="342900" rtl="0" algn="l">
              <a:lnSpc>
                <a:spcPct val="120000"/>
              </a:lnSpc>
              <a:spcBef>
                <a:spcPts val="480"/>
              </a:spcBef>
              <a:spcAft>
                <a:spcPts val="0"/>
              </a:spcAft>
              <a:buClr>
                <a:schemeClr val="dk2"/>
              </a:buClr>
              <a:buSzPts val="1600"/>
              <a:buFont typeface="Trebuchet MS"/>
              <a:buChar char="•"/>
            </a:pPr>
            <a:r>
              <a:rPr lang="pt-BR" sz="1600">
                <a:solidFill>
                  <a:schemeClr val="dk2"/>
                </a:solidFill>
              </a:rPr>
              <a:t>From the practical perspective, theories should </a:t>
            </a:r>
            <a:r>
              <a:rPr b="1" lang="pt-BR" sz="1600">
                <a:solidFill>
                  <a:schemeClr val="dk2"/>
                </a:solidFill>
              </a:rPr>
              <a:t>be useful and explain or predict phenomena</a:t>
            </a:r>
            <a:r>
              <a:rPr lang="pt-BR" sz="1600">
                <a:solidFill>
                  <a:schemeClr val="dk2"/>
                </a:solidFill>
              </a:rPr>
              <a:t> that occur in software engineering</a:t>
            </a:r>
            <a:endParaRPr sz="1200">
              <a:solidFill>
                <a:schemeClr val="dk2"/>
              </a:solidFill>
            </a:endParaRPr>
          </a:p>
          <a:p>
            <a:pPr indent="-292100" lvl="0" marL="342900" rtl="0" algn="l">
              <a:lnSpc>
                <a:spcPct val="120000"/>
              </a:lnSpc>
              <a:spcBef>
                <a:spcPts val="480"/>
              </a:spcBef>
              <a:spcAft>
                <a:spcPts val="0"/>
              </a:spcAft>
              <a:buClr>
                <a:schemeClr val="dk2"/>
              </a:buClr>
              <a:buSzPts val="1600"/>
              <a:buFont typeface="Trebuchet MS"/>
              <a:buChar char="•"/>
            </a:pPr>
            <a:r>
              <a:rPr lang="pt-BR" sz="1600">
                <a:solidFill>
                  <a:schemeClr val="dk2"/>
                </a:solidFill>
              </a:rPr>
              <a:t>From a scientific perspective, theories should </a:t>
            </a:r>
            <a:r>
              <a:rPr b="1" lang="pt-BR" sz="1600">
                <a:solidFill>
                  <a:schemeClr val="dk2"/>
                </a:solidFill>
              </a:rPr>
              <a:t>guide and support further research</a:t>
            </a:r>
            <a:r>
              <a:rPr lang="pt-BR" sz="1600">
                <a:solidFill>
                  <a:schemeClr val="dk2"/>
                </a:solidFill>
              </a:rPr>
              <a:t> in software engineering</a:t>
            </a:r>
            <a:endParaRPr sz="12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p:txBody>
      </p:sp>
      <p:sp>
        <p:nvSpPr>
          <p:cNvPr id="458" name="Google Shape;458;p44"/>
          <p:cNvSpPr/>
          <p:nvPr/>
        </p:nvSpPr>
        <p:spPr>
          <a:xfrm>
            <a:off x="6044875" y="838200"/>
            <a:ext cx="2769900" cy="3278100"/>
          </a:xfrm>
          <a:prstGeom prst="roundRect">
            <a:avLst>
              <a:gd fmla="val 16667" name="adj"/>
            </a:avLst>
          </a:prstGeom>
          <a:solidFill>
            <a:srgbClr val="CCCCCC"/>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FFFFFF"/>
              </a:solidFill>
              <a:latin typeface="Arial"/>
              <a:ea typeface="Arial"/>
              <a:cs typeface="Arial"/>
              <a:sym typeface="Arial"/>
            </a:endParaRPr>
          </a:p>
        </p:txBody>
      </p:sp>
      <p:sp>
        <p:nvSpPr>
          <p:cNvPr id="459" name="Google Shape;459;p44"/>
          <p:cNvSpPr/>
          <p:nvPr/>
        </p:nvSpPr>
        <p:spPr>
          <a:xfrm>
            <a:off x="6419320" y="2112142"/>
            <a:ext cx="2151000" cy="400800"/>
          </a:xfrm>
          <a:prstGeom prst="roundRect">
            <a:avLst>
              <a:gd fmla="val 16667" name="adj"/>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700">
                <a:solidFill>
                  <a:srgbClr val="000000"/>
                </a:solidFill>
              </a:rPr>
              <a:t>Constructs</a:t>
            </a:r>
            <a:endParaRPr b="1" sz="900">
              <a:solidFill>
                <a:srgbClr val="000000"/>
              </a:solidFill>
            </a:endParaRPr>
          </a:p>
        </p:txBody>
      </p:sp>
      <p:sp>
        <p:nvSpPr>
          <p:cNvPr id="460" name="Google Shape;460;p44"/>
          <p:cNvSpPr/>
          <p:nvPr/>
        </p:nvSpPr>
        <p:spPr>
          <a:xfrm>
            <a:off x="6419320" y="2572548"/>
            <a:ext cx="2151000" cy="400800"/>
          </a:xfrm>
          <a:prstGeom prst="roundRect">
            <a:avLst>
              <a:gd fmla="val 16667" name="adj"/>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700">
                <a:solidFill>
                  <a:srgbClr val="000000"/>
                </a:solidFill>
              </a:rPr>
              <a:t>Propositions</a:t>
            </a:r>
            <a:endParaRPr b="1" sz="900">
              <a:solidFill>
                <a:srgbClr val="000000"/>
              </a:solidFill>
            </a:endParaRPr>
          </a:p>
        </p:txBody>
      </p:sp>
      <p:sp>
        <p:nvSpPr>
          <p:cNvPr id="461" name="Google Shape;461;p44"/>
          <p:cNvSpPr/>
          <p:nvPr/>
        </p:nvSpPr>
        <p:spPr>
          <a:xfrm>
            <a:off x="6419320" y="3047882"/>
            <a:ext cx="2151000" cy="400800"/>
          </a:xfrm>
          <a:prstGeom prst="roundRect">
            <a:avLst>
              <a:gd fmla="val 16667" name="adj"/>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700">
                <a:solidFill>
                  <a:srgbClr val="000000"/>
                </a:solidFill>
              </a:rPr>
              <a:t>Explanations</a:t>
            </a:r>
            <a:endParaRPr b="1" sz="900">
              <a:solidFill>
                <a:srgbClr val="000000"/>
              </a:solidFill>
            </a:endParaRPr>
          </a:p>
        </p:txBody>
      </p:sp>
      <p:sp>
        <p:nvSpPr>
          <p:cNvPr id="462" name="Google Shape;462;p44"/>
          <p:cNvSpPr/>
          <p:nvPr/>
        </p:nvSpPr>
        <p:spPr>
          <a:xfrm>
            <a:off x="6419320" y="3508288"/>
            <a:ext cx="2151000" cy="400800"/>
          </a:xfrm>
          <a:prstGeom prst="roundRect">
            <a:avLst>
              <a:gd fmla="val 16667" name="adj"/>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700">
                <a:solidFill>
                  <a:srgbClr val="000000"/>
                </a:solidFill>
              </a:rPr>
              <a:t>Scope</a:t>
            </a:r>
            <a:endParaRPr b="1" sz="900">
              <a:solidFill>
                <a:srgbClr val="000000"/>
              </a:solidFill>
            </a:endParaRPr>
          </a:p>
        </p:txBody>
      </p:sp>
      <p:sp>
        <p:nvSpPr>
          <p:cNvPr id="463" name="Google Shape;463;p44"/>
          <p:cNvSpPr txBox="1"/>
          <p:nvPr/>
        </p:nvSpPr>
        <p:spPr>
          <a:xfrm>
            <a:off x="6044875" y="1029444"/>
            <a:ext cx="2769900" cy="939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2100">
                <a:solidFill>
                  <a:schemeClr val="dk1"/>
                </a:solidFill>
              </a:rPr>
              <a:t>THEORY BUILDING BLOCKS</a:t>
            </a:r>
            <a:endParaRPr sz="700">
              <a:solidFill>
                <a:schemeClr val="dk1"/>
              </a:solidFill>
            </a:endParaRPr>
          </a:p>
          <a:p>
            <a:pPr indent="0" lvl="0" marL="0" marR="0" rtl="0" algn="ctr">
              <a:spcBef>
                <a:spcPts val="0"/>
              </a:spcBef>
              <a:spcAft>
                <a:spcPts val="0"/>
              </a:spcAft>
              <a:buNone/>
            </a:pPr>
            <a:r>
              <a:rPr i="1" lang="pt-BR" sz="1300">
                <a:solidFill>
                  <a:schemeClr val="dk1"/>
                </a:solidFill>
              </a:rPr>
              <a:t>(Sjøberg et al., 2008)</a:t>
            </a:r>
            <a:endParaRPr sz="17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5"/>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a:t>
            </a:r>
            <a:endParaRPr sz="2400">
              <a:solidFill>
                <a:srgbClr val="666666"/>
              </a:solidFill>
            </a:endParaRPr>
          </a:p>
        </p:txBody>
      </p:sp>
      <p:cxnSp>
        <p:nvCxnSpPr>
          <p:cNvPr id="469" name="Google Shape;469;p4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470" name="Google Shape;470;p45"/>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71" name="Google Shape;471;p45"/>
          <p:cNvSpPr/>
          <p:nvPr/>
        </p:nvSpPr>
        <p:spPr>
          <a:xfrm>
            <a:off x="619425" y="451495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Sjøberg, D.I., Dybå, T., Anda, B.C. and Hannay, J.E., 2008. Building theories in software engineering. In Guide to advanced empirical software engineering (pp. 312-336). Springer, London.</a:t>
            </a:r>
            <a:endParaRPr sz="900"/>
          </a:p>
        </p:txBody>
      </p:sp>
      <p:sp>
        <p:nvSpPr>
          <p:cNvPr id="472" name="Google Shape;472;p45"/>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473" name="Google Shape;473;p45"/>
          <p:cNvPicPr preferRelativeResize="0"/>
          <p:nvPr/>
        </p:nvPicPr>
        <p:blipFill>
          <a:blip r:embed="rId3">
            <a:alphaModFix/>
          </a:blip>
          <a:stretch>
            <a:fillRect/>
          </a:stretch>
        </p:blipFill>
        <p:spPr>
          <a:xfrm>
            <a:off x="224663" y="4550737"/>
            <a:ext cx="313725" cy="313725"/>
          </a:xfrm>
          <a:prstGeom prst="rect">
            <a:avLst/>
          </a:prstGeom>
          <a:noFill/>
          <a:ln>
            <a:noFill/>
          </a:ln>
        </p:spPr>
      </p:pic>
      <p:pic>
        <p:nvPicPr>
          <p:cNvPr id="474" name="Google Shape;474;p45"/>
          <p:cNvPicPr preferRelativeResize="0"/>
          <p:nvPr/>
        </p:nvPicPr>
        <p:blipFill rotWithShape="1">
          <a:blip r:embed="rId4">
            <a:alphaModFix/>
          </a:blip>
          <a:srcRect b="0" l="0" r="0" t="0"/>
          <a:stretch/>
        </p:blipFill>
        <p:spPr>
          <a:xfrm>
            <a:off x="1343875" y="875713"/>
            <a:ext cx="6581650" cy="3221974"/>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6"/>
          <p:cNvSpPr txBox="1"/>
          <p:nvPr/>
        </p:nvSpPr>
        <p:spPr>
          <a:xfrm>
            <a:off x="-10800" y="802625"/>
            <a:ext cx="8996700" cy="3411000"/>
          </a:xfrm>
          <a:prstGeom prst="rect">
            <a:avLst/>
          </a:prstGeom>
          <a:noFill/>
          <a:ln>
            <a:noFill/>
          </a:ln>
        </p:spPr>
        <p:txBody>
          <a:bodyPr anchorCtr="0" anchor="t" bIns="45700" lIns="91425" spcFirstLastPara="1" rIns="91425" wrap="square" tIns="45700">
            <a:noAutofit/>
          </a:bodyPr>
          <a:lstStyle/>
          <a:p>
            <a:pPr indent="-292100" lvl="0" marL="342900" rtl="0" algn="l">
              <a:lnSpc>
                <a:spcPct val="120000"/>
              </a:lnSpc>
              <a:spcBef>
                <a:spcPts val="0"/>
              </a:spcBef>
              <a:spcAft>
                <a:spcPts val="0"/>
              </a:spcAft>
              <a:buClr>
                <a:schemeClr val="dk2"/>
              </a:buClr>
              <a:buSzPts val="2000"/>
              <a:buFont typeface="Trebuchet MS"/>
              <a:buChar char="•"/>
            </a:pPr>
            <a:r>
              <a:rPr b="1" lang="pt-BR" sz="2000">
                <a:solidFill>
                  <a:schemeClr val="dk2"/>
                </a:solidFill>
              </a:rPr>
              <a:t>Theory building </a:t>
            </a:r>
            <a:r>
              <a:rPr lang="pt-BR" sz="2000">
                <a:solidFill>
                  <a:schemeClr val="dk2"/>
                </a:solidFill>
              </a:rPr>
              <a:t>and </a:t>
            </a:r>
            <a:r>
              <a:rPr b="1" lang="pt-BR" sz="2000">
                <a:solidFill>
                  <a:schemeClr val="dk2"/>
                </a:solidFill>
              </a:rPr>
              <a:t>survey research </a:t>
            </a:r>
            <a:r>
              <a:rPr lang="pt-BR" sz="2000">
                <a:solidFill>
                  <a:schemeClr val="dk2"/>
                </a:solidFill>
              </a:rPr>
              <a:t>are strongly interrelated;</a:t>
            </a:r>
            <a:endParaRPr sz="2000">
              <a:solidFill>
                <a:schemeClr val="dk2"/>
              </a:solidFill>
            </a:endParaRPr>
          </a:p>
          <a:p>
            <a:pPr indent="-292100" lvl="0" marL="342900" rtl="0" algn="l">
              <a:lnSpc>
                <a:spcPct val="120000"/>
              </a:lnSpc>
              <a:spcBef>
                <a:spcPts val="560"/>
              </a:spcBef>
              <a:spcAft>
                <a:spcPts val="0"/>
              </a:spcAft>
              <a:buClr>
                <a:schemeClr val="dk2"/>
              </a:buClr>
              <a:buSzPts val="2000"/>
              <a:buFont typeface="Trebuchet MS"/>
              <a:buChar char="•"/>
            </a:pPr>
            <a:r>
              <a:rPr lang="pt-BR" sz="2000">
                <a:solidFill>
                  <a:schemeClr val="dk2"/>
                </a:solidFill>
              </a:rPr>
              <a:t>Initial theories can be drawn from </a:t>
            </a:r>
            <a:r>
              <a:rPr b="1" lang="pt-BR" sz="2000">
                <a:solidFill>
                  <a:schemeClr val="dk2"/>
                </a:solidFill>
              </a:rPr>
              <a:t>observations</a:t>
            </a:r>
            <a:r>
              <a:rPr lang="pt-BR" sz="2000">
                <a:solidFill>
                  <a:schemeClr val="dk2"/>
                </a:solidFill>
              </a:rPr>
              <a:t> and available </a:t>
            </a:r>
            <a:r>
              <a:rPr b="1" lang="pt-BR" sz="2000">
                <a:solidFill>
                  <a:schemeClr val="dk2"/>
                </a:solidFill>
              </a:rPr>
              <a:t>literature;</a:t>
            </a:r>
            <a:endParaRPr b="1" sz="2000">
              <a:solidFill>
                <a:schemeClr val="dk2"/>
              </a:solidFill>
            </a:endParaRPr>
          </a:p>
          <a:p>
            <a:pPr indent="-292100" lvl="0" marL="342900" rtl="0" algn="l">
              <a:lnSpc>
                <a:spcPct val="120000"/>
              </a:lnSpc>
              <a:spcBef>
                <a:spcPts val="560"/>
              </a:spcBef>
              <a:spcAft>
                <a:spcPts val="0"/>
              </a:spcAft>
              <a:buClr>
                <a:schemeClr val="dk2"/>
              </a:buClr>
              <a:buSzPts val="2000"/>
              <a:buFont typeface="Trebuchet MS"/>
              <a:buChar char="•"/>
            </a:pPr>
            <a:r>
              <a:rPr lang="pt-BR" sz="2000">
                <a:solidFill>
                  <a:schemeClr val="dk2"/>
                </a:solidFill>
              </a:rPr>
              <a:t>An initial theory may be a </a:t>
            </a:r>
            <a:r>
              <a:rPr b="1" lang="pt-BR" sz="2000">
                <a:solidFill>
                  <a:schemeClr val="dk2"/>
                </a:solidFill>
              </a:rPr>
              <a:t>taxonomy of constructs</a:t>
            </a:r>
            <a:r>
              <a:rPr lang="pt-BR" sz="2000">
                <a:solidFill>
                  <a:schemeClr val="dk2"/>
                </a:solidFill>
              </a:rPr>
              <a:t> or a </a:t>
            </a:r>
            <a:r>
              <a:rPr b="1" lang="pt-BR" sz="2000">
                <a:solidFill>
                  <a:schemeClr val="dk2"/>
                </a:solidFill>
              </a:rPr>
              <a:t>set of statements relating constructs:</a:t>
            </a:r>
            <a:endParaRPr b="1" sz="2000">
              <a:solidFill>
                <a:schemeClr val="dk2"/>
              </a:solidFill>
            </a:endParaRPr>
          </a:p>
          <a:p>
            <a:pPr indent="-298450" lvl="1" marL="742950" rtl="0" algn="l">
              <a:lnSpc>
                <a:spcPct val="120000"/>
              </a:lnSpc>
              <a:spcBef>
                <a:spcPts val="560"/>
              </a:spcBef>
              <a:spcAft>
                <a:spcPts val="0"/>
              </a:spcAft>
              <a:buClr>
                <a:schemeClr val="dk2"/>
              </a:buClr>
              <a:buSzPts val="2000"/>
              <a:buFont typeface="Arial"/>
              <a:buChar char="–"/>
            </a:pPr>
            <a:r>
              <a:rPr lang="pt-BR" sz="2000">
                <a:solidFill>
                  <a:schemeClr val="dk2"/>
                </a:solidFill>
              </a:rPr>
              <a:t>For NaPiRE, a set of constructs and propositions was elaborated based on available literature and expert knowledge,</a:t>
            </a:r>
            <a:endParaRPr sz="2000">
              <a:solidFill>
                <a:schemeClr val="dk2"/>
              </a:solidFill>
            </a:endParaRPr>
          </a:p>
          <a:p>
            <a:pPr indent="-298450" lvl="1" marL="742950" rtl="0" algn="l">
              <a:lnSpc>
                <a:spcPct val="120000"/>
              </a:lnSpc>
              <a:spcBef>
                <a:spcPts val="560"/>
              </a:spcBef>
              <a:spcAft>
                <a:spcPts val="0"/>
              </a:spcAft>
              <a:buClr>
                <a:schemeClr val="dk2"/>
              </a:buClr>
              <a:buSzPts val="2000"/>
              <a:buFont typeface="Arial"/>
              <a:buChar char="–"/>
            </a:pPr>
            <a:r>
              <a:rPr lang="pt-BR" sz="2000">
                <a:solidFill>
                  <a:schemeClr val="dk2"/>
                </a:solidFill>
              </a:rPr>
              <a:t>For Pandemic Programming, a theoretical model was designed based on related work</a:t>
            </a:r>
            <a:endParaRPr sz="2000">
              <a:solidFill>
                <a:schemeClr val="dk2"/>
              </a:solidFill>
            </a:endParaRPr>
          </a:p>
          <a:p>
            <a:pPr indent="-298450" lvl="1" marL="742950" rtl="0" algn="l">
              <a:lnSpc>
                <a:spcPct val="120000"/>
              </a:lnSpc>
              <a:spcBef>
                <a:spcPts val="560"/>
              </a:spcBef>
              <a:spcAft>
                <a:spcPts val="0"/>
              </a:spcAft>
              <a:buClr>
                <a:schemeClr val="dk2"/>
              </a:buClr>
              <a:buSzPts val="2000"/>
              <a:buFont typeface="Arial"/>
              <a:buChar char="–"/>
            </a:pPr>
            <a:r>
              <a:rPr lang="pt-BR" sz="2000">
                <a:solidFill>
                  <a:schemeClr val="dk2"/>
                </a:solidFill>
              </a:rPr>
              <a:t>The surveys, in both cases, were designed to test the theory (and to potentially extend it)</a:t>
            </a:r>
            <a:endParaRPr sz="2000">
              <a:solidFill>
                <a:schemeClr val="dk2"/>
              </a:solidFill>
            </a:endParaRPr>
          </a:p>
        </p:txBody>
      </p:sp>
      <p:sp>
        <p:nvSpPr>
          <p:cNvPr id="480" name="Google Shape;480;p46"/>
          <p:cNvSpPr txBox="1"/>
          <p:nvPr/>
        </p:nvSpPr>
        <p:spPr>
          <a:xfrm>
            <a:off x="14000" y="22625"/>
            <a:ext cx="5361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a:t>
            </a:r>
            <a:endParaRPr sz="2400">
              <a:solidFill>
                <a:srgbClr val="666666"/>
              </a:solidFill>
            </a:endParaRPr>
          </a:p>
        </p:txBody>
      </p:sp>
      <p:cxnSp>
        <p:nvCxnSpPr>
          <p:cNvPr id="481" name="Google Shape;481;p4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7"/>
          <p:cNvSpPr txBox="1"/>
          <p:nvPr/>
        </p:nvSpPr>
        <p:spPr>
          <a:xfrm>
            <a:off x="14000" y="22625"/>
            <a:ext cx="702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 NaPIRE</a:t>
            </a:r>
            <a:endParaRPr sz="2400">
              <a:solidFill>
                <a:srgbClr val="666666"/>
              </a:solidFill>
            </a:endParaRPr>
          </a:p>
        </p:txBody>
      </p:sp>
      <p:cxnSp>
        <p:nvCxnSpPr>
          <p:cNvPr id="487" name="Google Shape;487;p4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488" name="Google Shape;488;p47"/>
          <p:cNvSpPr/>
          <p:nvPr/>
        </p:nvSpPr>
        <p:spPr>
          <a:xfrm>
            <a:off x="-1850" y="866542"/>
            <a:ext cx="20238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89" name="Google Shape;489;p47"/>
          <p:cNvSpPr/>
          <p:nvPr/>
        </p:nvSpPr>
        <p:spPr>
          <a:xfrm>
            <a:off x="200900" y="893500"/>
            <a:ext cx="1821000" cy="28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i="0" lang="pt-BR" sz="1600" u="none" cap="none" strike="noStrike">
                <a:solidFill>
                  <a:schemeClr val="dk1"/>
                </a:solidFill>
              </a:rPr>
              <a:t>INITIAL</a:t>
            </a:r>
            <a:r>
              <a:rPr b="1" lang="pt-BR" sz="1600">
                <a:solidFill>
                  <a:schemeClr val="dk1"/>
                </a:solidFill>
              </a:rPr>
              <a:t> </a:t>
            </a:r>
            <a:r>
              <a:rPr b="1" i="0" lang="pt-BR" sz="1600" u="none" cap="none" strike="noStrike">
                <a:solidFill>
                  <a:schemeClr val="dk1"/>
                </a:solidFill>
              </a:rPr>
              <a:t>THEORY</a:t>
            </a:r>
            <a:endParaRPr b="1" i="0" sz="1600" u="none" cap="none" strike="noStrike">
              <a:solidFill>
                <a:schemeClr val="dk1"/>
              </a:solidFill>
            </a:endParaRPr>
          </a:p>
        </p:txBody>
      </p:sp>
      <p:pic>
        <p:nvPicPr>
          <p:cNvPr id="490" name="Google Shape;490;p47"/>
          <p:cNvPicPr preferRelativeResize="0"/>
          <p:nvPr/>
        </p:nvPicPr>
        <p:blipFill rotWithShape="1">
          <a:blip r:embed="rId3">
            <a:alphaModFix/>
          </a:blip>
          <a:srcRect b="0" l="0" r="0" t="0"/>
          <a:stretch/>
        </p:blipFill>
        <p:spPr>
          <a:xfrm>
            <a:off x="200900" y="1365399"/>
            <a:ext cx="4020636" cy="3149888"/>
          </a:xfrm>
          <a:prstGeom prst="rect">
            <a:avLst/>
          </a:prstGeom>
          <a:noFill/>
          <a:ln>
            <a:noFill/>
          </a:ln>
        </p:spPr>
      </p:pic>
      <p:pic>
        <p:nvPicPr>
          <p:cNvPr id="491" name="Google Shape;491;p47"/>
          <p:cNvPicPr preferRelativeResize="0"/>
          <p:nvPr/>
        </p:nvPicPr>
        <p:blipFill rotWithShape="1">
          <a:blip r:embed="rId4">
            <a:alphaModFix/>
          </a:blip>
          <a:srcRect b="0" l="0" r="0" t="0"/>
          <a:stretch/>
        </p:blipFill>
        <p:spPr>
          <a:xfrm>
            <a:off x="4878510" y="712525"/>
            <a:ext cx="4114116" cy="3799837"/>
          </a:xfrm>
          <a:prstGeom prst="rect">
            <a:avLst/>
          </a:prstGeom>
          <a:noFill/>
          <a:ln>
            <a:noFill/>
          </a:ln>
        </p:spPr>
      </p:pic>
      <p:sp>
        <p:nvSpPr>
          <p:cNvPr id="492" name="Google Shape;492;p47"/>
          <p:cNvSpPr/>
          <p:nvPr/>
        </p:nvSpPr>
        <p:spPr>
          <a:xfrm>
            <a:off x="65525" y="4622775"/>
            <a:ext cx="8927100" cy="4758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493" name="Google Shape;493;p47"/>
          <p:cNvSpPr/>
          <p:nvPr/>
        </p:nvSpPr>
        <p:spPr>
          <a:xfrm>
            <a:off x="576500" y="4688581"/>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et al. Status Quo in Requirements Engineering: A Theory and a Global Family of Surveys.  ACM Transactions on Software Engineering and </a:t>
            </a:r>
            <a:r>
              <a:rPr lang="pt-BR" sz="900"/>
              <a:t>Methodology</a:t>
            </a:r>
            <a:r>
              <a:rPr lang="pt-BR" sz="900"/>
              <a:t>, 28(2): 9:1-9:48. 2019.</a:t>
            </a:r>
            <a:endParaRPr sz="900"/>
          </a:p>
        </p:txBody>
      </p:sp>
      <p:sp>
        <p:nvSpPr>
          <p:cNvPr id="494" name="Google Shape;494;p47"/>
          <p:cNvSpPr/>
          <p:nvPr/>
        </p:nvSpPr>
        <p:spPr>
          <a:xfrm>
            <a:off x="162432" y="4657793"/>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495" name="Google Shape;495;p47"/>
          <p:cNvPicPr preferRelativeResize="0"/>
          <p:nvPr/>
        </p:nvPicPr>
        <p:blipFill>
          <a:blip r:embed="rId5">
            <a:alphaModFix/>
          </a:blip>
          <a:stretch>
            <a:fillRect/>
          </a:stretch>
        </p:blipFill>
        <p:spPr>
          <a:xfrm>
            <a:off x="230483" y="4724756"/>
            <a:ext cx="263462" cy="2592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8"/>
          <p:cNvSpPr txBox="1"/>
          <p:nvPr/>
        </p:nvSpPr>
        <p:spPr>
          <a:xfrm>
            <a:off x="14000" y="22625"/>
            <a:ext cx="702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 NaPIRE</a:t>
            </a:r>
            <a:endParaRPr sz="2400">
              <a:solidFill>
                <a:srgbClr val="666666"/>
              </a:solidFill>
            </a:endParaRPr>
          </a:p>
        </p:txBody>
      </p:sp>
      <p:cxnSp>
        <p:nvCxnSpPr>
          <p:cNvPr id="501" name="Google Shape;501;p4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502" name="Google Shape;502;p48"/>
          <p:cNvSpPr/>
          <p:nvPr/>
        </p:nvSpPr>
        <p:spPr>
          <a:xfrm>
            <a:off x="65525" y="4622775"/>
            <a:ext cx="8927100" cy="4758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03" name="Google Shape;503;p48"/>
          <p:cNvSpPr/>
          <p:nvPr/>
        </p:nvSpPr>
        <p:spPr>
          <a:xfrm>
            <a:off x="576500" y="4688581"/>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et al. Status Quo in Requirements Engineering: A Theory and a Global Family of Surveys.  ACM Transactions on Software Engineering and </a:t>
            </a:r>
            <a:r>
              <a:rPr lang="pt-BR" sz="900"/>
              <a:t>Methodology</a:t>
            </a:r>
            <a:r>
              <a:rPr lang="pt-BR" sz="900"/>
              <a:t>, 28(2): 9:1-9:48. 2019.</a:t>
            </a:r>
            <a:endParaRPr sz="900"/>
          </a:p>
        </p:txBody>
      </p:sp>
      <p:sp>
        <p:nvSpPr>
          <p:cNvPr id="504" name="Google Shape;504;p48"/>
          <p:cNvSpPr/>
          <p:nvPr/>
        </p:nvSpPr>
        <p:spPr>
          <a:xfrm>
            <a:off x="162432" y="4657793"/>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505" name="Google Shape;505;p48"/>
          <p:cNvPicPr preferRelativeResize="0"/>
          <p:nvPr/>
        </p:nvPicPr>
        <p:blipFill>
          <a:blip r:embed="rId3">
            <a:alphaModFix/>
          </a:blip>
          <a:stretch>
            <a:fillRect/>
          </a:stretch>
        </p:blipFill>
        <p:spPr>
          <a:xfrm>
            <a:off x="230483" y="4724756"/>
            <a:ext cx="263462" cy="259224"/>
          </a:xfrm>
          <a:prstGeom prst="rect">
            <a:avLst/>
          </a:prstGeom>
          <a:noFill/>
          <a:ln>
            <a:noFill/>
          </a:ln>
        </p:spPr>
      </p:pic>
      <p:pic>
        <p:nvPicPr>
          <p:cNvPr id="506" name="Google Shape;506;p48"/>
          <p:cNvPicPr preferRelativeResize="0"/>
          <p:nvPr/>
        </p:nvPicPr>
        <p:blipFill rotWithShape="1">
          <a:blip r:embed="rId4">
            <a:alphaModFix/>
          </a:blip>
          <a:srcRect b="0" l="0" r="0" t="0"/>
          <a:stretch/>
        </p:blipFill>
        <p:spPr>
          <a:xfrm>
            <a:off x="1218975" y="1020788"/>
            <a:ext cx="6924850" cy="3002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9"/>
          <p:cNvSpPr txBox="1"/>
          <p:nvPr/>
        </p:nvSpPr>
        <p:spPr>
          <a:xfrm>
            <a:off x="14000" y="22625"/>
            <a:ext cx="702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 NaPIRE</a:t>
            </a:r>
            <a:endParaRPr sz="2400">
              <a:solidFill>
                <a:srgbClr val="666666"/>
              </a:solidFill>
            </a:endParaRPr>
          </a:p>
        </p:txBody>
      </p:sp>
      <p:cxnSp>
        <p:nvCxnSpPr>
          <p:cNvPr id="512" name="Google Shape;512;p4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513" name="Google Shape;513;p49"/>
          <p:cNvSpPr/>
          <p:nvPr/>
        </p:nvSpPr>
        <p:spPr>
          <a:xfrm>
            <a:off x="-1850" y="866550"/>
            <a:ext cx="33624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14" name="Google Shape;514;p49"/>
          <p:cNvSpPr/>
          <p:nvPr/>
        </p:nvSpPr>
        <p:spPr>
          <a:xfrm>
            <a:off x="200900" y="893500"/>
            <a:ext cx="3276600" cy="28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lang="pt-BR" sz="1600">
                <a:solidFill>
                  <a:schemeClr val="dk1"/>
                </a:solidFill>
              </a:rPr>
              <a:t>DESIGNED QUESTIONNAIRE</a:t>
            </a:r>
            <a:endParaRPr b="1" i="0" sz="1600" u="none" cap="none" strike="noStrike">
              <a:solidFill>
                <a:schemeClr val="dk1"/>
              </a:solidFill>
            </a:endParaRPr>
          </a:p>
        </p:txBody>
      </p:sp>
      <p:pic>
        <p:nvPicPr>
          <p:cNvPr id="515" name="Google Shape;515;p49"/>
          <p:cNvPicPr preferRelativeResize="0"/>
          <p:nvPr/>
        </p:nvPicPr>
        <p:blipFill rotWithShape="1">
          <a:blip r:embed="rId3">
            <a:alphaModFix/>
          </a:blip>
          <a:srcRect b="0" l="0" r="0" t="0"/>
          <a:stretch/>
        </p:blipFill>
        <p:spPr>
          <a:xfrm>
            <a:off x="3674425" y="628717"/>
            <a:ext cx="5379724" cy="3813384"/>
          </a:xfrm>
          <a:prstGeom prst="rect">
            <a:avLst/>
          </a:prstGeom>
          <a:noFill/>
          <a:ln>
            <a:noFill/>
          </a:ln>
        </p:spPr>
      </p:pic>
      <p:sp>
        <p:nvSpPr>
          <p:cNvPr id="516" name="Google Shape;516;p49"/>
          <p:cNvSpPr/>
          <p:nvPr/>
        </p:nvSpPr>
        <p:spPr>
          <a:xfrm>
            <a:off x="1284800" y="1900700"/>
            <a:ext cx="2192700" cy="393300"/>
          </a:xfrm>
          <a:prstGeom prst="homePlate">
            <a:avLst>
              <a:gd fmla="val 50000" name="adj"/>
            </a:avLst>
          </a:prstGeom>
          <a:solidFill>
            <a:srgbClr val="9999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000">
                <a:solidFill>
                  <a:schemeClr val="lt1"/>
                </a:solidFill>
              </a:rPr>
              <a:t>RQ 1 </a:t>
            </a:r>
            <a:r>
              <a:rPr lang="pt-BR" sz="1000">
                <a:solidFill>
                  <a:schemeClr val="lt1"/>
                </a:solidFill>
              </a:rPr>
              <a:t>How are requirements elicited and documented?</a:t>
            </a:r>
            <a:endParaRPr>
              <a:solidFill>
                <a:schemeClr val="lt1"/>
              </a:solidFill>
            </a:endParaRPr>
          </a:p>
        </p:txBody>
      </p:sp>
      <p:sp>
        <p:nvSpPr>
          <p:cNvPr id="517" name="Google Shape;517;p49"/>
          <p:cNvSpPr/>
          <p:nvPr/>
        </p:nvSpPr>
        <p:spPr>
          <a:xfrm>
            <a:off x="65525" y="4622775"/>
            <a:ext cx="8927100" cy="4758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18" name="Google Shape;518;p49"/>
          <p:cNvSpPr/>
          <p:nvPr/>
        </p:nvSpPr>
        <p:spPr>
          <a:xfrm>
            <a:off x="1284800" y="2495550"/>
            <a:ext cx="2192700" cy="393300"/>
          </a:xfrm>
          <a:prstGeom prst="homePlate">
            <a:avLst>
              <a:gd fmla="val 50000" name="adj"/>
            </a:avLst>
          </a:prstGeom>
          <a:solidFill>
            <a:srgbClr val="9999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000">
                <a:solidFill>
                  <a:schemeClr val="lt1"/>
                </a:solidFill>
              </a:rPr>
              <a:t>RQ 2</a:t>
            </a:r>
            <a:r>
              <a:rPr lang="pt-BR" sz="1000">
                <a:solidFill>
                  <a:schemeClr val="lt1"/>
                </a:solidFill>
              </a:rPr>
              <a:t> How are requirements changed and aligned with tests? </a:t>
            </a:r>
            <a:endParaRPr>
              <a:solidFill>
                <a:schemeClr val="lt1"/>
              </a:solidFill>
            </a:endParaRPr>
          </a:p>
        </p:txBody>
      </p:sp>
      <p:sp>
        <p:nvSpPr>
          <p:cNvPr id="519" name="Google Shape;519;p49"/>
          <p:cNvSpPr/>
          <p:nvPr/>
        </p:nvSpPr>
        <p:spPr>
          <a:xfrm>
            <a:off x="162432" y="4657793"/>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520" name="Google Shape;520;p49"/>
          <p:cNvPicPr preferRelativeResize="0"/>
          <p:nvPr/>
        </p:nvPicPr>
        <p:blipFill>
          <a:blip r:embed="rId4">
            <a:alphaModFix/>
          </a:blip>
          <a:stretch>
            <a:fillRect/>
          </a:stretch>
        </p:blipFill>
        <p:spPr>
          <a:xfrm>
            <a:off x="230483" y="4724756"/>
            <a:ext cx="263462" cy="259224"/>
          </a:xfrm>
          <a:prstGeom prst="rect">
            <a:avLst/>
          </a:prstGeom>
          <a:noFill/>
          <a:ln>
            <a:noFill/>
          </a:ln>
        </p:spPr>
      </p:pic>
      <p:sp>
        <p:nvSpPr>
          <p:cNvPr id="521" name="Google Shape;521;p49"/>
          <p:cNvSpPr/>
          <p:nvPr/>
        </p:nvSpPr>
        <p:spPr>
          <a:xfrm>
            <a:off x="1284800" y="3384800"/>
            <a:ext cx="2192700" cy="393300"/>
          </a:xfrm>
          <a:prstGeom prst="homePlate">
            <a:avLst>
              <a:gd fmla="val 50000" name="adj"/>
            </a:avLst>
          </a:prstGeom>
          <a:solidFill>
            <a:srgbClr val="9999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000">
                <a:solidFill>
                  <a:schemeClr val="lt1"/>
                </a:solidFill>
              </a:rPr>
              <a:t>RQ 3 </a:t>
            </a:r>
            <a:r>
              <a:rPr lang="pt-BR" sz="1000">
                <a:solidFill>
                  <a:schemeClr val="lt1"/>
                </a:solidFill>
              </a:rPr>
              <a:t>How are RE standards applied and tailored?</a:t>
            </a:r>
            <a:endParaRPr sz="1000">
              <a:solidFill>
                <a:schemeClr val="lt1"/>
              </a:solidFill>
            </a:endParaRPr>
          </a:p>
        </p:txBody>
      </p:sp>
      <p:sp>
        <p:nvSpPr>
          <p:cNvPr id="522" name="Google Shape;522;p49"/>
          <p:cNvSpPr/>
          <p:nvPr/>
        </p:nvSpPr>
        <p:spPr>
          <a:xfrm>
            <a:off x="1284800" y="4048800"/>
            <a:ext cx="2192700" cy="393300"/>
          </a:xfrm>
          <a:prstGeom prst="homePlate">
            <a:avLst>
              <a:gd fmla="val 50000" name="adj"/>
            </a:avLst>
          </a:prstGeom>
          <a:solidFill>
            <a:srgbClr val="9999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1000">
                <a:solidFill>
                  <a:schemeClr val="lt1"/>
                </a:solidFill>
              </a:rPr>
              <a:t>RQ 4</a:t>
            </a:r>
            <a:r>
              <a:rPr lang="pt-BR" sz="1000">
                <a:solidFill>
                  <a:schemeClr val="lt1"/>
                </a:solidFill>
              </a:rPr>
              <a:t> How is RE improved?</a:t>
            </a:r>
            <a:endParaRPr sz="1000">
              <a:solidFill>
                <a:schemeClr val="lt1"/>
              </a:solidFill>
            </a:endParaRPr>
          </a:p>
        </p:txBody>
      </p:sp>
      <p:sp>
        <p:nvSpPr>
          <p:cNvPr id="523" name="Google Shape;523;p49"/>
          <p:cNvSpPr/>
          <p:nvPr/>
        </p:nvSpPr>
        <p:spPr>
          <a:xfrm>
            <a:off x="576500" y="4688581"/>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et al. Status Quo in Requirements Engineering: A Theory and a Global Family of Surveys.  ACM Transactions on Software Engineering and Methodology, 28(2): 9:1-9:48. 2019.</a:t>
            </a:r>
            <a:endParaRPr sz="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0"/>
          <p:cNvSpPr txBox="1"/>
          <p:nvPr/>
        </p:nvSpPr>
        <p:spPr>
          <a:xfrm>
            <a:off x="14000" y="22625"/>
            <a:ext cx="702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 NaPIRE</a:t>
            </a:r>
            <a:endParaRPr sz="2400">
              <a:solidFill>
                <a:srgbClr val="666666"/>
              </a:solidFill>
            </a:endParaRPr>
          </a:p>
        </p:txBody>
      </p:sp>
      <p:cxnSp>
        <p:nvCxnSpPr>
          <p:cNvPr id="529" name="Google Shape;529;p5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530" name="Google Shape;530;p50"/>
          <p:cNvSpPr/>
          <p:nvPr/>
        </p:nvSpPr>
        <p:spPr>
          <a:xfrm>
            <a:off x="65525" y="4622775"/>
            <a:ext cx="8927100" cy="4758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31" name="Google Shape;531;p50"/>
          <p:cNvSpPr/>
          <p:nvPr/>
        </p:nvSpPr>
        <p:spPr>
          <a:xfrm>
            <a:off x="162432" y="4657793"/>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532" name="Google Shape;532;p50"/>
          <p:cNvPicPr preferRelativeResize="0"/>
          <p:nvPr/>
        </p:nvPicPr>
        <p:blipFill>
          <a:blip r:embed="rId3">
            <a:alphaModFix/>
          </a:blip>
          <a:stretch>
            <a:fillRect/>
          </a:stretch>
        </p:blipFill>
        <p:spPr>
          <a:xfrm>
            <a:off x="230483" y="4724756"/>
            <a:ext cx="263462" cy="259224"/>
          </a:xfrm>
          <a:prstGeom prst="rect">
            <a:avLst/>
          </a:prstGeom>
          <a:noFill/>
          <a:ln>
            <a:noFill/>
          </a:ln>
        </p:spPr>
      </p:pic>
      <p:sp>
        <p:nvSpPr>
          <p:cNvPr id="533" name="Google Shape;533;p50"/>
          <p:cNvSpPr/>
          <p:nvPr/>
        </p:nvSpPr>
        <p:spPr>
          <a:xfrm>
            <a:off x="576500" y="4688581"/>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et al. Status Quo in Requirements Engineering: A Theory and a Global Family of Surveys.  ACM Transactions on Software Engineering and Methodology, 28(2): 9:1-9:48. 2019.</a:t>
            </a:r>
            <a:endParaRPr sz="900"/>
          </a:p>
        </p:txBody>
      </p:sp>
      <p:pic>
        <p:nvPicPr>
          <p:cNvPr id="534" name="Google Shape;534;p50"/>
          <p:cNvPicPr preferRelativeResize="0"/>
          <p:nvPr/>
        </p:nvPicPr>
        <p:blipFill rotWithShape="1">
          <a:blip r:embed="rId4">
            <a:alphaModFix/>
          </a:blip>
          <a:srcRect b="0" l="0" r="0" t="0"/>
          <a:stretch/>
        </p:blipFill>
        <p:spPr>
          <a:xfrm>
            <a:off x="14000" y="684775"/>
            <a:ext cx="4604725" cy="1996525"/>
          </a:xfrm>
          <a:prstGeom prst="rect">
            <a:avLst/>
          </a:prstGeom>
          <a:noFill/>
          <a:ln>
            <a:noFill/>
          </a:ln>
        </p:spPr>
      </p:pic>
      <p:pic>
        <p:nvPicPr>
          <p:cNvPr id="535" name="Google Shape;535;p50"/>
          <p:cNvPicPr preferRelativeResize="0"/>
          <p:nvPr/>
        </p:nvPicPr>
        <p:blipFill rotWithShape="1">
          <a:blip r:embed="rId5">
            <a:alphaModFix/>
          </a:blip>
          <a:srcRect b="0" l="0" r="0" t="0"/>
          <a:stretch/>
        </p:blipFill>
        <p:spPr>
          <a:xfrm>
            <a:off x="4770325" y="2140725"/>
            <a:ext cx="4222301" cy="2352225"/>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 Pandemic Programming</a:t>
            </a:r>
            <a:endParaRPr sz="2400">
              <a:solidFill>
                <a:srgbClr val="666666"/>
              </a:solidFill>
            </a:endParaRPr>
          </a:p>
        </p:txBody>
      </p:sp>
      <p:cxnSp>
        <p:nvCxnSpPr>
          <p:cNvPr id="541" name="Google Shape;541;p5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542" name="Google Shape;542;p51"/>
          <p:cNvSpPr/>
          <p:nvPr/>
        </p:nvSpPr>
        <p:spPr>
          <a:xfrm>
            <a:off x="-1850" y="866542"/>
            <a:ext cx="20238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43" name="Google Shape;543;p51"/>
          <p:cNvSpPr/>
          <p:nvPr/>
        </p:nvSpPr>
        <p:spPr>
          <a:xfrm>
            <a:off x="200900" y="893500"/>
            <a:ext cx="1821000" cy="28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i="0" lang="pt-BR" sz="1600" u="none" cap="none" strike="noStrike">
                <a:solidFill>
                  <a:schemeClr val="dk1"/>
                </a:solidFill>
              </a:rPr>
              <a:t>INITIAL</a:t>
            </a:r>
            <a:r>
              <a:rPr b="1" lang="pt-BR" sz="1600">
                <a:solidFill>
                  <a:schemeClr val="dk1"/>
                </a:solidFill>
              </a:rPr>
              <a:t> </a:t>
            </a:r>
            <a:r>
              <a:rPr b="1" i="0" lang="pt-BR" sz="1600" u="none" cap="none" strike="noStrike">
                <a:solidFill>
                  <a:schemeClr val="dk1"/>
                </a:solidFill>
              </a:rPr>
              <a:t>THEORY</a:t>
            </a:r>
            <a:endParaRPr b="1" i="0" sz="1600" u="none" cap="none" strike="noStrike">
              <a:solidFill>
                <a:schemeClr val="dk1"/>
              </a:solidFill>
            </a:endParaRPr>
          </a:p>
        </p:txBody>
      </p:sp>
      <p:sp>
        <p:nvSpPr>
          <p:cNvPr id="544" name="Google Shape;544;p51"/>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45" name="Google Shape;545;p51"/>
          <p:cNvSpPr/>
          <p:nvPr/>
        </p:nvSpPr>
        <p:spPr>
          <a:xfrm>
            <a:off x="576500" y="45944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Ralph, P., Baltes, S., Adisaputri, G., Torkar, R., Kovalenko, V., Kalinowski, M., Novielli, N., Yoo, S., Devroey, X., Tan, X., Zhou, M., Turhan, B., Hoda, R., Hata, H., Robles, G., Fard, A. M., and Alkadhi, R, Pandemic Programming How COVID-19 affects software developers and how their organizations can help.  Empirical Software Engineering (2020), 25: 4927-4961. 2020.</a:t>
            </a:r>
            <a:endParaRPr sz="900"/>
          </a:p>
        </p:txBody>
      </p:sp>
      <p:sp>
        <p:nvSpPr>
          <p:cNvPr id="546" name="Google Shape;546;p51"/>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547" name="Google Shape;547;p51"/>
          <p:cNvPicPr preferRelativeResize="0"/>
          <p:nvPr/>
        </p:nvPicPr>
        <p:blipFill>
          <a:blip r:embed="rId3">
            <a:alphaModFix/>
          </a:blip>
          <a:stretch>
            <a:fillRect/>
          </a:stretch>
        </p:blipFill>
        <p:spPr>
          <a:xfrm>
            <a:off x="230483" y="4706785"/>
            <a:ext cx="263462" cy="259224"/>
          </a:xfrm>
          <a:prstGeom prst="rect">
            <a:avLst/>
          </a:prstGeom>
          <a:noFill/>
          <a:ln>
            <a:noFill/>
          </a:ln>
        </p:spPr>
      </p:pic>
      <p:pic>
        <p:nvPicPr>
          <p:cNvPr id="548" name="Google Shape;548;p51"/>
          <p:cNvPicPr preferRelativeResize="0"/>
          <p:nvPr/>
        </p:nvPicPr>
        <p:blipFill rotWithShape="1">
          <a:blip r:embed="rId4">
            <a:alphaModFix/>
          </a:blip>
          <a:srcRect b="0" l="0" r="0" t="0"/>
          <a:stretch/>
        </p:blipFill>
        <p:spPr>
          <a:xfrm>
            <a:off x="1831826" y="1460873"/>
            <a:ext cx="5293925" cy="2806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2"/>
          <p:cNvSpPr/>
          <p:nvPr/>
        </p:nvSpPr>
        <p:spPr>
          <a:xfrm>
            <a:off x="669588" y="1407438"/>
            <a:ext cx="37098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 name="Google Shape;554;p52"/>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 Pandemic Programming</a:t>
            </a:r>
            <a:endParaRPr sz="2400">
              <a:solidFill>
                <a:srgbClr val="666666"/>
              </a:solidFill>
            </a:endParaRPr>
          </a:p>
        </p:txBody>
      </p:sp>
      <p:cxnSp>
        <p:nvCxnSpPr>
          <p:cNvPr id="555" name="Google Shape;555;p5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556" name="Google Shape;556;p52"/>
          <p:cNvSpPr/>
          <p:nvPr/>
        </p:nvSpPr>
        <p:spPr>
          <a:xfrm>
            <a:off x="-1850" y="866550"/>
            <a:ext cx="61032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57" name="Google Shape;557;p52"/>
          <p:cNvSpPr/>
          <p:nvPr/>
        </p:nvSpPr>
        <p:spPr>
          <a:xfrm>
            <a:off x="200900" y="893500"/>
            <a:ext cx="6799200" cy="28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lang="pt-BR" sz="1600">
                <a:solidFill>
                  <a:schemeClr val="dk1"/>
                </a:solidFill>
              </a:rPr>
              <a:t>SELECTING VALIDATED SCALES FOR THE CONSTRUCTS</a:t>
            </a:r>
            <a:endParaRPr b="1" i="0" sz="1600" u="none" cap="none" strike="noStrike">
              <a:solidFill>
                <a:schemeClr val="dk1"/>
              </a:solidFill>
            </a:endParaRPr>
          </a:p>
        </p:txBody>
      </p:sp>
      <p:sp>
        <p:nvSpPr>
          <p:cNvPr id="558" name="Google Shape;558;p52"/>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59" name="Google Shape;559;p52"/>
          <p:cNvSpPr/>
          <p:nvPr/>
        </p:nvSpPr>
        <p:spPr>
          <a:xfrm>
            <a:off x="576500" y="45944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Ralph, P., Baltes, S., Adisaputri, G., Torkar, R., Kovalenko, V., Kalinowski, M., Novielli, N., Yoo, S., Devroey, X., Tan, X., Zhou, M., Turhan, B., Hoda, R., Hata, H., Robles, G., Fard, A. M., and Alkadhi, R, Pandemic Programming How COVID-19 affects software developers and how their organizations can help.  Empirical Software Engineering (2020), 25: 4927-4961. 2020.</a:t>
            </a:r>
            <a:endParaRPr sz="900"/>
          </a:p>
        </p:txBody>
      </p:sp>
      <p:sp>
        <p:nvSpPr>
          <p:cNvPr id="560" name="Google Shape;560;p52"/>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561" name="Google Shape;561;p52"/>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562" name="Google Shape;562;p52"/>
          <p:cNvSpPr/>
          <p:nvPr/>
        </p:nvSpPr>
        <p:spPr>
          <a:xfrm>
            <a:off x="2082975" y="1621475"/>
            <a:ext cx="2259900" cy="59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rebuchet MS"/>
              <a:buNone/>
            </a:pPr>
            <a:r>
              <a:rPr i="0" lang="pt-BR" sz="1100" u="none" cap="none" strike="noStrike">
                <a:solidFill>
                  <a:srgbClr val="000000"/>
                </a:solidFill>
              </a:rPr>
              <a:t>We used the WHO’s five-item wellbeing index (WHO-5)</a:t>
            </a:r>
            <a:endParaRPr i="0" sz="1100" u="none" cap="none" strike="noStrike">
              <a:solidFill>
                <a:srgbClr val="000000"/>
              </a:solidFill>
            </a:endParaRPr>
          </a:p>
        </p:txBody>
      </p:sp>
      <p:sp>
        <p:nvSpPr>
          <p:cNvPr id="563" name="Google Shape;563;p52"/>
          <p:cNvSpPr txBox="1"/>
          <p:nvPr/>
        </p:nvSpPr>
        <p:spPr>
          <a:xfrm>
            <a:off x="726052" y="1601378"/>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Change in wellbeing</a:t>
            </a:r>
            <a:endParaRPr b="1" sz="1300">
              <a:solidFill>
                <a:schemeClr val="dk1"/>
              </a:solidFill>
            </a:endParaRPr>
          </a:p>
        </p:txBody>
      </p:sp>
      <p:sp>
        <p:nvSpPr>
          <p:cNvPr id="564" name="Google Shape;564;p52"/>
          <p:cNvSpPr/>
          <p:nvPr/>
        </p:nvSpPr>
        <p:spPr>
          <a:xfrm>
            <a:off x="669588" y="2439100"/>
            <a:ext cx="37098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 name="Google Shape;565;p52"/>
          <p:cNvSpPr/>
          <p:nvPr/>
        </p:nvSpPr>
        <p:spPr>
          <a:xfrm>
            <a:off x="2082980" y="2500746"/>
            <a:ext cx="22965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100"/>
              <a:t>We used items from the WHO’s Health and Work Performance Questionnaire (HPQ)</a:t>
            </a:r>
            <a:endParaRPr sz="1100"/>
          </a:p>
          <a:p>
            <a:pPr indent="0" lvl="0" marL="0" rtl="0" algn="l">
              <a:spcBef>
                <a:spcPts val="0"/>
              </a:spcBef>
              <a:spcAft>
                <a:spcPts val="0"/>
              </a:spcAft>
              <a:buClr>
                <a:schemeClr val="dk1"/>
              </a:buClr>
              <a:buSzPts val="1100"/>
              <a:buFont typeface="Arial"/>
              <a:buNone/>
            </a:pPr>
            <a:r>
              <a:t/>
            </a:r>
            <a:endParaRPr sz="1100"/>
          </a:p>
          <a:p>
            <a:pPr indent="0" lvl="0" marL="0" marR="0" rtl="0" algn="l">
              <a:lnSpc>
                <a:spcPct val="100000"/>
              </a:lnSpc>
              <a:spcBef>
                <a:spcPts val="0"/>
              </a:spcBef>
              <a:spcAft>
                <a:spcPts val="0"/>
              </a:spcAft>
              <a:buClr>
                <a:srgbClr val="000000"/>
              </a:buClr>
              <a:buSzPts val="1800"/>
              <a:buFont typeface="Trebuchet MS"/>
              <a:buNone/>
            </a:pPr>
            <a:r>
              <a:t/>
            </a:r>
            <a:endParaRPr sz="1100"/>
          </a:p>
        </p:txBody>
      </p:sp>
      <p:sp>
        <p:nvSpPr>
          <p:cNvPr id="566" name="Google Shape;566;p52"/>
          <p:cNvSpPr txBox="1"/>
          <p:nvPr/>
        </p:nvSpPr>
        <p:spPr>
          <a:xfrm>
            <a:off x="726067" y="2518318"/>
            <a:ext cx="12627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Change in perceived productivity</a:t>
            </a:r>
            <a:endParaRPr b="1" sz="1300">
              <a:solidFill>
                <a:schemeClr val="dk1"/>
              </a:solidFill>
            </a:endParaRPr>
          </a:p>
        </p:txBody>
      </p:sp>
      <p:sp>
        <p:nvSpPr>
          <p:cNvPr id="567" name="Google Shape;567;p52"/>
          <p:cNvSpPr/>
          <p:nvPr/>
        </p:nvSpPr>
        <p:spPr>
          <a:xfrm>
            <a:off x="669588" y="3506100"/>
            <a:ext cx="37098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8" name="Google Shape;568;p52"/>
          <p:cNvSpPr/>
          <p:nvPr/>
        </p:nvSpPr>
        <p:spPr>
          <a:xfrm>
            <a:off x="2082975" y="3643947"/>
            <a:ext cx="22599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100"/>
              <a:t>We adapted Yong et al.’s (2017) individual disaster preparedness scale</a:t>
            </a:r>
            <a:endParaRPr sz="1100"/>
          </a:p>
          <a:p>
            <a:pPr indent="0" lvl="0" marL="0" rtl="0" algn="l">
              <a:spcBef>
                <a:spcPts val="0"/>
              </a:spcBef>
              <a:spcAft>
                <a:spcPts val="0"/>
              </a:spcAft>
              <a:buClr>
                <a:schemeClr val="dk1"/>
              </a:buClr>
              <a:buSzPts val="1100"/>
              <a:buFont typeface="Arial"/>
              <a:buNone/>
            </a:pPr>
            <a:r>
              <a:t/>
            </a:r>
            <a:endParaRPr sz="1100"/>
          </a:p>
          <a:p>
            <a:pPr indent="0" lvl="0" marL="0" marR="0" rtl="0" algn="l">
              <a:lnSpc>
                <a:spcPct val="100000"/>
              </a:lnSpc>
              <a:spcBef>
                <a:spcPts val="0"/>
              </a:spcBef>
              <a:spcAft>
                <a:spcPts val="0"/>
              </a:spcAft>
              <a:buClr>
                <a:srgbClr val="000000"/>
              </a:buClr>
              <a:buSzPts val="1800"/>
              <a:buFont typeface="Trebuchet MS"/>
              <a:buNone/>
            </a:pPr>
            <a:r>
              <a:t/>
            </a:r>
            <a:endParaRPr sz="1100"/>
          </a:p>
        </p:txBody>
      </p:sp>
      <p:sp>
        <p:nvSpPr>
          <p:cNvPr id="569" name="Google Shape;569;p52"/>
          <p:cNvSpPr txBox="1"/>
          <p:nvPr/>
        </p:nvSpPr>
        <p:spPr>
          <a:xfrm>
            <a:off x="726066" y="3688473"/>
            <a:ext cx="1356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Disaster preparedness</a:t>
            </a:r>
            <a:endParaRPr b="1" sz="1300">
              <a:solidFill>
                <a:schemeClr val="dk1"/>
              </a:solidFill>
            </a:endParaRPr>
          </a:p>
        </p:txBody>
      </p:sp>
      <p:sp>
        <p:nvSpPr>
          <p:cNvPr id="570" name="Google Shape;570;p52"/>
          <p:cNvSpPr/>
          <p:nvPr/>
        </p:nvSpPr>
        <p:spPr>
          <a:xfrm>
            <a:off x="4699225" y="1414725"/>
            <a:ext cx="4080000" cy="12090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1" name="Google Shape;571;p52"/>
          <p:cNvSpPr/>
          <p:nvPr/>
        </p:nvSpPr>
        <p:spPr>
          <a:xfrm>
            <a:off x="6288135" y="1594036"/>
            <a:ext cx="2451300" cy="819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100"/>
              <a:t>We adapted the Bracha-Burkle Fear and Resilience (FR) checklist, a triage tool for assessing patients’ reactions to bioevents (including pandemics).</a:t>
            </a:r>
            <a:endParaRPr sz="1100"/>
          </a:p>
          <a:p>
            <a:pPr indent="0" lvl="0" marL="0" marR="0" rtl="0" algn="l">
              <a:lnSpc>
                <a:spcPct val="100000"/>
              </a:lnSpc>
              <a:spcBef>
                <a:spcPts val="0"/>
              </a:spcBef>
              <a:spcAft>
                <a:spcPts val="0"/>
              </a:spcAft>
              <a:buClr>
                <a:srgbClr val="000000"/>
              </a:buClr>
              <a:buSzPts val="1800"/>
              <a:buFont typeface="Trebuchet MS"/>
              <a:buNone/>
            </a:pPr>
            <a:r>
              <a:t/>
            </a:r>
            <a:endParaRPr sz="1100"/>
          </a:p>
        </p:txBody>
      </p:sp>
      <p:sp>
        <p:nvSpPr>
          <p:cNvPr id="572" name="Google Shape;572;p52"/>
          <p:cNvSpPr txBox="1"/>
          <p:nvPr/>
        </p:nvSpPr>
        <p:spPr>
          <a:xfrm>
            <a:off x="4878902" y="1742166"/>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Fear (of bioevent)</a:t>
            </a:r>
            <a:endParaRPr b="1" sz="1300">
              <a:solidFill>
                <a:schemeClr val="dk1"/>
              </a:solidFill>
            </a:endParaRPr>
          </a:p>
        </p:txBody>
      </p:sp>
      <p:sp>
        <p:nvSpPr>
          <p:cNvPr id="573" name="Google Shape;573;p52"/>
          <p:cNvSpPr/>
          <p:nvPr/>
        </p:nvSpPr>
        <p:spPr>
          <a:xfrm>
            <a:off x="4699225" y="2903600"/>
            <a:ext cx="4080000" cy="14097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52"/>
          <p:cNvSpPr/>
          <p:nvPr/>
        </p:nvSpPr>
        <p:spPr>
          <a:xfrm>
            <a:off x="6288155" y="3014488"/>
            <a:ext cx="24513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100"/>
              <a:t>We could not find a reasonable scale. Based on our reading of the ergonomics literature, we made a simple six-item, six-point Likert scale concerning distractions, noise, lighting, temperature, chair comfort and overall ergonomics.</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t/>
            </a:r>
            <a:endParaRPr sz="1100"/>
          </a:p>
          <a:p>
            <a:pPr indent="0" lvl="0" marL="0" marR="0" rtl="0" algn="l">
              <a:lnSpc>
                <a:spcPct val="100000"/>
              </a:lnSpc>
              <a:spcBef>
                <a:spcPts val="0"/>
              </a:spcBef>
              <a:spcAft>
                <a:spcPts val="0"/>
              </a:spcAft>
              <a:buClr>
                <a:srgbClr val="000000"/>
              </a:buClr>
              <a:buSzPts val="1800"/>
              <a:buFont typeface="Trebuchet MS"/>
              <a:buNone/>
            </a:pPr>
            <a:r>
              <a:t/>
            </a:r>
            <a:endParaRPr sz="1100"/>
          </a:p>
        </p:txBody>
      </p:sp>
      <p:sp>
        <p:nvSpPr>
          <p:cNvPr id="575" name="Google Shape;575;p52"/>
          <p:cNvSpPr txBox="1"/>
          <p:nvPr/>
        </p:nvSpPr>
        <p:spPr>
          <a:xfrm>
            <a:off x="4914842" y="3361805"/>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Home office ergonomics</a:t>
            </a:r>
            <a:endParaRPr b="1" sz="13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ctrTitle"/>
          </p:nvPr>
        </p:nvSpPr>
        <p:spPr>
          <a:xfrm>
            <a:off x="6899" y="1201775"/>
            <a:ext cx="9144000" cy="2052600"/>
          </a:xfrm>
          <a:prstGeom prst="rect">
            <a:avLst/>
          </a:prstGeom>
        </p:spPr>
        <p:txBody>
          <a:bodyPr anchorCtr="0" anchor="b" bIns="91425" lIns="91425" spcFirstLastPara="1" rIns="91425" wrap="square" tIns="91425">
            <a:normAutofit/>
          </a:bodyPr>
          <a:lstStyle/>
          <a:p>
            <a:pPr indent="0" lvl="0" marL="457200" rtl="0" algn="ctr">
              <a:spcBef>
                <a:spcPts val="0"/>
              </a:spcBef>
              <a:spcAft>
                <a:spcPts val="0"/>
              </a:spcAft>
              <a:buNone/>
            </a:pPr>
            <a:r>
              <a:rPr lang="pt-BR"/>
              <a:t>1</a:t>
            </a:r>
            <a:r>
              <a:rPr lang="pt-BR"/>
              <a:t>) Course Syllabus</a:t>
            </a:r>
            <a:endParaRPr/>
          </a:p>
        </p:txBody>
      </p:sp>
      <p:sp>
        <p:nvSpPr>
          <p:cNvPr id="96" name="Google Shape;96;p17"/>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2 in the chapter.</a:t>
            </a:r>
            <a:endParaRPr sz="854"/>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3"/>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Theory-Driven Survey Design: Pandemic Programming</a:t>
            </a:r>
            <a:endParaRPr sz="2400">
              <a:solidFill>
                <a:srgbClr val="666666"/>
              </a:solidFill>
            </a:endParaRPr>
          </a:p>
        </p:txBody>
      </p:sp>
      <p:cxnSp>
        <p:nvCxnSpPr>
          <p:cNvPr id="581" name="Google Shape;581;p5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582" name="Google Shape;582;p53"/>
          <p:cNvSpPr/>
          <p:nvPr/>
        </p:nvSpPr>
        <p:spPr>
          <a:xfrm>
            <a:off x="-1850" y="866550"/>
            <a:ext cx="24999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83" name="Google Shape;583;p53"/>
          <p:cNvSpPr/>
          <p:nvPr/>
        </p:nvSpPr>
        <p:spPr>
          <a:xfrm>
            <a:off x="200900" y="893500"/>
            <a:ext cx="2297100" cy="28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7366E"/>
              </a:buClr>
              <a:buSzPts val="2800"/>
              <a:buFont typeface="Trebuchet MS"/>
              <a:buNone/>
            </a:pPr>
            <a:r>
              <a:rPr b="1" lang="pt-BR" sz="1600">
                <a:solidFill>
                  <a:schemeClr val="dk1"/>
                </a:solidFill>
              </a:rPr>
              <a:t>SUPPORTED MODEL</a:t>
            </a:r>
            <a:endParaRPr b="1" i="0" sz="1600" u="none" cap="none" strike="noStrike">
              <a:solidFill>
                <a:schemeClr val="dk1"/>
              </a:solidFill>
            </a:endParaRPr>
          </a:p>
        </p:txBody>
      </p:sp>
      <p:sp>
        <p:nvSpPr>
          <p:cNvPr id="584" name="Google Shape;584;p53"/>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85" name="Google Shape;585;p53"/>
          <p:cNvSpPr/>
          <p:nvPr/>
        </p:nvSpPr>
        <p:spPr>
          <a:xfrm>
            <a:off x="576500" y="45944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Ralph, P., Baltes, S., Adisaputri, G., Torkar, R., Kovalenko, V., Kalinowski, M., Novielli, N., Yoo, S., Devroey, X., Tan, X., Zhou, M., Turhan, B., Hoda, R., Hata, H., Robles, G., Fard, A. M., and Alkadhi, R, Pandemic Programming How COVID-19 affects software developers and how their organizations can help.  Empirical Software Engineering (2020), 25: 4927-4961. 2020.</a:t>
            </a:r>
            <a:endParaRPr sz="900"/>
          </a:p>
        </p:txBody>
      </p:sp>
      <p:sp>
        <p:nvSpPr>
          <p:cNvPr id="586" name="Google Shape;586;p53"/>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587" name="Google Shape;587;p53"/>
          <p:cNvPicPr preferRelativeResize="0"/>
          <p:nvPr/>
        </p:nvPicPr>
        <p:blipFill>
          <a:blip r:embed="rId3">
            <a:alphaModFix/>
          </a:blip>
          <a:stretch>
            <a:fillRect/>
          </a:stretch>
        </p:blipFill>
        <p:spPr>
          <a:xfrm>
            <a:off x="230483" y="4706785"/>
            <a:ext cx="263462" cy="259224"/>
          </a:xfrm>
          <a:prstGeom prst="rect">
            <a:avLst/>
          </a:prstGeom>
          <a:noFill/>
          <a:ln>
            <a:noFill/>
          </a:ln>
        </p:spPr>
      </p:pic>
      <p:pic>
        <p:nvPicPr>
          <p:cNvPr id="588" name="Google Shape;588;p53"/>
          <p:cNvPicPr preferRelativeResize="0"/>
          <p:nvPr/>
        </p:nvPicPr>
        <p:blipFill rotWithShape="1">
          <a:blip r:embed="rId4">
            <a:alphaModFix/>
          </a:blip>
          <a:srcRect b="0" l="0" r="0" t="0"/>
          <a:stretch/>
        </p:blipFill>
        <p:spPr>
          <a:xfrm>
            <a:off x="2097113" y="1292288"/>
            <a:ext cx="4949774" cy="321975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4"/>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Evaluating Theories</a:t>
            </a:r>
            <a:endParaRPr sz="2400">
              <a:solidFill>
                <a:srgbClr val="666666"/>
              </a:solidFill>
            </a:endParaRPr>
          </a:p>
        </p:txBody>
      </p:sp>
      <p:cxnSp>
        <p:nvCxnSpPr>
          <p:cNvPr id="594" name="Google Shape;594;p5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595" name="Google Shape;595;p54"/>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596" name="Google Shape;596;p54"/>
          <p:cNvSpPr/>
          <p:nvPr/>
        </p:nvSpPr>
        <p:spPr>
          <a:xfrm>
            <a:off x="576500" y="45944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Sjøberg, D.I., Dybå, T., Anda, B.C. and Hannay, J.E., 2008. Building theories in software engineering. In Guide to advanced empirical software engineering (pp. 312-336). Springer, London.</a:t>
            </a:r>
            <a:endParaRPr sz="900"/>
          </a:p>
        </p:txBody>
      </p:sp>
      <p:sp>
        <p:nvSpPr>
          <p:cNvPr id="597" name="Google Shape;597;p54"/>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598" name="Google Shape;598;p54"/>
          <p:cNvPicPr preferRelativeResize="0"/>
          <p:nvPr/>
        </p:nvPicPr>
        <p:blipFill>
          <a:blip r:embed="rId3">
            <a:alphaModFix/>
          </a:blip>
          <a:stretch>
            <a:fillRect/>
          </a:stretch>
        </p:blipFill>
        <p:spPr>
          <a:xfrm>
            <a:off x="230483" y="4706785"/>
            <a:ext cx="263462" cy="259224"/>
          </a:xfrm>
          <a:prstGeom prst="rect">
            <a:avLst/>
          </a:prstGeom>
          <a:noFill/>
          <a:ln>
            <a:noFill/>
          </a:ln>
        </p:spPr>
      </p:pic>
      <p:pic>
        <p:nvPicPr>
          <p:cNvPr id="599" name="Google Shape;599;p54"/>
          <p:cNvPicPr preferRelativeResize="0"/>
          <p:nvPr/>
        </p:nvPicPr>
        <p:blipFill rotWithShape="1">
          <a:blip r:embed="rId4">
            <a:alphaModFix/>
          </a:blip>
          <a:srcRect b="0" l="0" r="0" t="0"/>
          <a:stretch/>
        </p:blipFill>
        <p:spPr>
          <a:xfrm>
            <a:off x="646952" y="722812"/>
            <a:ext cx="7939949" cy="3699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5"/>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Survey Research and Theory Building</a:t>
            </a:r>
            <a:endParaRPr sz="2400">
              <a:solidFill>
                <a:srgbClr val="666666"/>
              </a:solidFill>
            </a:endParaRPr>
          </a:p>
        </p:txBody>
      </p:sp>
      <p:cxnSp>
        <p:nvCxnSpPr>
          <p:cNvPr id="605" name="Google Shape;605;p5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606" name="Google Shape;606;p55"/>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07" name="Google Shape;607;p55"/>
          <p:cNvSpPr/>
          <p:nvPr/>
        </p:nvSpPr>
        <p:spPr>
          <a:xfrm>
            <a:off x="576500" y="45944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Mendez, D., Felderer, M., Graziotin, D. and Kalinowski, M., 2020. Challenges in survey research. In: Contemporary Empirical Methods in Software Engineering (pp. 93-125). Springer, Cham.</a:t>
            </a:r>
            <a:endParaRPr sz="900"/>
          </a:p>
        </p:txBody>
      </p:sp>
      <p:sp>
        <p:nvSpPr>
          <p:cNvPr id="608" name="Google Shape;608;p55"/>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609" name="Google Shape;609;p55"/>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610" name="Google Shape;610;p55"/>
          <p:cNvSpPr txBox="1"/>
          <p:nvPr/>
        </p:nvSpPr>
        <p:spPr>
          <a:xfrm rot="336">
            <a:off x="5201725" y="3634900"/>
            <a:ext cx="30675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a:solidFill>
                  <a:srgbClr val="000000"/>
                </a:solidFill>
              </a:rPr>
              <a:t>Use validated scales as much as possible to improve construct validity.</a:t>
            </a:r>
            <a:endParaRPr/>
          </a:p>
        </p:txBody>
      </p:sp>
      <p:sp>
        <p:nvSpPr>
          <p:cNvPr id="611" name="Google Shape;611;p55"/>
          <p:cNvSpPr txBox="1"/>
          <p:nvPr/>
        </p:nvSpPr>
        <p:spPr>
          <a:xfrm rot="11411">
            <a:off x="646297" y="22301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612" name="Google Shape;612;p55"/>
          <p:cNvSpPr txBox="1"/>
          <p:nvPr/>
        </p:nvSpPr>
        <p:spPr>
          <a:xfrm rot="373">
            <a:off x="890555" y="3632737"/>
            <a:ext cx="27678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a:solidFill>
                  <a:srgbClr val="000000"/>
                </a:solidFill>
              </a:rPr>
              <a:t>Theories are of high value to guide the design of surveys.</a:t>
            </a:r>
            <a:endParaRPr/>
          </a:p>
        </p:txBody>
      </p:sp>
      <p:sp>
        <p:nvSpPr>
          <p:cNvPr id="613" name="Google Shape;613;p55"/>
          <p:cNvSpPr txBox="1"/>
          <p:nvPr/>
        </p:nvSpPr>
        <p:spPr>
          <a:xfrm rot="11609">
            <a:off x="357127" y="1988870"/>
            <a:ext cx="3997823" cy="1169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pt-BR">
                <a:solidFill>
                  <a:schemeClr val="dk1"/>
                </a:solidFill>
              </a:rPr>
              <a:t>Survey research and theory building are strongly interrelated. The exact relationship depends on whether the theory is descriptive, explanatory, or predictive.</a:t>
            </a:r>
            <a:endParaRPr>
              <a:solidFill>
                <a:schemeClr val="dk1"/>
              </a:solidFill>
            </a:endParaRPr>
          </a:p>
          <a:p>
            <a:pPr indent="0" lvl="0" marL="0" marR="0" rtl="0" algn="ctr">
              <a:spcBef>
                <a:spcPts val="0"/>
              </a:spcBef>
              <a:spcAft>
                <a:spcPts val="0"/>
              </a:spcAft>
              <a:buNone/>
            </a:pPr>
            <a:r>
              <a:t/>
            </a:r>
            <a:endParaRPr/>
          </a:p>
        </p:txBody>
      </p:sp>
      <p:sp>
        <p:nvSpPr>
          <p:cNvPr id="614" name="Google Shape;614;p55"/>
          <p:cNvSpPr txBox="1"/>
          <p:nvPr/>
        </p:nvSpPr>
        <p:spPr>
          <a:xfrm rot="11609">
            <a:off x="4798602" y="1997557"/>
            <a:ext cx="3997823"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BR">
                <a:solidFill>
                  <a:srgbClr val="000000"/>
                </a:solidFill>
              </a:rPr>
              <a:t>Survey data supports the definition or refinement of constructs, relationships, explanations, and the scope of a theory as well as testing of a theory.</a:t>
            </a:r>
            <a:endParaRPr/>
          </a:p>
        </p:txBody>
      </p:sp>
      <p:sp>
        <p:nvSpPr>
          <p:cNvPr id="615" name="Google Shape;615;p55"/>
          <p:cNvSpPr txBox="1"/>
          <p:nvPr/>
        </p:nvSpPr>
        <p:spPr>
          <a:xfrm>
            <a:off x="2590800" y="762000"/>
            <a:ext cx="5034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000"/>
              <a:t>Key Takeaways </a:t>
            </a:r>
            <a:r>
              <a:rPr lang="pt-BR" sz="2000"/>
              <a:t>(Wagner et al., 2020):</a:t>
            </a:r>
            <a:endParaRPr sz="2000"/>
          </a:p>
          <a:p>
            <a:pPr indent="0" lvl="0" marL="0" rtl="0" algn="l">
              <a:spcBef>
                <a:spcPts val="0"/>
              </a:spcBef>
              <a:spcAft>
                <a:spcPts val="0"/>
              </a:spcAft>
              <a:buNone/>
            </a:pPr>
            <a:r>
              <a:t/>
            </a:r>
            <a:endParaRPr sz="2000"/>
          </a:p>
        </p:txBody>
      </p:sp>
      <p:sp>
        <p:nvSpPr>
          <p:cNvPr id="616" name="Google Shape;616;p55"/>
          <p:cNvSpPr/>
          <p:nvPr/>
        </p:nvSpPr>
        <p:spPr>
          <a:xfrm>
            <a:off x="2087556"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1</a:t>
            </a:r>
            <a:endParaRPr sz="800">
              <a:solidFill>
                <a:schemeClr val="dk2"/>
              </a:solidFill>
            </a:endParaRPr>
          </a:p>
        </p:txBody>
      </p:sp>
      <p:sp>
        <p:nvSpPr>
          <p:cNvPr id="617" name="Google Shape;617;p55"/>
          <p:cNvSpPr/>
          <p:nvPr/>
        </p:nvSpPr>
        <p:spPr>
          <a:xfrm>
            <a:off x="2087556" y="32483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2</a:t>
            </a:r>
            <a:endParaRPr sz="800">
              <a:solidFill>
                <a:schemeClr val="dk2"/>
              </a:solidFill>
            </a:endParaRPr>
          </a:p>
        </p:txBody>
      </p:sp>
      <p:sp>
        <p:nvSpPr>
          <p:cNvPr id="618" name="Google Shape;618;p55"/>
          <p:cNvSpPr/>
          <p:nvPr/>
        </p:nvSpPr>
        <p:spPr>
          <a:xfrm>
            <a:off x="6610631"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3</a:t>
            </a:r>
            <a:endParaRPr sz="800">
              <a:solidFill>
                <a:schemeClr val="dk2"/>
              </a:solidFill>
            </a:endParaRPr>
          </a:p>
        </p:txBody>
      </p:sp>
      <p:sp>
        <p:nvSpPr>
          <p:cNvPr id="619" name="Google Shape;619;p55"/>
          <p:cNvSpPr/>
          <p:nvPr/>
        </p:nvSpPr>
        <p:spPr>
          <a:xfrm>
            <a:off x="6610631" y="32483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4</a:t>
            </a:r>
            <a:endParaRPr sz="80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56"/>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Issues When Assessing Psychological Constructs</a:t>
            </a:r>
            <a:endParaRPr sz="2400">
              <a:solidFill>
                <a:srgbClr val="666666"/>
              </a:solidFill>
            </a:endParaRPr>
          </a:p>
        </p:txBody>
      </p:sp>
      <p:cxnSp>
        <p:nvCxnSpPr>
          <p:cNvPr id="625" name="Google Shape;625;p5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626" name="Google Shape;626;p56"/>
          <p:cNvSpPr/>
          <p:nvPr/>
        </p:nvSpPr>
        <p:spPr>
          <a:xfrm>
            <a:off x="65525" y="4591775"/>
            <a:ext cx="8927100" cy="5067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27" name="Google Shape;627;p56"/>
          <p:cNvSpPr/>
          <p:nvPr/>
        </p:nvSpPr>
        <p:spPr>
          <a:xfrm>
            <a:off x="576500" y="471086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Binning JF (2016) Construct. https://www.britannica.com/science/construct</a:t>
            </a:r>
            <a:endParaRPr sz="900"/>
          </a:p>
        </p:txBody>
      </p:sp>
      <p:sp>
        <p:nvSpPr>
          <p:cNvPr id="628" name="Google Shape;628;p56"/>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629" name="Google Shape;629;p56"/>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630" name="Google Shape;630;p56"/>
          <p:cNvSpPr/>
          <p:nvPr/>
        </p:nvSpPr>
        <p:spPr>
          <a:xfrm>
            <a:off x="254250" y="745425"/>
            <a:ext cx="8646300" cy="714900"/>
          </a:xfrm>
          <a:prstGeom prst="rect">
            <a:avLst/>
          </a:prstGeom>
          <a:solidFill>
            <a:srgbClr val="E5E5E5"/>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pt-BR" sz="1800">
                <a:solidFill>
                  <a:schemeClr val="dk1"/>
                </a:solidFill>
              </a:rPr>
              <a:t>Psychological constructs</a:t>
            </a:r>
            <a:r>
              <a:rPr lang="pt-BR" sz="1800">
                <a:solidFill>
                  <a:schemeClr val="dk1"/>
                </a:solidFill>
              </a:rPr>
              <a:t> are theoretical concepts to model and understand human behavior, cognition, affect, and knowledge (Binning, 2016)</a:t>
            </a:r>
            <a:endParaRPr sz="1800">
              <a:solidFill>
                <a:schemeClr val="dk1"/>
              </a:solidFill>
            </a:endParaRPr>
          </a:p>
        </p:txBody>
      </p:sp>
      <p:sp>
        <p:nvSpPr>
          <p:cNvPr id="631" name="Google Shape;631;p56"/>
          <p:cNvSpPr/>
          <p:nvPr/>
        </p:nvSpPr>
        <p:spPr>
          <a:xfrm>
            <a:off x="562025" y="1662007"/>
            <a:ext cx="2232967" cy="2928330"/>
          </a:xfrm>
          <a:custGeom>
            <a:rect b="b" l="l" r="r" t="t"/>
            <a:pathLst>
              <a:path extrusionOk="0" h="5373083" w="4725856">
                <a:moveTo>
                  <a:pt x="1864760" y="5304467"/>
                </a:moveTo>
                <a:cubicBezTo>
                  <a:pt x="1864760" y="5304467"/>
                  <a:pt x="1892622" y="4492240"/>
                  <a:pt x="1320690" y="4515142"/>
                </a:cubicBezTo>
                <a:cubicBezTo>
                  <a:pt x="748759" y="4538045"/>
                  <a:pt x="694207" y="4706658"/>
                  <a:pt x="556702" y="4492240"/>
                </a:cubicBezTo>
                <a:cubicBezTo>
                  <a:pt x="419197" y="4277822"/>
                  <a:pt x="558956" y="4157268"/>
                  <a:pt x="465994" y="4066469"/>
                </a:cubicBezTo>
                <a:cubicBezTo>
                  <a:pt x="465994" y="4066469"/>
                  <a:pt x="324792" y="3993163"/>
                  <a:pt x="322898" y="3899750"/>
                </a:cubicBezTo>
                <a:cubicBezTo>
                  <a:pt x="321005" y="3806336"/>
                  <a:pt x="414689" y="3784967"/>
                  <a:pt x="414689" y="3784967"/>
                </a:cubicBezTo>
                <a:cubicBezTo>
                  <a:pt x="414689" y="3784967"/>
                  <a:pt x="262216" y="3779196"/>
                  <a:pt x="256445" y="3678209"/>
                </a:cubicBezTo>
                <a:cubicBezTo>
                  <a:pt x="250674" y="3577221"/>
                  <a:pt x="319562" y="3569467"/>
                  <a:pt x="159245" y="3502743"/>
                </a:cubicBezTo>
                <a:cubicBezTo>
                  <a:pt x="-1073" y="3436019"/>
                  <a:pt x="-47058" y="3375066"/>
                  <a:pt x="52126" y="3207265"/>
                </a:cubicBezTo>
                <a:cubicBezTo>
                  <a:pt x="151310" y="3039463"/>
                  <a:pt x="482945" y="2567076"/>
                  <a:pt x="444805" y="2364561"/>
                </a:cubicBezTo>
                <a:cubicBezTo>
                  <a:pt x="406664" y="2162045"/>
                  <a:pt x="-69961" y="1003034"/>
                  <a:pt x="1119707" y="339762"/>
                </a:cubicBezTo>
                <a:cubicBezTo>
                  <a:pt x="2309375" y="-323509"/>
                  <a:pt x="4288458" y="-37768"/>
                  <a:pt x="4654267" y="1392196"/>
                </a:cubicBezTo>
                <a:cubicBezTo>
                  <a:pt x="5020076" y="2822160"/>
                  <a:pt x="3864942" y="3851691"/>
                  <a:pt x="3864942" y="3851691"/>
                </a:cubicBezTo>
                <a:cubicBezTo>
                  <a:pt x="3864942" y="3851691"/>
                  <a:pt x="3384440" y="4755348"/>
                  <a:pt x="3899296" y="5373084"/>
                </a:cubicBezTo>
                <a:lnTo>
                  <a:pt x="1863317" y="5373084"/>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2" name="Google Shape;632;p56"/>
          <p:cNvSpPr/>
          <p:nvPr/>
        </p:nvSpPr>
        <p:spPr>
          <a:xfrm>
            <a:off x="1420275" y="1980837"/>
            <a:ext cx="666582" cy="540084"/>
          </a:xfrm>
          <a:custGeom>
            <a:rect b="b" l="l" r="r" t="t"/>
            <a:pathLst>
              <a:path extrusionOk="0" h="990980" w="1410755">
                <a:moveTo>
                  <a:pt x="543258" y="839950"/>
                </a:moveTo>
                <a:cubicBezTo>
                  <a:pt x="675029" y="813729"/>
                  <a:pt x="811813" y="841221"/>
                  <a:pt x="923223" y="916322"/>
                </a:cubicBezTo>
                <a:cubicBezTo>
                  <a:pt x="997125" y="872960"/>
                  <a:pt x="1078564" y="843980"/>
                  <a:pt x="1163249" y="830933"/>
                </a:cubicBezTo>
                <a:cubicBezTo>
                  <a:pt x="1166315" y="699018"/>
                  <a:pt x="1222309" y="479281"/>
                  <a:pt x="1410217" y="375588"/>
                </a:cubicBezTo>
                <a:cubicBezTo>
                  <a:pt x="1418062" y="278568"/>
                  <a:pt x="1341961" y="50986"/>
                  <a:pt x="1064966" y="5361"/>
                </a:cubicBezTo>
                <a:cubicBezTo>
                  <a:pt x="810244" y="-36296"/>
                  <a:pt x="692485" y="178212"/>
                  <a:pt x="687616" y="187319"/>
                </a:cubicBezTo>
                <a:cubicBezTo>
                  <a:pt x="673721" y="213772"/>
                  <a:pt x="641018" y="223954"/>
                  <a:pt x="614563" y="210062"/>
                </a:cubicBezTo>
                <a:cubicBezTo>
                  <a:pt x="607052" y="206116"/>
                  <a:pt x="600569" y="200456"/>
                  <a:pt x="595646" y="193540"/>
                </a:cubicBezTo>
                <a:cubicBezTo>
                  <a:pt x="592760" y="189934"/>
                  <a:pt x="508814" y="86331"/>
                  <a:pt x="257157" y="145932"/>
                </a:cubicBezTo>
                <a:cubicBezTo>
                  <a:pt x="51576" y="194622"/>
                  <a:pt x="8836" y="350972"/>
                  <a:pt x="0" y="408319"/>
                </a:cubicBezTo>
                <a:cubicBezTo>
                  <a:pt x="11181" y="415172"/>
                  <a:pt x="22091" y="422475"/>
                  <a:pt x="32911" y="430229"/>
                </a:cubicBezTo>
                <a:cubicBezTo>
                  <a:pt x="242640" y="581530"/>
                  <a:pt x="305397" y="825433"/>
                  <a:pt x="322709" y="990980"/>
                </a:cubicBezTo>
                <a:cubicBezTo>
                  <a:pt x="366981" y="923986"/>
                  <a:pt x="436230" y="860959"/>
                  <a:pt x="543258" y="8399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3" name="Google Shape;633;p56"/>
          <p:cNvSpPr/>
          <p:nvPr/>
        </p:nvSpPr>
        <p:spPr>
          <a:xfrm>
            <a:off x="954794" y="1767266"/>
            <a:ext cx="1729027" cy="1743692"/>
          </a:xfrm>
          <a:custGeom>
            <a:rect b="b" l="l" r="r" t="t"/>
            <a:pathLst>
              <a:path extrusionOk="0" h="3199435" w="3659317">
                <a:moveTo>
                  <a:pt x="3658782" y="1582492"/>
                </a:moveTo>
                <a:cubicBezTo>
                  <a:pt x="3644536" y="1136435"/>
                  <a:pt x="3392067" y="966740"/>
                  <a:pt x="3392067" y="966740"/>
                </a:cubicBezTo>
                <a:cubicBezTo>
                  <a:pt x="3392067" y="966740"/>
                  <a:pt x="3362312" y="751600"/>
                  <a:pt x="3166649" y="521944"/>
                </a:cubicBezTo>
                <a:cubicBezTo>
                  <a:pt x="2863597" y="189407"/>
                  <a:pt x="2477771" y="248737"/>
                  <a:pt x="2477771" y="248737"/>
                </a:cubicBezTo>
                <a:cubicBezTo>
                  <a:pt x="1977973" y="-236273"/>
                  <a:pt x="1466183" y="137470"/>
                  <a:pt x="1466183" y="137470"/>
                </a:cubicBezTo>
                <a:cubicBezTo>
                  <a:pt x="756205" y="-95342"/>
                  <a:pt x="553870" y="461081"/>
                  <a:pt x="553870" y="461081"/>
                </a:cubicBezTo>
                <a:cubicBezTo>
                  <a:pt x="148117" y="504091"/>
                  <a:pt x="-182798" y="981707"/>
                  <a:pt x="114033" y="1492415"/>
                </a:cubicBezTo>
                <a:cubicBezTo>
                  <a:pt x="341616" y="1884102"/>
                  <a:pt x="677219" y="1889152"/>
                  <a:pt x="821216" y="1869676"/>
                </a:cubicBezTo>
                <a:cubicBezTo>
                  <a:pt x="867923" y="1746958"/>
                  <a:pt x="969361" y="1609002"/>
                  <a:pt x="1188287" y="1547868"/>
                </a:cubicBezTo>
                <a:cubicBezTo>
                  <a:pt x="1189910" y="1526499"/>
                  <a:pt x="1216870" y="1109475"/>
                  <a:pt x="939245" y="909213"/>
                </a:cubicBezTo>
                <a:cubicBezTo>
                  <a:pt x="772976" y="789290"/>
                  <a:pt x="587592" y="819045"/>
                  <a:pt x="486064" y="897671"/>
                </a:cubicBezTo>
                <a:cubicBezTo>
                  <a:pt x="389495" y="972059"/>
                  <a:pt x="362444" y="1087293"/>
                  <a:pt x="411135" y="1213528"/>
                </a:cubicBezTo>
                <a:cubicBezTo>
                  <a:pt x="437103" y="1277907"/>
                  <a:pt x="475424" y="1320286"/>
                  <a:pt x="528352" y="1342377"/>
                </a:cubicBezTo>
                <a:cubicBezTo>
                  <a:pt x="630151" y="1385116"/>
                  <a:pt x="751697" y="1335614"/>
                  <a:pt x="752959" y="1335163"/>
                </a:cubicBezTo>
                <a:cubicBezTo>
                  <a:pt x="780523" y="1323586"/>
                  <a:pt x="812253" y="1336543"/>
                  <a:pt x="823831" y="1364107"/>
                </a:cubicBezTo>
                <a:cubicBezTo>
                  <a:pt x="835408" y="1391671"/>
                  <a:pt x="822451" y="1423401"/>
                  <a:pt x="794887" y="1434979"/>
                </a:cubicBezTo>
                <a:cubicBezTo>
                  <a:pt x="788305" y="1437774"/>
                  <a:pt x="631504" y="1502604"/>
                  <a:pt x="487326" y="1442643"/>
                </a:cubicBezTo>
                <a:cubicBezTo>
                  <a:pt x="407348" y="1409371"/>
                  <a:pt x="347927" y="1345713"/>
                  <a:pt x="310779" y="1253292"/>
                </a:cubicBezTo>
                <a:cubicBezTo>
                  <a:pt x="244145" y="1080982"/>
                  <a:pt x="285171" y="916336"/>
                  <a:pt x="420242" y="812012"/>
                </a:cubicBezTo>
                <a:cubicBezTo>
                  <a:pt x="544492" y="716074"/>
                  <a:pt x="714458" y="696147"/>
                  <a:pt x="868644" y="750969"/>
                </a:cubicBezTo>
                <a:cubicBezTo>
                  <a:pt x="894432" y="637989"/>
                  <a:pt x="984599" y="483172"/>
                  <a:pt x="1201903" y="431777"/>
                </a:cubicBezTo>
                <a:cubicBezTo>
                  <a:pt x="1409919" y="382545"/>
                  <a:pt x="1533899" y="429342"/>
                  <a:pt x="1597917" y="471901"/>
                </a:cubicBezTo>
                <a:cubicBezTo>
                  <a:pt x="1674560" y="372717"/>
                  <a:pt x="1830098" y="253426"/>
                  <a:pt x="2052181" y="289673"/>
                </a:cubicBezTo>
                <a:cubicBezTo>
                  <a:pt x="2237294" y="319879"/>
                  <a:pt x="2342610" y="417079"/>
                  <a:pt x="2398423" y="493271"/>
                </a:cubicBezTo>
                <a:cubicBezTo>
                  <a:pt x="2448818" y="560873"/>
                  <a:pt x="2479754" y="640981"/>
                  <a:pt x="2487869" y="724911"/>
                </a:cubicBezTo>
                <a:cubicBezTo>
                  <a:pt x="2697779" y="672524"/>
                  <a:pt x="2941231" y="737444"/>
                  <a:pt x="3083695" y="883154"/>
                </a:cubicBezTo>
                <a:cubicBezTo>
                  <a:pt x="3199741" y="1002175"/>
                  <a:pt x="3240135" y="1163846"/>
                  <a:pt x="3199199" y="1341205"/>
                </a:cubicBezTo>
                <a:cubicBezTo>
                  <a:pt x="3252488" y="1393592"/>
                  <a:pt x="3356722" y="1527761"/>
                  <a:pt x="3325434" y="1753179"/>
                </a:cubicBezTo>
                <a:cubicBezTo>
                  <a:pt x="3308843" y="1872110"/>
                  <a:pt x="3242931" y="1963900"/>
                  <a:pt x="3139779" y="2011599"/>
                </a:cubicBezTo>
                <a:cubicBezTo>
                  <a:pt x="3007594" y="2072823"/>
                  <a:pt x="2828431" y="2052895"/>
                  <a:pt x="2683172" y="1960744"/>
                </a:cubicBezTo>
                <a:cubicBezTo>
                  <a:pt x="2477500" y="1830272"/>
                  <a:pt x="2156144" y="1823239"/>
                  <a:pt x="2008900" y="1945867"/>
                </a:cubicBezTo>
                <a:cubicBezTo>
                  <a:pt x="1894388" y="2041354"/>
                  <a:pt x="1762022" y="2135218"/>
                  <a:pt x="1636960" y="2125300"/>
                </a:cubicBezTo>
                <a:cubicBezTo>
                  <a:pt x="1627114" y="2124479"/>
                  <a:pt x="1617321" y="2123037"/>
                  <a:pt x="1607656" y="2120972"/>
                </a:cubicBezTo>
                <a:cubicBezTo>
                  <a:pt x="1533809" y="2104742"/>
                  <a:pt x="1474659" y="2051002"/>
                  <a:pt x="1432010" y="1961195"/>
                </a:cubicBezTo>
                <a:cubicBezTo>
                  <a:pt x="1419161" y="1934181"/>
                  <a:pt x="1430648" y="1901865"/>
                  <a:pt x="1457662" y="1889016"/>
                </a:cubicBezTo>
                <a:cubicBezTo>
                  <a:pt x="1484676" y="1876168"/>
                  <a:pt x="1516992" y="1887655"/>
                  <a:pt x="1529841" y="1914669"/>
                </a:cubicBezTo>
                <a:cubicBezTo>
                  <a:pt x="1557793" y="1973458"/>
                  <a:pt x="1590884" y="2006279"/>
                  <a:pt x="1630829" y="2015115"/>
                </a:cubicBezTo>
                <a:cubicBezTo>
                  <a:pt x="1720184" y="2034772"/>
                  <a:pt x="1849755" y="1937481"/>
                  <a:pt x="1939471" y="1862642"/>
                </a:cubicBezTo>
                <a:cubicBezTo>
                  <a:pt x="2124855" y="1708186"/>
                  <a:pt x="2492017" y="1711161"/>
                  <a:pt x="2741240" y="1869315"/>
                </a:cubicBezTo>
                <a:cubicBezTo>
                  <a:pt x="2856113" y="1942170"/>
                  <a:pt x="2994700" y="1959482"/>
                  <a:pt x="3094335" y="1913316"/>
                </a:cubicBezTo>
                <a:cubicBezTo>
                  <a:pt x="3163854" y="1881127"/>
                  <a:pt x="3206593" y="1820624"/>
                  <a:pt x="3218045" y="1738302"/>
                </a:cubicBezTo>
                <a:cubicBezTo>
                  <a:pt x="3249874" y="1509547"/>
                  <a:pt x="3108221" y="1404682"/>
                  <a:pt x="3106778" y="1403871"/>
                </a:cubicBezTo>
                <a:cubicBezTo>
                  <a:pt x="3088195" y="1390544"/>
                  <a:pt x="3080007" y="1366975"/>
                  <a:pt x="3086310" y="1344992"/>
                </a:cubicBezTo>
                <a:cubicBezTo>
                  <a:pt x="3130221" y="1191256"/>
                  <a:pt x="3102540" y="1057719"/>
                  <a:pt x="3006061" y="958805"/>
                </a:cubicBezTo>
                <a:cubicBezTo>
                  <a:pt x="2888843" y="838431"/>
                  <a:pt x="2684795" y="785864"/>
                  <a:pt x="2510141" y="830948"/>
                </a:cubicBezTo>
                <a:cubicBezTo>
                  <a:pt x="2280214" y="890278"/>
                  <a:pt x="2246762" y="1136525"/>
                  <a:pt x="2241983" y="1216954"/>
                </a:cubicBezTo>
                <a:cubicBezTo>
                  <a:pt x="2376513" y="1223987"/>
                  <a:pt x="2529797" y="1283407"/>
                  <a:pt x="2672803" y="1458152"/>
                </a:cubicBezTo>
                <a:cubicBezTo>
                  <a:pt x="2691774" y="1481307"/>
                  <a:pt x="2688383" y="1515462"/>
                  <a:pt x="2665229" y="1534433"/>
                </a:cubicBezTo>
                <a:cubicBezTo>
                  <a:pt x="2642073" y="1553404"/>
                  <a:pt x="2607918" y="1550014"/>
                  <a:pt x="2588947" y="1526859"/>
                </a:cubicBezTo>
                <a:cubicBezTo>
                  <a:pt x="2284632" y="1155009"/>
                  <a:pt x="1937398" y="1405765"/>
                  <a:pt x="1922790" y="1416675"/>
                </a:cubicBezTo>
                <a:cubicBezTo>
                  <a:pt x="1902151" y="1432066"/>
                  <a:pt x="1873532" y="1430786"/>
                  <a:pt x="1854353" y="1413609"/>
                </a:cubicBezTo>
                <a:cubicBezTo>
                  <a:pt x="1764087" y="1342593"/>
                  <a:pt x="1647230" y="1314713"/>
                  <a:pt x="1534620" y="1337327"/>
                </a:cubicBezTo>
                <a:cubicBezTo>
                  <a:pt x="1356359" y="1373394"/>
                  <a:pt x="1324710" y="1589796"/>
                  <a:pt x="1324440" y="1591960"/>
                </a:cubicBezTo>
                <a:cubicBezTo>
                  <a:pt x="1321284" y="1615232"/>
                  <a:pt x="1303467" y="1633816"/>
                  <a:pt x="1280348" y="1637945"/>
                </a:cubicBezTo>
                <a:cubicBezTo>
                  <a:pt x="867201" y="1712514"/>
                  <a:pt x="889743" y="2075618"/>
                  <a:pt x="890915" y="2090946"/>
                </a:cubicBezTo>
                <a:cubicBezTo>
                  <a:pt x="892223" y="2108826"/>
                  <a:pt x="884676" y="2126220"/>
                  <a:pt x="870718" y="2137473"/>
                </a:cubicBezTo>
                <a:cubicBezTo>
                  <a:pt x="932482" y="2676583"/>
                  <a:pt x="1654633" y="2628434"/>
                  <a:pt x="1654633" y="2628434"/>
                </a:cubicBezTo>
                <a:cubicBezTo>
                  <a:pt x="1655985" y="2634385"/>
                  <a:pt x="1657518" y="2640156"/>
                  <a:pt x="1658961" y="2646467"/>
                </a:cubicBezTo>
                <a:cubicBezTo>
                  <a:pt x="1679429" y="2654402"/>
                  <a:pt x="2163357" y="2837351"/>
                  <a:pt x="2381923" y="2577489"/>
                </a:cubicBezTo>
                <a:cubicBezTo>
                  <a:pt x="2436023" y="2487322"/>
                  <a:pt x="2454057" y="2410319"/>
                  <a:pt x="2433859" y="2353694"/>
                </a:cubicBezTo>
                <a:cubicBezTo>
                  <a:pt x="2411137" y="2290577"/>
                  <a:pt x="2347118" y="2267133"/>
                  <a:pt x="2346487" y="2266953"/>
                </a:cubicBezTo>
                <a:cubicBezTo>
                  <a:pt x="2318174" y="2257269"/>
                  <a:pt x="2303080" y="2226468"/>
                  <a:pt x="2312764" y="2198155"/>
                </a:cubicBezTo>
                <a:cubicBezTo>
                  <a:pt x="2322448" y="2169843"/>
                  <a:pt x="2353249" y="2154749"/>
                  <a:pt x="2381562" y="2164433"/>
                </a:cubicBezTo>
                <a:cubicBezTo>
                  <a:pt x="2386161" y="2165965"/>
                  <a:pt x="2495263" y="2204467"/>
                  <a:pt x="2535838" y="2316996"/>
                </a:cubicBezTo>
                <a:cubicBezTo>
                  <a:pt x="2568479" y="2407163"/>
                  <a:pt x="2547109" y="2515364"/>
                  <a:pt x="2472721" y="2637451"/>
                </a:cubicBezTo>
                <a:cubicBezTo>
                  <a:pt x="2471378" y="2639533"/>
                  <a:pt x="2469935" y="2641553"/>
                  <a:pt x="2468393" y="2643492"/>
                </a:cubicBezTo>
                <a:cubicBezTo>
                  <a:pt x="2332601" y="2808408"/>
                  <a:pt x="2125757" y="2836540"/>
                  <a:pt x="1950292" y="2822294"/>
                </a:cubicBezTo>
                <a:cubicBezTo>
                  <a:pt x="1866607" y="2814954"/>
                  <a:pt x="1783870" y="2799247"/>
                  <a:pt x="1703323" y="2775407"/>
                </a:cubicBezTo>
                <a:cubicBezTo>
                  <a:pt x="1829557" y="3054925"/>
                  <a:pt x="2113495" y="3183955"/>
                  <a:pt x="2417088" y="3198652"/>
                </a:cubicBezTo>
                <a:cubicBezTo>
                  <a:pt x="2769372" y="3215694"/>
                  <a:pt x="2837989" y="2949249"/>
                  <a:pt x="2837989" y="2949249"/>
                </a:cubicBezTo>
                <a:cubicBezTo>
                  <a:pt x="3314794" y="2761340"/>
                  <a:pt x="3212003" y="2282011"/>
                  <a:pt x="3212003" y="2282011"/>
                </a:cubicBezTo>
                <a:cubicBezTo>
                  <a:pt x="3410101" y="2251715"/>
                  <a:pt x="3672758" y="2028460"/>
                  <a:pt x="3658782" y="1582492"/>
                </a:cubicBezTo>
                <a:close/>
              </a:path>
            </a:pathLst>
          </a:custGeom>
          <a:solidFill>
            <a:srgbClr val="FFFFFF"/>
          </a:solidFill>
          <a:ln>
            <a:noFill/>
          </a:ln>
          <a:effectLst>
            <a:outerShdw blurRad="177800" rotWithShape="0" algn="tl" dir="2700000" dist="38100">
              <a:srgbClr val="000000">
                <a:alpha val="2667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634" name="Google Shape;634;p56"/>
          <p:cNvSpPr/>
          <p:nvPr/>
        </p:nvSpPr>
        <p:spPr>
          <a:xfrm>
            <a:off x="2808095" y="1673714"/>
            <a:ext cx="61074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200">
                <a:solidFill>
                  <a:schemeClr val="dk2"/>
                </a:solidFill>
              </a:rPr>
              <a:t>Examples include </a:t>
            </a:r>
            <a:r>
              <a:rPr b="1" lang="pt-BR" sz="1200">
                <a:solidFill>
                  <a:schemeClr val="dk2"/>
                </a:solidFill>
              </a:rPr>
              <a:t>happiness</a:t>
            </a:r>
            <a:r>
              <a:rPr lang="pt-BR" sz="1200">
                <a:solidFill>
                  <a:schemeClr val="dk2"/>
                </a:solidFill>
              </a:rPr>
              <a:t>, </a:t>
            </a:r>
            <a:r>
              <a:rPr b="1" lang="pt-BR" sz="1200">
                <a:solidFill>
                  <a:schemeClr val="dk2"/>
                </a:solidFill>
              </a:rPr>
              <a:t>job satisfaction</a:t>
            </a:r>
            <a:r>
              <a:rPr lang="pt-BR" sz="1200">
                <a:solidFill>
                  <a:schemeClr val="dk2"/>
                </a:solidFill>
              </a:rPr>
              <a:t>, </a:t>
            </a:r>
            <a:r>
              <a:rPr b="1" lang="pt-BR" sz="1200">
                <a:solidFill>
                  <a:schemeClr val="dk2"/>
                </a:solidFill>
              </a:rPr>
              <a:t>motivation</a:t>
            </a:r>
            <a:r>
              <a:rPr lang="pt-BR" sz="1200">
                <a:solidFill>
                  <a:schemeClr val="dk2"/>
                </a:solidFill>
              </a:rPr>
              <a:t>, </a:t>
            </a:r>
            <a:r>
              <a:rPr b="1" lang="pt-BR" sz="1200">
                <a:solidFill>
                  <a:schemeClr val="dk2"/>
                </a:solidFill>
              </a:rPr>
              <a:t>commitment</a:t>
            </a:r>
            <a:r>
              <a:rPr lang="pt-BR" sz="1200">
                <a:solidFill>
                  <a:schemeClr val="dk2"/>
                </a:solidFill>
              </a:rPr>
              <a:t>, </a:t>
            </a:r>
            <a:r>
              <a:rPr b="1" lang="pt-BR" sz="1200">
                <a:solidFill>
                  <a:schemeClr val="dk2"/>
                </a:solidFill>
              </a:rPr>
              <a:t>personality</a:t>
            </a:r>
            <a:r>
              <a:rPr lang="pt-BR" sz="1200">
                <a:solidFill>
                  <a:schemeClr val="dk2"/>
                </a:solidFill>
              </a:rPr>
              <a:t>, </a:t>
            </a:r>
            <a:r>
              <a:rPr b="1" lang="pt-BR" sz="1200">
                <a:solidFill>
                  <a:schemeClr val="dk2"/>
                </a:solidFill>
              </a:rPr>
              <a:t>intelligence</a:t>
            </a:r>
            <a:r>
              <a:rPr lang="pt-BR" sz="1200">
                <a:solidFill>
                  <a:schemeClr val="dk2"/>
                </a:solidFill>
              </a:rPr>
              <a:t>, </a:t>
            </a:r>
            <a:r>
              <a:rPr b="1" lang="pt-BR" sz="1200">
                <a:solidFill>
                  <a:schemeClr val="dk2"/>
                </a:solidFill>
              </a:rPr>
              <a:t>skills</a:t>
            </a:r>
            <a:r>
              <a:rPr lang="pt-BR" sz="1200">
                <a:solidFill>
                  <a:schemeClr val="dk2"/>
                </a:solidFill>
              </a:rPr>
              <a:t>, and </a:t>
            </a:r>
            <a:r>
              <a:rPr b="1" lang="pt-BR" sz="1200">
                <a:solidFill>
                  <a:schemeClr val="dk2"/>
                </a:solidFill>
              </a:rPr>
              <a:t>performance</a:t>
            </a:r>
            <a:endParaRPr sz="1200">
              <a:solidFill>
                <a:schemeClr val="dk2"/>
              </a:solidFill>
            </a:endParaRPr>
          </a:p>
        </p:txBody>
      </p:sp>
      <p:cxnSp>
        <p:nvCxnSpPr>
          <p:cNvPr id="635" name="Google Shape;635;p56"/>
          <p:cNvCxnSpPr/>
          <p:nvPr/>
        </p:nvCxnSpPr>
        <p:spPr>
          <a:xfrm>
            <a:off x="2273254" y="1906779"/>
            <a:ext cx="504000" cy="0"/>
          </a:xfrm>
          <a:prstGeom prst="straightConnector1">
            <a:avLst/>
          </a:prstGeom>
          <a:noFill/>
          <a:ln cap="rnd" cmpd="sng" w="19050">
            <a:solidFill>
              <a:srgbClr val="000000"/>
            </a:solidFill>
            <a:prstDash val="dot"/>
            <a:round/>
            <a:headEnd len="sm" w="sm" type="none"/>
            <a:tailEnd len="sm" w="sm" type="none"/>
          </a:ln>
        </p:spPr>
      </p:cxnSp>
      <p:cxnSp>
        <p:nvCxnSpPr>
          <p:cNvPr id="636" name="Google Shape;636;p56"/>
          <p:cNvCxnSpPr/>
          <p:nvPr/>
        </p:nvCxnSpPr>
        <p:spPr>
          <a:xfrm>
            <a:off x="2683826" y="2437499"/>
            <a:ext cx="1135200" cy="11700"/>
          </a:xfrm>
          <a:prstGeom prst="straightConnector1">
            <a:avLst/>
          </a:prstGeom>
          <a:noFill/>
          <a:ln cap="rnd" cmpd="sng" w="19050">
            <a:solidFill>
              <a:srgbClr val="000000"/>
            </a:solidFill>
            <a:prstDash val="dot"/>
            <a:round/>
            <a:headEnd len="sm" w="sm" type="none"/>
            <a:tailEnd len="sm" w="sm" type="none"/>
          </a:ln>
        </p:spPr>
      </p:cxnSp>
      <p:sp>
        <p:nvSpPr>
          <p:cNvPr id="637" name="Google Shape;637;p56"/>
          <p:cNvSpPr/>
          <p:nvPr/>
        </p:nvSpPr>
        <p:spPr>
          <a:xfrm>
            <a:off x="3801792" y="2302075"/>
            <a:ext cx="48849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200">
                <a:solidFill>
                  <a:schemeClr val="dk2"/>
                </a:solidFill>
              </a:rPr>
              <a:t>These constructs can only be assessed </a:t>
            </a:r>
            <a:r>
              <a:rPr b="1" lang="pt-BR" sz="1200">
                <a:solidFill>
                  <a:schemeClr val="dk2"/>
                </a:solidFill>
              </a:rPr>
              <a:t>indirectly</a:t>
            </a:r>
            <a:endParaRPr sz="1200">
              <a:solidFill>
                <a:schemeClr val="dk2"/>
              </a:solidFill>
            </a:endParaRPr>
          </a:p>
        </p:txBody>
      </p:sp>
      <p:sp>
        <p:nvSpPr>
          <p:cNvPr id="638" name="Google Shape;638;p56"/>
          <p:cNvSpPr/>
          <p:nvPr/>
        </p:nvSpPr>
        <p:spPr>
          <a:xfrm rot="10800000">
            <a:off x="2573426" y="2975918"/>
            <a:ext cx="1302092" cy="0"/>
          </a:xfrm>
          <a:custGeom>
            <a:rect b="b" l="l" r="r" t="t"/>
            <a:pathLst>
              <a:path extrusionOk="0" h="120000" w="9521">
                <a:moveTo>
                  <a:pt x="0" y="0"/>
                </a:moveTo>
                <a:lnTo>
                  <a:pt x="9521" y="0"/>
                </a:lnTo>
              </a:path>
            </a:pathLst>
          </a:custGeom>
          <a:noFill/>
          <a:ln cap="rnd" cmpd="sng" w="19050">
            <a:solidFill>
              <a:srgbClr val="00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39" name="Google Shape;639;p56"/>
          <p:cNvSpPr/>
          <p:nvPr/>
        </p:nvSpPr>
        <p:spPr>
          <a:xfrm>
            <a:off x="3838514" y="2755803"/>
            <a:ext cx="52203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200">
                <a:solidFill>
                  <a:schemeClr val="dk2"/>
                </a:solidFill>
              </a:rPr>
              <a:t>We need ways to </a:t>
            </a:r>
            <a:r>
              <a:rPr b="1" lang="pt-BR" sz="1200">
                <a:solidFill>
                  <a:schemeClr val="dk2"/>
                </a:solidFill>
              </a:rPr>
              <a:t>proxy</a:t>
            </a:r>
            <a:r>
              <a:rPr lang="pt-BR" sz="1200">
                <a:solidFill>
                  <a:schemeClr val="dk2"/>
                </a:solidFill>
              </a:rPr>
              <a:t> our </a:t>
            </a:r>
            <a:r>
              <a:rPr b="1" lang="pt-BR" sz="1200">
                <a:solidFill>
                  <a:schemeClr val="dk2"/>
                </a:solidFill>
              </a:rPr>
              <a:t>measurement</a:t>
            </a:r>
            <a:r>
              <a:rPr lang="pt-BR" sz="1200">
                <a:solidFill>
                  <a:schemeClr val="dk2"/>
                </a:solidFill>
              </a:rPr>
              <a:t> of a construct in robust,</a:t>
            </a:r>
            <a:r>
              <a:rPr lang="pt-BR" sz="1200">
                <a:solidFill>
                  <a:schemeClr val="dk2"/>
                </a:solidFill>
              </a:rPr>
              <a:t> </a:t>
            </a:r>
            <a:r>
              <a:rPr lang="pt-BR" sz="1200">
                <a:solidFill>
                  <a:schemeClr val="dk2"/>
                </a:solidFill>
              </a:rPr>
              <a:t>valid, and reliable ways</a:t>
            </a:r>
            <a:endParaRPr sz="1200">
              <a:solidFill>
                <a:schemeClr val="dk2"/>
              </a:solidFill>
            </a:endParaRPr>
          </a:p>
        </p:txBody>
      </p:sp>
      <p:sp>
        <p:nvSpPr>
          <p:cNvPr id="640" name="Google Shape;640;p56"/>
          <p:cNvSpPr/>
          <p:nvPr/>
        </p:nvSpPr>
        <p:spPr>
          <a:xfrm>
            <a:off x="3898143" y="3188178"/>
            <a:ext cx="50676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solidFill>
                  <a:schemeClr val="dk2"/>
                </a:solidFill>
                <a:latin typeface="Trebuchet MS"/>
                <a:ea typeface="Trebuchet MS"/>
                <a:cs typeface="Trebuchet MS"/>
                <a:sym typeface="Trebuchet MS"/>
              </a:rPr>
              <a:t>🡪 This is why, whenever we wish to investigate psychological constructs and their variables, we need to either develop or adopt measurement instruments that are </a:t>
            </a:r>
            <a:r>
              <a:rPr b="1" lang="pt-BR" sz="1000">
                <a:solidFill>
                  <a:schemeClr val="dk2"/>
                </a:solidFill>
                <a:latin typeface="Trebuchet MS"/>
                <a:ea typeface="Trebuchet MS"/>
                <a:cs typeface="Trebuchet MS"/>
                <a:sym typeface="Trebuchet MS"/>
              </a:rPr>
              <a:t>psychometrically validated</a:t>
            </a:r>
            <a:endParaRPr sz="1000">
              <a:solidFill>
                <a:schemeClr val="dk2"/>
              </a:solidFill>
              <a:latin typeface="Trebuchet MS"/>
              <a:ea typeface="Trebuchet MS"/>
              <a:cs typeface="Trebuchet MS"/>
              <a:sym typeface="Trebuchet MS"/>
            </a:endParaRPr>
          </a:p>
        </p:txBody>
      </p:sp>
      <p:cxnSp>
        <p:nvCxnSpPr>
          <p:cNvPr id="641" name="Google Shape;641;p56"/>
          <p:cNvCxnSpPr/>
          <p:nvPr/>
        </p:nvCxnSpPr>
        <p:spPr>
          <a:xfrm flipH="1" rot="10800000">
            <a:off x="2307146" y="4079188"/>
            <a:ext cx="2832900" cy="6900"/>
          </a:xfrm>
          <a:prstGeom prst="straightConnector1">
            <a:avLst/>
          </a:prstGeom>
          <a:noFill/>
          <a:ln cap="rnd" cmpd="sng" w="19050">
            <a:solidFill>
              <a:srgbClr val="000000"/>
            </a:solidFill>
            <a:prstDash val="dot"/>
            <a:round/>
            <a:headEnd len="sm" w="sm" type="none"/>
            <a:tailEnd len="sm" w="sm" type="none"/>
          </a:ln>
        </p:spPr>
      </p:cxnSp>
      <p:sp>
        <p:nvSpPr>
          <p:cNvPr id="642" name="Google Shape;642;p56"/>
          <p:cNvSpPr/>
          <p:nvPr/>
        </p:nvSpPr>
        <p:spPr>
          <a:xfrm>
            <a:off x="5142150" y="3856625"/>
            <a:ext cx="40020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solidFill>
                  <a:schemeClr val="dk2"/>
                </a:solidFill>
              </a:rPr>
              <a:t>Scientists have investigated issues of </a:t>
            </a:r>
            <a:r>
              <a:rPr b="1" lang="pt-BR" sz="1000">
                <a:solidFill>
                  <a:schemeClr val="dk2"/>
                </a:solidFill>
              </a:rPr>
              <a:t>validity</a:t>
            </a:r>
            <a:r>
              <a:rPr lang="pt-BR" sz="1000">
                <a:solidFill>
                  <a:schemeClr val="dk2"/>
                </a:solidFill>
              </a:rPr>
              <a:t> and </a:t>
            </a:r>
            <a:r>
              <a:rPr b="1" lang="pt-BR" sz="1000">
                <a:solidFill>
                  <a:schemeClr val="dk2"/>
                </a:solidFill>
              </a:rPr>
              <a:t>reliability</a:t>
            </a:r>
            <a:r>
              <a:rPr lang="pt-BR" sz="1000">
                <a:solidFill>
                  <a:schemeClr val="dk2"/>
                </a:solidFill>
              </a:rPr>
              <a:t> of psychological tests</a:t>
            </a:r>
            <a:endParaRPr sz="10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7"/>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Issues When Assessing Psychological Constructs</a:t>
            </a:r>
            <a:endParaRPr sz="2400">
              <a:solidFill>
                <a:srgbClr val="666666"/>
              </a:solidFill>
            </a:endParaRPr>
          </a:p>
        </p:txBody>
      </p:sp>
      <p:cxnSp>
        <p:nvCxnSpPr>
          <p:cNvPr id="648" name="Google Shape;648;p5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649" name="Google Shape;649;p57"/>
          <p:cNvSpPr/>
          <p:nvPr/>
        </p:nvSpPr>
        <p:spPr>
          <a:xfrm>
            <a:off x="65525" y="4591775"/>
            <a:ext cx="8927100" cy="5067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50" name="Google Shape;650;p57"/>
          <p:cNvSpPr/>
          <p:nvPr/>
        </p:nvSpPr>
        <p:spPr>
          <a:xfrm>
            <a:off x="576500" y="471086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AERA, APA, NCME: Standards for educational and psychological testing. American Educational Research Association, Washington, DC (2014)</a:t>
            </a:r>
            <a:endParaRPr sz="900"/>
          </a:p>
        </p:txBody>
      </p:sp>
      <p:sp>
        <p:nvSpPr>
          <p:cNvPr id="651" name="Google Shape;651;p57"/>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652" name="Google Shape;652;p57"/>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653" name="Google Shape;653;p57"/>
          <p:cNvSpPr txBox="1"/>
          <p:nvPr/>
        </p:nvSpPr>
        <p:spPr>
          <a:xfrm>
            <a:off x="0" y="685800"/>
            <a:ext cx="9025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800">
                <a:solidFill>
                  <a:schemeClr val="dk1"/>
                </a:solidFill>
              </a:rPr>
              <a:t>Validity and Reliability in Psychometrics (AERA et al., 2014)</a:t>
            </a:r>
            <a:endParaRPr sz="1800">
              <a:solidFill>
                <a:schemeClr val="dk1"/>
              </a:solidFill>
            </a:endParaRPr>
          </a:p>
        </p:txBody>
      </p:sp>
      <p:sp>
        <p:nvSpPr>
          <p:cNvPr id="654" name="Google Shape;654;p57"/>
          <p:cNvSpPr/>
          <p:nvPr/>
        </p:nvSpPr>
        <p:spPr>
          <a:xfrm>
            <a:off x="1339251" y="1698971"/>
            <a:ext cx="2789156" cy="2693991"/>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55" name="Google Shape;655;p57"/>
          <p:cNvSpPr/>
          <p:nvPr/>
        </p:nvSpPr>
        <p:spPr>
          <a:xfrm>
            <a:off x="4791724" y="1698971"/>
            <a:ext cx="2789156" cy="2626292"/>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56" name="Google Shape;656;p57"/>
          <p:cNvSpPr txBox="1"/>
          <p:nvPr/>
        </p:nvSpPr>
        <p:spPr>
          <a:xfrm>
            <a:off x="1347228" y="2368498"/>
            <a:ext cx="2789400" cy="2105700"/>
          </a:xfrm>
          <a:prstGeom prst="rect">
            <a:avLst/>
          </a:prstGeom>
          <a:noFill/>
          <a:ln>
            <a:noFill/>
          </a:ln>
        </p:spPr>
        <p:txBody>
          <a:bodyPr anchorCtr="0" anchor="t" bIns="45700" lIns="91425" spcFirstLastPara="1" rIns="91425" wrap="square" tIns="45700">
            <a:spAutoFit/>
          </a:bodyPr>
          <a:lstStyle/>
          <a:p>
            <a:pPr indent="-266700" lvl="0" marL="342900" rtl="0" algn="l">
              <a:spcBef>
                <a:spcPts val="0"/>
              </a:spcBef>
              <a:spcAft>
                <a:spcPts val="0"/>
              </a:spcAft>
              <a:buClr>
                <a:schemeClr val="dk1"/>
              </a:buClr>
              <a:buSzPts val="1200"/>
              <a:buChar char="✔"/>
            </a:pPr>
            <a:r>
              <a:rPr lang="pt-BR" sz="1200">
                <a:solidFill>
                  <a:schemeClr val="dk1"/>
                </a:solidFill>
              </a:rPr>
              <a:t>The degree to which evidence and theory support the interpretation of test scores for proposed uses of tests</a:t>
            </a:r>
            <a:endParaRPr sz="1200">
              <a:solidFill>
                <a:schemeClr val="dk1"/>
              </a:solidFill>
            </a:endParaRPr>
          </a:p>
          <a:p>
            <a:pPr indent="-266700" lvl="0" marL="342900" rtl="0" algn="l">
              <a:spcBef>
                <a:spcPts val="0"/>
              </a:spcBef>
              <a:spcAft>
                <a:spcPts val="0"/>
              </a:spcAft>
              <a:buClr>
                <a:schemeClr val="dk1"/>
              </a:buClr>
              <a:buSzPts val="1200"/>
              <a:buFont typeface="Noto Sans Symbols"/>
              <a:buNone/>
            </a:pPr>
            <a:r>
              <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We need to ensure that any meaning we provide to the values obtained by a measurement instrument needs to be validated</a:t>
            </a:r>
            <a:endParaRPr sz="1200">
              <a:solidFill>
                <a:schemeClr val="dk1"/>
              </a:solidFill>
            </a:endParaRPr>
          </a:p>
          <a:p>
            <a:pPr indent="0" lvl="0" marL="0" marR="0" rtl="0" algn="ctr">
              <a:lnSpc>
                <a:spcPct val="90000"/>
              </a:lnSpc>
              <a:spcBef>
                <a:spcPts val="0"/>
              </a:spcBef>
              <a:spcAft>
                <a:spcPts val="0"/>
              </a:spcAft>
              <a:buClr>
                <a:srgbClr val="000000"/>
              </a:buClr>
              <a:buSzPts val="2000"/>
              <a:buFont typeface="Arial"/>
              <a:buNone/>
            </a:pPr>
            <a:r>
              <a:t/>
            </a:r>
            <a:endParaRPr sz="1200"/>
          </a:p>
        </p:txBody>
      </p:sp>
      <p:sp>
        <p:nvSpPr>
          <p:cNvPr id="657" name="Google Shape;657;p57"/>
          <p:cNvSpPr txBox="1"/>
          <p:nvPr/>
        </p:nvSpPr>
        <p:spPr>
          <a:xfrm>
            <a:off x="4798169" y="2368498"/>
            <a:ext cx="2789400" cy="1551600"/>
          </a:xfrm>
          <a:prstGeom prst="rect">
            <a:avLst/>
          </a:prstGeom>
          <a:noFill/>
          <a:ln>
            <a:noFill/>
          </a:ln>
        </p:spPr>
        <p:txBody>
          <a:bodyPr anchorCtr="0" anchor="t" bIns="45700" lIns="91425" spcFirstLastPara="1" rIns="91425" wrap="square" tIns="45700">
            <a:spAutoFit/>
          </a:bodyPr>
          <a:lstStyle/>
          <a:p>
            <a:pPr indent="-266700" lvl="0" marL="342900" rtl="0" algn="l">
              <a:spcBef>
                <a:spcPts val="0"/>
              </a:spcBef>
              <a:spcAft>
                <a:spcPts val="0"/>
              </a:spcAft>
              <a:buClr>
                <a:schemeClr val="dk1"/>
              </a:buClr>
              <a:buSzPts val="1200"/>
              <a:buChar char="✔"/>
            </a:pPr>
            <a:r>
              <a:rPr lang="pt-BR" sz="1200">
                <a:solidFill>
                  <a:schemeClr val="dk1"/>
                </a:solidFill>
              </a:rPr>
              <a:t>Consistency of a questionnaire score in repeated instances of it; or</a:t>
            </a:r>
            <a:endParaRPr sz="1200">
              <a:solidFill>
                <a:schemeClr val="dk1"/>
              </a:solidFill>
            </a:endParaRPr>
          </a:p>
          <a:p>
            <a:pPr indent="-266700" lvl="0" marL="342900" rtl="0" algn="l">
              <a:spcBef>
                <a:spcPts val="0"/>
              </a:spcBef>
              <a:spcAft>
                <a:spcPts val="0"/>
              </a:spcAft>
              <a:buClr>
                <a:schemeClr val="dk1"/>
              </a:buClr>
              <a:buSzPts val="1200"/>
              <a:buFont typeface="Noto Sans Symbols"/>
              <a:buNone/>
            </a:pPr>
            <a:r>
              <a:t/>
            </a:r>
            <a:endParaRPr sz="1200">
              <a:solidFill>
                <a:schemeClr val="dk1"/>
              </a:solidFill>
            </a:endParaRPr>
          </a:p>
          <a:p>
            <a:pPr indent="-266700" lvl="0" marL="342900" rtl="0" algn="l">
              <a:spcBef>
                <a:spcPts val="0"/>
              </a:spcBef>
              <a:spcAft>
                <a:spcPts val="0"/>
              </a:spcAft>
              <a:buClr>
                <a:schemeClr val="dk1"/>
              </a:buClr>
              <a:buSzPts val="1200"/>
              <a:buChar char="✔"/>
            </a:pPr>
            <a:r>
              <a:rPr lang="pt-BR" sz="1200">
                <a:solidFill>
                  <a:schemeClr val="dk1"/>
                </a:solidFill>
              </a:rPr>
              <a:t>Coefficient between scores on two equivalent forms of the same test</a:t>
            </a:r>
            <a:endParaRPr sz="1200">
              <a:solidFill>
                <a:schemeClr val="dk1"/>
              </a:solidFill>
            </a:endParaRPr>
          </a:p>
          <a:p>
            <a:pPr indent="0" lvl="0" marL="0" marR="0" rtl="0" algn="ctr">
              <a:lnSpc>
                <a:spcPct val="90000"/>
              </a:lnSpc>
              <a:spcBef>
                <a:spcPts val="0"/>
              </a:spcBef>
              <a:spcAft>
                <a:spcPts val="0"/>
              </a:spcAft>
              <a:buClr>
                <a:srgbClr val="000000"/>
              </a:buClr>
              <a:buSzPts val="2000"/>
              <a:buFont typeface="Arial"/>
              <a:buNone/>
            </a:pPr>
            <a:r>
              <a:t/>
            </a:r>
            <a:endParaRPr sz="1200"/>
          </a:p>
        </p:txBody>
      </p:sp>
      <p:sp>
        <p:nvSpPr>
          <p:cNvPr id="658" name="Google Shape;658;p57"/>
          <p:cNvSpPr/>
          <p:nvPr/>
        </p:nvSpPr>
        <p:spPr>
          <a:xfrm>
            <a:off x="1347400" y="1689202"/>
            <a:ext cx="2785500" cy="5541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2400">
                <a:solidFill>
                  <a:schemeClr val="lt1"/>
                </a:solidFill>
              </a:rPr>
              <a:t>VALIDITY</a:t>
            </a:r>
            <a:endParaRPr sz="2400">
              <a:solidFill>
                <a:schemeClr val="lt1"/>
              </a:solidFill>
            </a:endParaRPr>
          </a:p>
        </p:txBody>
      </p:sp>
      <p:sp>
        <p:nvSpPr>
          <p:cNvPr id="659" name="Google Shape;659;p57"/>
          <p:cNvSpPr/>
          <p:nvPr/>
        </p:nvSpPr>
        <p:spPr>
          <a:xfrm>
            <a:off x="4802102" y="1689173"/>
            <a:ext cx="2785500" cy="5541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2400">
                <a:solidFill>
                  <a:schemeClr val="lt1"/>
                </a:solidFill>
              </a:rPr>
              <a:t>RELIABILITY</a:t>
            </a:r>
            <a:endParaRPr sz="2400">
              <a:solidFill>
                <a:schemeClr val="lt1"/>
              </a:solidFill>
            </a:endParaRPr>
          </a:p>
        </p:txBody>
      </p:sp>
      <p:pic>
        <p:nvPicPr>
          <p:cNvPr id="660" name="Google Shape;660;p57"/>
          <p:cNvPicPr preferRelativeResize="0"/>
          <p:nvPr/>
        </p:nvPicPr>
        <p:blipFill rotWithShape="1">
          <a:blip r:embed="rId4">
            <a:alphaModFix/>
          </a:blip>
          <a:srcRect b="0" l="0" r="0" t="0"/>
          <a:stretch/>
        </p:blipFill>
        <p:spPr>
          <a:xfrm>
            <a:off x="5883475" y="1215522"/>
            <a:ext cx="461700" cy="461700"/>
          </a:xfrm>
          <a:prstGeom prst="rect">
            <a:avLst/>
          </a:prstGeom>
          <a:noFill/>
          <a:ln>
            <a:noFill/>
          </a:ln>
        </p:spPr>
      </p:pic>
      <p:pic>
        <p:nvPicPr>
          <p:cNvPr id="661" name="Google Shape;661;p57"/>
          <p:cNvPicPr preferRelativeResize="0"/>
          <p:nvPr/>
        </p:nvPicPr>
        <p:blipFill rotWithShape="1">
          <a:blip r:embed="rId5">
            <a:alphaModFix/>
          </a:blip>
          <a:srcRect b="0" l="0" r="0" t="0"/>
          <a:stretch/>
        </p:blipFill>
        <p:spPr>
          <a:xfrm>
            <a:off x="2534022" y="1246572"/>
            <a:ext cx="399600" cy="399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8"/>
          <p:cNvSpPr txBox="1"/>
          <p:nvPr/>
        </p:nvSpPr>
        <p:spPr>
          <a:xfrm>
            <a:off x="14000" y="22625"/>
            <a:ext cx="8585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Issues When Assessing Psychological Constructs</a:t>
            </a:r>
            <a:endParaRPr sz="2400">
              <a:solidFill>
                <a:srgbClr val="666666"/>
              </a:solidFill>
            </a:endParaRPr>
          </a:p>
        </p:txBody>
      </p:sp>
      <p:cxnSp>
        <p:nvCxnSpPr>
          <p:cNvPr id="667" name="Google Shape;667;p5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668" name="Google Shape;668;p58"/>
          <p:cNvSpPr/>
          <p:nvPr/>
        </p:nvSpPr>
        <p:spPr>
          <a:xfrm>
            <a:off x="108450" y="4372950"/>
            <a:ext cx="8927100" cy="6693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69" name="Google Shape;669;p58"/>
          <p:cNvSpPr/>
          <p:nvPr/>
        </p:nvSpPr>
        <p:spPr>
          <a:xfrm>
            <a:off x="1371125" y="1373925"/>
            <a:ext cx="6325500" cy="5247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i="1" lang="pt-BR" sz="2400"/>
              <a:t>Software engineering research should favor </a:t>
            </a:r>
            <a:r>
              <a:rPr b="1" i="1" lang="pt-BR" sz="2400"/>
              <a:t>psychometric validation</a:t>
            </a:r>
            <a:r>
              <a:rPr i="1" lang="pt-BR" sz="2400"/>
              <a:t> of tests. </a:t>
            </a:r>
            <a:endParaRPr i="1" sz="2400"/>
          </a:p>
          <a:p>
            <a:pPr indent="0" lvl="0" marL="0" rtl="0" algn="r">
              <a:spcBef>
                <a:spcPts val="0"/>
              </a:spcBef>
              <a:spcAft>
                <a:spcPts val="0"/>
              </a:spcAft>
              <a:buClr>
                <a:schemeClr val="dk1"/>
              </a:buClr>
              <a:buSzPts val="1100"/>
              <a:buFont typeface="Arial"/>
              <a:buNone/>
            </a:pPr>
            <a:r>
              <a:t/>
            </a:r>
            <a:endParaRPr i="1" sz="2400"/>
          </a:p>
          <a:p>
            <a:pPr indent="0" lvl="0" marL="0" rtl="0" algn="r">
              <a:spcBef>
                <a:spcPts val="0"/>
              </a:spcBef>
              <a:spcAft>
                <a:spcPts val="0"/>
              </a:spcAft>
              <a:buSzPts val="1100"/>
              <a:buNone/>
            </a:pPr>
            <a:r>
              <a:rPr i="1" lang="pt-BR" sz="2400"/>
              <a:t>(Wagner et al., 2020)</a:t>
            </a:r>
            <a:endParaRPr i="1" sz="2400"/>
          </a:p>
        </p:txBody>
      </p:sp>
      <p:sp>
        <p:nvSpPr>
          <p:cNvPr id="670" name="Google Shape;670;p58"/>
          <p:cNvSpPr/>
          <p:nvPr/>
        </p:nvSpPr>
        <p:spPr>
          <a:xfrm>
            <a:off x="651025" y="4507728"/>
            <a:ext cx="8319300" cy="39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900">
                <a:solidFill>
                  <a:srgbClr val="000000"/>
                </a:solidFill>
              </a:rPr>
              <a:t>Wagner, S., Mendez, D., Felderer, M., Graziotin, D. and Kalinowski, M., 2020. </a:t>
            </a:r>
            <a:r>
              <a:rPr b="1" lang="pt-BR" sz="900">
                <a:solidFill>
                  <a:srgbClr val="000000"/>
                </a:solidFill>
              </a:rPr>
              <a:t>Challenges in survey research.</a:t>
            </a:r>
            <a:r>
              <a:rPr lang="pt-BR" sz="900">
                <a:solidFill>
                  <a:srgbClr val="000000"/>
                </a:solidFill>
              </a:rPr>
              <a:t> In: Contemporary Empirical Methods in Software Engineering (pp. 93-125). Springer, Cham.</a:t>
            </a:r>
            <a:endParaRPr sz="700">
              <a:solidFill>
                <a:srgbClr val="000000"/>
              </a:solidFill>
            </a:endParaRPr>
          </a:p>
        </p:txBody>
      </p:sp>
      <p:pic>
        <p:nvPicPr>
          <p:cNvPr descr="Two, quotes Free Icon of Entypo Icons" id="671" name="Google Shape;671;p58"/>
          <p:cNvPicPr preferRelativeResize="0"/>
          <p:nvPr/>
        </p:nvPicPr>
        <p:blipFill rotWithShape="1">
          <a:blip r:embed="rId3">
            <a:alphaModFix/>
          </a:blip>
          <a:srcRect b="0" l="0" r="0" t="0"/>
          <a:stretch/>
        </p:blipFill>
        <p:spPr>
          <a:xfrm>
            <a:off x="7808775" y="2816125"/>
            <a:ext cx="475900" cy="475900"/>
          </a:xfrm>
          <a:prstGeom prst="rect">
            <a:avLst/>
          </a:prstGeom>
          <a:noFill/>
          <a:ln>
            <a:noFill/>
          </a:ln>
        </p:spPr>
      </p:pic>
      <p:pic>
        <p:nvPicPr>
          <p:cNvPr descr="Two, quotes Free Icon of Entypo Icons" id="672" name="Google Shape;672;p58"/>
          <p:cNvPicPr preferRelativeResize="0"/>
          <p:nvPr/>
        </p:nvPicPr>
        <p:blipFill rotWithShape="1">
          <a:blip r:embed="rId3">
            <a:alphaModFix/>
          </a:blip>
          <a:srcRect b="0" l="0" r="0" t="0"/>
          <a:stretch/>
        </p:blipFill>
        <p:spPr>
          <a:xfrm rot="10800000">
            <a:off x="1007725" y="996101"/>
            <a:ext cx="475900" cy="475900"/>
          </a:xfrm>
          <a:prstGeom prst="rect">
            <a:avLst/>
          </a:prstGeom>
          <a:noFill/>
          <a:ln>
            <a:noFill/>
          </a:ln>
        </p:spPr>
      </p:pic>
      <p:sp>
        <p:nvSpPr>
          <p:cNvPr id="673" name="Google Shape;673;p58"/>
          <p:cNvSpPr/>
          <p:nvPr/>
        </p:nvSpPr>
        <p:spPr>
          <a:xfrm>
            <a:off x="143628" y="4469696"/>
            <a:ext cx="475800" cy="4758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674" name="Google Shape;674;p58"/>
          <p:cNvPicPr preferRelativeResize="0"/>
          <p:nvPr/>
        </p:nvPicPr>
        <p:blipFill>
          <a:blip r:embed="rId4">
            <a:alphaModFix/>
          </a:blip>
          <a:stretch>
            <a:fillRect/>
          </a:stretch>
        </p:blipFill>
        <p:spPr>
          <a:xfrm>
            <a:off x="224663" y="4550737"/>
            <a:ext cx="313725" cy="3137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59"/>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Issues When Assessing Psychological Constructs</a:t>
            </a:r>
            <a:endParaRPr sz="2400">
              <a:solidFill>
                <a:srgbClr val="666666"/>
              </a:solidFill>
            </a:endParaRPr>
          </a:p>
        </p:txBody>
      </p:sp>
      <p:cxnSp>
        <p:nvCxnSpPr>
          <p:cNvPr id="680" name="Google Shape;680;p5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681" name="Google Shape;681;p59"/>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82" name="Google Shape;682;p59"/>
          <p:cNvSpPr/>
          <p:nvPr/>
        </p:nvSpPr>
        <p:spPr>
          <a:xfrm>
            <a:off x="576500" y="4637814"/>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Mendez, D., Felderer, M., Graziotin, D. and Kalinowski, M., 2020. Challenges in survey research. In: Contemporary Empirical Methods in Software Engineering (pp. 93-125). Springer, Cham.</a:t>
            </a:r>
            <a:endParaRPr sz="900"/>
          </a:p>
        </p:txBody>
      </p:sp>
      <p:sp>
        <p:nvSpPr>
          <p:cNvPr id="683" name="Google Shape;683;p59"/>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684" name="Google Shape;684;p59"/>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685" name="Google Shape;685;p59"/>
          <p:cNvSpPr txBox="1"/>
          <p:nvPr/>
        </p:nvSpPr>
        <p:spPr>
          <a:xfrm rot="283">
            <a:off x="5049325" y="3634900"/>
            <a:ext cx="3640500" cy="831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pt-BR" sz="1200"/>
              <a:t>Software engineering research should introduce studies on the development and validation of questionnaires.</a:t>
            </a:r>
            <a:endParaRPr sz="1200"/>
          </a:p>
          <a:p>
            <a:pPr indent="0" lvl="0" marL="0" marR="0" rtl="0" algn="ctr">
              <a:spcBef>
                <a:spcPts val="0"/>
              </a:spcBef>
              <a:spcAft>
                <a:spcPts val="0"/>
              </a:spcAft>
              <a:buNone/>
            </a:pPr>
            <a:r>
              <a:t/>
            </a:r>
            <a:endParaRPr sz="1200"/>
          </a:p>
        </p:txBody>
      </p:sp>
      <p:sp>
        <p:nvSpPr>
          <p:cNvPr id="686" name="Google Shape;686;p59"/>
          <p:cNvSpPr txBox="1"/>
          <p:nvPr/>
        </p:nvSpPr>
        <p:spPr>
          <a:xfrm rot="11411">
            <a:off x="570097" y="22301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687" name="Google Shape;687;p59"/>
          <p:cNvSpPr txBox="1"/>
          <p:nvPr/>
        </p:nvSpPr>
        <p:spPr>
          <a:xfrm rot="309">
            <a:off x="585749" y="3632725"/>
            <a:ext cx="3341700"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pt-BR" sz="1200"/>
              <a:t>Software engineering research should either adopt or develop psychometrically validated questionnaires.</a:t>
            </a:r>
            <a:endParaRPr sz="1200"/>
          </a:p>
          <a:p>
            <a:pPr indent="0" lvl="0" marL="0" rtl="0" algn="ctr">
              <a:spcBef>
                <a:spcPts val="0"/>
              </a:spcBef>
              <a:spcAft>
                <a:spcPts val="0"/>
              </a:spcAft>
              <a:buClr>
                <a:schemeClr val="dk1"/>
              </a:buClr>
              <a:buSzPts val="1100"/>
              <a:buFont typeface="Arial"/>
              <a:buNone/>
            </a:pPr>
            <a:r>
              <a:t/>
            </a:r>
            <a:endParaRPr sz="1200"/>
          </a:p>
          <a:p>
            <a:pPr indent="0" lvl="0" marL="0" marR="0" rtl="0" algn="ctr">
              <a:spcBef>
                <a:spcPts val="0"/>
              </a:spcBef>
              <a:spcAft>
                <a:spcPts val="0"/>
              </a:spcAft>
              <a:buNone/>
            </a:pPr>
            <a:r>
              <a:t/>
            </a:r>
            <a:endParaRPr sz="1200"/>
          </a:p>
        </p:txBody>
      </p:sp>
      <p:sp>
        <p:nvSpPr>
          <p:cNvPr id="688" name="Google Shape;688;p59"/>
          <p:cNvSpPr txBox="1"/>
          <p:nvPr/>
        </p:nvSpPr>
        <p:spPr>
          <a:xfrm rot="11609">
            <a:off x="280927" y="1988870"/>
            <a:ext cx="3997823"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200">
                <a:solidFill>
                  <a:schemeClr val="dk1"/>
                </a:solidFill>
              </a:rPr>
              <a:t>Representing and assessing constructs on human behavior, cognition, affect, and knowledge is a difficult problem that requires psychometrically validated measurement instruments.</a:t>
            </a:r>
            <a:endParaRPr sz="1200">
              <a:solidFill>
                <a:schemeClr val="dk1"/>
              </a:solidFill>
            </a:endParaRPr>
          </a:p>
          <a:p>
            <a:pPr indent="0" lvl="0" marL="0" marR="0" rtl="0" algn="ctr">
              <a:spcBef>
                <a:spcPts val="0"/>
              </a:spcBef>
              <a:spcAft>
                <a:spcPts val="0"/>
              </a:spcAft>
              <a:buNone/>
            </a:pPr>
            <a:r>
              <a:t/>
            </a:r>
            <a:endParaRPr sz="1200"/>
          </a:p>
        </p:txBody>
      </p:sp>
      <p:sp>
        <p:nvSpPr>
          <p:cNvPr id="689" name="Google Shape;689;p59"/>
          <p:cNvSpPr txBox="1"/>
          <p:nvPr/>
        </p:nvSpPr>
        <p:spPr>
          <a:xfrm rot="11598">
            <a:off x="4798614" y="1998000"/>
            <a:ext cx="4268124" cy="1385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pt-BR" sz="1200"/>
              <a:t>Adoption or development of psychometrically validated questionnaires should consider psychometric validity and reliability issues, which are diverse and very different from the usual and common validity issues we see in “Threats to Validity” sections.</a:t>
            </a:r>
            <a:endParaRPr sz="1200"/>
          </a:p>
          <a:p>
            <a:pPr indent="0" lvl="0" marL="0" rtl="0" algn="ctr">
              <a:spcBef>
                <a:spcPts val="0"/>
              </a:spcBef>
              <a:spcAft>
                <a:spcPts val="0"/>
              </a:spcAft>
              <a:buClr>
                <a:schemeClr val="dk1"/>
              </a:buClr>
              <a:buSzPts val="1100"/>
              <a:buFont typeface="Arial"/>
              <a:buNone/>
            </a:pPr>
            <a:r>
              <a:t/>
            </a:r>
            <a:endParaRPr sz="1200"/>
          </a:p>
          <a:p>
            <a:pPr indent="0" lvl="0" marL="0" marR="0" rtl="0" algn="ctr">
              <a:spcBef>
                <a:spcPts val="0"/>
              </a:spcBef>
              <a:spcAft>
                <a:spcPts val="0"/>
              </a:spcAft>
              <a:buNone/>
            </a:pPr>
            <a:r>
              <a:t/>
            </a:r>
            <a:endParaRPr sz="1200"/>
          </a:p>
        </p:txBody>
      </p:sp>
      <p:sp>
        <p:nvSpPr>
          <p:cNvPr id="690" name="Google Shape;690;p59"/>
          <p:cNvSpPr txBox="1"/>
          <p:nvPr/>
        </p:nvSpPr>
        <p:spPr>
          <a:xfrm>
            <a:off x="2590800" y="762000"/>
            <a:ext cx="5034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000"/>
              <a:t>Key Takeaways </a:t>
            </a:r>
            <a:r>
              <a:rPr lang="pt-BR" sz="2000"/>
              <a:t>(Wagner et al., 2020):</a:t>
            </a:r>
            <a:endParaRPr sz="2000"/>
          </a:p>
          <a:p>
            <a:pPr indent="0" lvl="0" marL="0" rtl="0" algn="l">
              <a:spcBef>
                <a:spcPts val="0"/>
              </a:spcBef>
              <a:spcAft>
                <a:spcPts val="0"/>
              </a:spcAft>
              <a:buNone/>
            </a:pPr>
            <a:r>
              <a:t/>
            </a:r>
            <a:endParaRPr sz="2000"/>
          </a:p>
        </p:txBody>
      </p:sp>
      <p:sp>
        <p:nvSpPr>
          <p:cNvPr id="691" name="Google Shape;691;p59"/>
          <p:cNvSpPr/>
          <p:nvPr/>
        </p:nvSpPr>
        <p:spPr>
          <a:xfrm>
            <a:off x="2011356"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1</a:t>
            </a:r>
            <a:endParaRPr sz="800">
              <a:solidFill>
                <a:schemeClr val="dk2"/>
              </a:solidFill>
            </a:endParaRPr>
          </a:p>
        </p:txBody>
      </p:sp>
      <p:sp>
        <p:nvSpPr>
          <p:cNvPr id="692" name="Google Shape;692;p59"/>
          <p:cNvSpPr/>
          <p:nvPr/>
        </p:nvSpPr>
        <p:spPr>
          <a:xfrm>
            <a:off x="2011356" y="32483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2</a:t>
            </a:r>
            <a:endParaRPr sz="800">
              <a:solidFill>
                <a:schemeClr val="dk2"/>
              </a:solidFill>
            </a:endParaRPr>
          </a:p>
        </p:txBody>
      </p:sp>
      <p:sp>
        <p:nvSpPr>
          <p:cNvPr id="693" name="Google Shape;693;p59"/>
          <p:cNvSpPr/>
          <p:nvPr/>
        </p:nvSpPr>
        <p:spPr>
          <a:xfrm>
            <a:off x="6686831"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3</a:t>
            </a:r>
            <a:endParaRPr sz="800">
              <a:solidFill>
                <a:schemeClr val="dk2"/>
              </a:solidFill>
            </a:endParaRPr>
          </a:p>
        </p:txBody>
      </p:sp>
      <p:sp>
        <p:nvSpPr>
          <p:cNvPr id="694" name="Google Shape;694;p59"/>
          <p:cNvSpPr/>
          <p:nvPr/>
        </p:nvSpPr>
        <p:spPr>
          <a:xfrm>
            <a:off x="6686831" y="32483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4</a:t>
            </a:r>
            <a:endParaRPr sz="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0"/>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Survey Instrument Evaluation Methods</a:t>
            </a:r>
            <a:endParaRPr sz="2400">
              <a:solidFill>
                <a:srgbClr val="666666"/>
              </a:solidFill>
            </a:endParaRPr>
          </a:p>
        </p:txBody>
      </p:sp>
      <p:cxnSp>
        <p:nvCxnSpPr>
          <p:cNvPr id="700" name="Google Shape;700;p6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01" name="Google Shape;701;p60"/>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02" name="Google Shape;702;p60"/>
          <p:cNvSpPr/>
          <p:nvPr/>
        </p:nvSpPr>
        <p:spPr>
          <a:xfrm>
            <a:off x="576500" y="47468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Robson, C., (2002) Real World Research - A Resource for Social Scientists and Practitioner-Researchers, 2nd ed. Malden: Blackwell Publishing.</a:t>
            </a:r>
            <a:endParaRPr sz="900"/>
          </a:p>
        </p:txBody>
      </p:sp>
      <p:sp>
        <p:nvSpPr>
          <p:cNvPr id="703" name="Google Shape;703;p60"/>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704" name="Google Shape;704;p60"/>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705" name="Google Shape;705;p60"/>
          <p:cNvSpPr txBox="1"/>
          <p:nvPr/>
        </p:nvSpPr>
        <p:spPr>
          <a:xfrm>
            <a:off x="14000" y="893575"/>
            <a:ext cx="9129900" cy="1824000"/>
          </a:xfrm>
          <a:prstGeom prst="rect">
            <a:avLst/>
          </a:prstGeom>
          <a:noFill/>
          <a:ln>
            <a:noFill/>
          </a:ln>
        </p:spPr>
        <p:txBody>
          <a:bodyPr anchorCtr="0" anchor="t" bIns="45700" lIns="91425" spcFirstLastPara="1" rIns="91425" wrap="square" tIns="45700">
            <a:noAutofit/>
          </a:bodyPr>
          <a:lstStyle/>
          <a:p>
            <a:pPr indent="-361950" lvl="0" marL="457200" rtl="0" algn="l">
              <a:lnSpc>
                <a:spcPct val="120000"/>
              </a:lnSpc>
              <a:spcBef>
                <a:spcPts val="0"/>
              </a:spcBef>
              <a:spcAft>
                <a:spcPts val="0"/>
              </a:spcAft>
              <a:buClr>
                <a:schemeClr val="dk2"/>
              </a:buClr>
              <a:buSzPts val="2100"/>
              <a:buFont typeface="Trebuchet MS"/>
              <a:buChar char="●"/>
            </a:pPr>
            <a:r>
              <a:rPr lang="pt-BR" sz="2100">
                <a:solidFill>
                  <a:schemeClr val="dk2"/>
                </a:solidFill>
              </a:rPr>
              <a:t>Used to assess the </a:t>
            </a:r>
            <a:r>
              <a:rPr b="1" lang="pt-BR" sz="2100">
                <a:solidFill>
                  <a:schemeClr val="dk2"/>
                </a:solidFill>
              </a:rPr>
              <a:t>validity</a:t>
            </a:r>
            <a:r>
              <a:rPr lang="pt-BR" sz="2100">
                <a:solidFill>
                  <a:schemeClr val="dk2"/>
                </a:solidFill>
              </a:rPr>
              <a:t> and </a:t>
            </a:r>
            <a:r>
              <a:rPr b="1" lang="pt-BR" sz="2100">
                <a:solidFill>
                  <a:schemeClr val="dk2"/>
                </a:solidFill>
              </a:rPr>
              <a:t>reliability</a:t>
            </a:r>
            <a:r>
              <a:rPr lang="pt-BR" sz="2100">
                <a:solidFill>
                  <a:schemeClr val="dk2"/>
                </a:solidFill>
              </a:rPr>
              <a:t> of the survey instrument;</a:t>
            </a:r>
            <a:br>
              <a:rPr lang="pt-BR" sz="2100">
                <a:solidFill>
                  <a:schemeClr val="dk2"/>
                </a:solidFill>
              </a:rPr>
            </a:br>
            <a:endParaRPr sz="2100">
              <a:solidFill>
                <a:schemeClr val="dk2"/>
              </a:solidFill>
            </a:endParaRPr>
          </a:p>
          <a:p>
            <a:pPr indent="-361950" lvl="0" marL="457200" rtl="0" algn="l">
              <a:lnSpc>
                <a:spcPct val="120000"/>
              </a:lnSpc>
              <a:spcBef>
                <a:spcPts val="0"/>
              </a:spcBef>
              <a:spcAft>
                <a:spcPts val="0"/>
              </a:spcAft>
              <a:buClr>
                <a:schemeClr val="dk2"/>
              </a:buClr>
              <a:buSzPts val="2100"/>
              <a:buFont typeface="Trebuchet MS"/>
              <a:buChar char="●"/>
            </a:pPr>
            <a:r>
              <a:rPr lang="pt-BR" sz="2100">
                <a:solidFill>
                  <a:schemeClr val="dk2"/>
                </a:solidFill>
              </a:rPr>
              <a:t>A survey can be evaluated, to avoid </a:t>
            </a:r>
            <a:r>
              <a:rPr b="1" lang="pt-BR" sz="2100">
                <a:solidFill>
                  <a:schemeClr val="dk2"/>
                </a:solidFill>
              </a:rPr>
              <a:t>threats to validity and reliability</a:t>
            </a:r>
            <a:r>
              <a:rPr lang="pt-BR" sz="2100">
                <a:solidFill>
                  <a:schemeClr val="dk2"/>
                </a:solidFill>
              </a:rPr>
              <a:t>, using the following methods </a:t>
            </a:r>
            <a:r>
              <a:rPr i="1" lang="pt-BR" sz="2100">
                <a:solidFill>
                  <a:schemeClr val="dk2"/>
                </a:solidFill>
              </a:rPr>
              <a:t>(Robson, 2002 apud Linaker et al., 2015)</a:t>
            </a:r>
            <a:r>
              <a:rPr lang="pt-BR" sz="2100">
                <a:solidFill>
                  <a:schemeClr val="dk2"/>
                </a:solidFill>
              </a:rPr>
              <a:t>:</a:t>
            </a:r>
            <a:endParaRPr i="1" sz="2100">
              <a:solidFill>
                <a:schemeClr val="dk2"/>
              </a:solidFill>
            </a:endParaRPr>
          </a:p>
        </p:txBody>
      </p:sp>
      <p:sp>
        <p:nvSpPr>
          <p:cNvPr id="706" name="Google Shape;706;p60"/>
          <p:cNvSpPr/>
          <p:nvPr/>
        </p:nvSpPr>
        <p:spPr>
          <a:xfrm>
            <a:off x="1657759" y="3263617"/>
            <a:ext cx="383649" cy="495521"/>
          </a:xfrm>
          <a:custGeom>
            <a:rect b="b" l="l" r="r" t="t"/>
            <a:pathLst>
              <a:path extrusionOk="0" h="158" w="137">
                <a:moveTo>
                  <a:pt x="123" y="79"/>
                </a:moveTo>
                <a:cubicBezTo>
                  <a:pt x="123" y="51"/>
                  <a:pt x="128" y="25"/>
                  <a:pt x="137" y="0"/>
                </a:cubicBezTo>
                <a:cubicBezTo>
                  <a:pt x="94" y="32"/>
                  <a:pt x="44" y="32"/>
                  <a:pt x="0" y="0"/>
                </a:cubicBezTo>
                <a:cubicBezTo>
                  <a:pt x="10" y="25"/>
                  <a:pt x="15" y="51"/>
                  <a:pt x="15" y="79"/>
                </a:cubicBezTo>
                <a:cubicBezTo>
                  <a:pt x="15" y="107"/>
                  <a:pt x="10" y="133"/>
                  <a:pt x="0" y="158"/>
                </a:cubicBezTo>
                <a:cubicBezTo>
                  <a:pt x="44" y="126"/>
                  <a:pt x="94" y="126"/>
                  <a:pt x="137" y="158"/>
                </a:cubicBezTo>
                <a:cubicBezTo>
                  <a:pt x="128" y="133"/>
                  <a:pt x="123" y="107"/>
                  <a:pt x="123" y="79"/>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07" name="Google Shape;707;p60"/>
          <p:cNvSpPr/>
          <p:nvPr/>
        </p:nvSpPr>
        <p:spPr>
          <a:xfrm>
            <a:off x="3405908" y="3263617"/>
            <a:ext cx="383649" cy="495521"/>
          </a:xfrm>
          <a:custGeom>
            <a:rect b="b" l="l" r="r" t="t"/>
            <a:pathLst>
              <a:path extrusionOk="0" h="158" w="137">
                <a:moveTo>
                  <a:pt x="122" y="79"/>
                </a:moveTo>
                <a:cubicBezTo>
                  <a:pt x="122" y="51"/>
                  <a:pt x="128" y="25"/>
                  <a:pt x="137" y="0"/>
                </a:cubicBezTo>
                <a:cubicBezTo>
                  <a:pt x="93" y="32"/>
                  <a:pt x="44" y="32"/>
                  <a:pt x="0" y="0"/>
                </a:cubicBezTo>
                <a:cubicBezTo>
                  <a:pt x="10" y="25"/>
                  <a:pt x="15" y="51"/>
                  <a:pt x="15" y="79"/>
                </a:cubicBezTo>
                <a:cubicBezTo>
                  <a:pt x="15" y="107"/>
                  <a:pt x="10" y="133"/>
                  <a:pt x="0" y="158"/>
                </a:cubicBezTo>
                <a:cubicBezTo>
                  <a:pt x="44" y="126"/>
                  <a:pt x="93" y="126"/>
                  <a:pt x="137" y="158"/>
                </a:cubicBezTo>
                <a:cubicBezTo>
                  <a:pt x="128" y="133"/>
                  <a:pt x="122" y="107"/>
                  <a:pt x="122" y="79"/>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08" name="Google Shape;708;p60"/>
          <p:cNvSpPr/>
          <p:nvPr/>
        </p:nvSpPr>
        <p:spPr>
          <a:xfrm>
            <a:off x="5163694" y="3263617"/>
            <a:ext cx="382357" cy="495521"/>
          </a:xfrm>
          <a:custGeom>
            <a:rect b="b" l="l" r="r" t="t"/>
            <a:pathLst>
              <a:path extrusionOk="0" h="158" w="137">
                <a:moveTo>
                  <a:pt x="122" y="79"/>
                </a:moveTo>
                <a:cubicBezTo>
                  <a:pt x="122" y="51"/>
                  <a:pt x="128" y="25"/>
                  <a:pt x="137" y="0"/>
                </a:cubicBezTo>
                <a:cubicBezTo>
                  <a:pt x="93" y="32"/>
                  <a:pt x="44" y="32"/>
                  <a:pt x="0" y="0"/>
                </a:cubicBezTo>
                <a:cubicBezTo>
                  <a:pt x="9" y="25"/>
                  <a:pt x="15" y="51"/>
                  <a:pt x="15" y="79"/>
                </a:cubicBezTo>
                <a:cubicBezTo>
                  <a:pt x="15" y="107"/>
                  <a:pt x="9" y="133"/>
                  <a:pt x="0" y="158"/>
                </a:cubicBezTo>
                <a:cubicBezTo>
                  <a:pt x="44" y="126"/>
                  <a:pt x="93" y="126"/>
                  <a:pt x="137" y="158"/>
                </a:cubicBezTo>
                <a:cubicBezTo>
                  <a:pt x="128" y="133"/>
                  <a:pt x="122" y="107"/>
                  <a:pt x="122" y="79"/>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09" name="Google Shape;709;p60"/>
          <p:cNvSpPr/>
          <p:nvPr/>
        </p:nvSpPr>
        <p:spPr>
          <a:xfrm>
            <a:off x="6987062" y="3263617"/>
            <a:ext cx="382357" cy="495521"/>
          </a:xfrm>
          <a:custGeom>
            <a:rect b="b" l="l" r="r" t="t"/>
            <a:pathLst>
              <a:path extrusionOk="0" h="158" w="137">
                <a:moveTo>
                  <a:pt x="122" y="79"/>
                </a:moveTo>
                <a:cubicBezTo>
                  <a:pt x="122" y="51"/>
                  <a:pt x="127" y="25"/>
                  <a:pt x="137" y="0"/>
                </a:cubicBezTo>
                <a:cubicBezTo>
                  <a:pt x="93" y="32"/>
                  <a:pt x="44" y="32"/>
                  <a:pt x="0" y="0"/>
                </a:cubicBezTo>
                <a:cubicBezTo>
                  <a:pt x="9" y="25"/>
                  <a:pt x="14" y="51"/>
                  <a:pt x="14" y="79"/>
                </a:cubicBezTo>
                <a:cubicBezTo>
                  <a:pt x="14" y="107"/>
                  <a:pt x="9" y="133"/>
                  <a:pt x="0" y="158"/>
                </a:cubicBezTo>
                <a:cubicBezTo>
                  <a:pt x="44" y="126"/>
                  <a:pt x="93" y="126"/>
                  <a:pt x="137" y="158"/>
                </a:cubicBezTo>
                <a:cubicBezTo>
                  <a:pt x="127" y="133"/>
                  <a:pt x="122" y="107"/>
                  <a:pt x="122" y="79"/>
                </a:cubicBezTo>
                <a:close/>
              </a:path>
            </a:pathLst>
          </a:custGeom>
          <a:solidFill>
            <a:srgbClr val="99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10" name="Google Shape;710;p60"/>
          <p:cNvSpPr/>
          <p:nvPr/>
        </p:nvSpPr>
        <p:spPr>
          <a:xfrm>
            <a:off x="202650" y="2952750"/>
            <a:ext cx="1540800" cy="11172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11" name="Google Shape;711;p60"/>
          <p:cNvSpPr/>
          <p:nvPr/>
        </p:nvSpPr>
        <p:spPr>
          <a:xfrm>
            <a:off x="3698872" y="2952750"/>
            <a:ext cx="1537500" cy="11172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12" name="Google Shape;712;p60"/>
          <p:cNvSpPr/>
          <p:nvPr/>
        </p:nvSpPr>
        <p:spPr>
          <a:xfrm>
            <a:off x="5456658" y="2952750"/>
            <a:ext cx="1633500" cy="11172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13" name="Google Shape;713;p60"/>
          <p:cNvSpPr/>
          <p:nvPr/>
        </p:nvSpPr>
        <p:spPr>
          <a:xfrm>
            <a:off x="7280026" y="2952750"/>
            <a:ext cx="1633500" cy="11172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14" name="Google Shape;714;p60"/>
          <p:cNvSpPr/>
          <p:nvPr/>
        </p:nvSpPr>
        <p:spPr>
          <a:xfrm>
            <a:off x="1952478" y="2952750"/>
            <a:ext cx="1537500" cy="11172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715" name="Google Shape;715;p60"/>
          <p:cNvSpPr txBox="1"/>
          <p:nvPr/>
        </p:nvSpPr>
        <p:spPr>
          <a:xfrm>
            <a:off x="394202" y="3132156"/>
            <a:ext cx="1161000" cy="646500"/>
          </a:xfrm>
          <a:prstGeom prst="rect">
            <a:avLst/>
          </a:prstGeom>
          <a:solidFill>
            <a:srgbClr val="D9D9D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EXPERT </a:t>
            </a:r>
            <a:endParaRPr sz="800">
              <a:solidFill>
                <a:schemeClr val="dk2"/>
              </a:solidFill>
            </a:endParaRPr>
          </a:p>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REVIEWS</a:t>
            </a:r>
            <a:endParaRPr sz="800">
              <a:solidFill>
                <a:schemeClr val="dk2"/>
              </a:solidFill>
            </a:endParaRPr>
          </a:p>
        </p:txBody>
      </p:sp>
      <p:sp>
        <p:nvSpPr>
          <p:cNvPr id="716" name="Google Shape;716;p60"/>
          <p:cNvSpPr txBox="1"/>
          <p:nvPr/>
        </p:nvSpPr>
        <p:spPr>
          <a:xfrm>
            <a:off x="2153437" y="3127928"/>
            <a:ext cx="1092000" cy="646500"/>
          </a:xfrm>
          <a:prstGeom prst="rect">
            <a:avLst/>
          </a:prstGeom>
          <a:solidFill>
            <a:srgbClr val="D9D9D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FOCUS</a:t>
            </a:r>
            <a:endParaRPr sz="800">
              <a:solidFill>
                <a:schemeClr val="dk2"/>
              </a:solidFill>
            </a:endParaRPr>
          </a:p>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GROUPS</a:t>
            </a:r>
            <a:endParaRPr sz="800">
              <a:solidFill>
                <a:schemeClr val="dk2"/>
              </a:solidFill>
            </a:endParaRPr>
          </a:p>
        </p:txBody>
      </p:sp>
      <p:sp>
        <p:nvSpPr>
          <p:cNvPr id="717" name="Google Shape;717;p60"/>
          <p:cNvSpPr txBox="1"/>
          <p:nvPr/>
        </p:nvSpPr>
        <p:spPr>
          <a:xfrm>
            <a:off x="3868293" y="3127927"/>
            <a:ext cx="1170300" cy="646500"/>
          </a:xfrm>
          <a:prstGeom prst="rect">
            <a:avLst/>
          </a:prstGeom>
          <a:solidFill>
            <a:srgbClr val="D9D9D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PILOT</a:t>
            </a:r>
            <a:endParaRPr sz="800">
              <a:solidFill>
                <a:schemeClr val="dk2"/>
              </a:solidFill>
            </a:endParaRPr>
          </a:p>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SURVEYS</a:t>
            </a:r>
            <a:endParaRPr sz="800">
              <a:solidFill>
                <a:schemeClr val="dk2"/>
              </a:solidFill>
            </a:endParaRPr>
          </a:p>
        </p:txBody>
      </p:sp>
      <p:sp>
        <p:nvSpPr>
          <p:cNvPr id="718" name="Google Shape;718;p60"/>
          <p:cNvSpPr txBox="1"/>
          <p:nvPr/>
        </p:nvSpPr>
        <p:spPr>
          <a:xfrm>
            <a:off x="5496148" y="3127924"/>
            <a:ext cx="1540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COGNITIVE</a:t>
            </a:r>
            <a:endParaRPr sz="800">
              <a:solidFill>
                <a:schemeClr val="dk2"/>
              </a:solidFill>
            </a:endParaRPr>
          </a:p>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INTERVIEWS</a:t>
            </a:r>
            <a:endParaRPr sz="800">
              <a:solidFill>
                <a:schemeClr val="dk2"/>
              </a:solidFill>
            </a:endParaRPr>
          </a:p>
        </p:txBody>
      </p:sp>
      <p:sp>
        <p:nvSpPr>
          <p:cNvPr id="719" name="Google Shape;719;p60"/>
          <p:cNvSpPr txBox="1"/>
          <p:nvPr/>
        </p:nvSpPr>
        <p:spPr>
          <a:xfrm>
            <a:off x="7242384" y="3296468"/>
            <a:ext cx="1729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BR" sz="1800">
                <a:solidFill>
                  <a:schemeClr val="dk2"/>
                </a:solidFill>
                <a:latin typeface="Trebuchet MS"/>
                <a:ea typeface="Trebuchet MS"/>
                <a:cs typeface="Trebuchet MS"/>
                <a:sym typeface="Trebuchet MS"/>
              </a:rPr>
              <a:t>EXPERIMENTS</a:t>
            </a:r>
            <a:endParaRPr sz="800">
              <a:solidFill>
                <a:schemeClr val="dk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6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Survey Instrument Evaluation Methods</a:t>
            </a:r>
            <a:endParaRPr sz="2400">
              <a:solidFill>
                <a:srgbClr val="666666"/>
              </a:solidFill>
            </a:endParaRPr>
          </a:p>
        </p:txBody>
      </p:sp>
      <p:cxnSp>
        <p:nvCxnSpPr>
          <p:cNvPr id="725" name="Google Shape;725;p6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26" name="Google Shape;726;p61"/>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27" name="Google Shape;727;p61"/>
          <p:cNvSpPr/>
          <p:nvPr/>
        </p:nvSpPr>
        <p:spPr>
          <a:xfrm>
            <a:off x="576500" y="4641672"/>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Molléri, J.S., Petersen, K., Mendes, E.: An empirically evaluated checklist for surveys in software engineering. Information and Software Technology 119, 106240 (2020)</a:t>
            </a:r>
            <a:endParaRPr sz="900"/>
          </a:p>
        </p:txBody>
      </p:sp>
      <p:sp>
        <p:nvSpPr>
          <p:cNvPr id="728" name="Google Shape;728;p61"/>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729" name="Google Shape;729;p61"/>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730" name="Google Shape;730;p61"/>
          <p:cNvSpPr txBox="1"/>
          <p:nvPr/>
        </p:nvSpPr>
        <p:spPr>
          <a:xfrm>
            <a:off x="154275" y="1198375"/>
            <a:ext cx="3871200" cy="18240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lang="pt-BR" sz="1900">
                <a:solidFill>
                  <a:schemeClr val="dk2"/>
                </a:solidFill>
              </a:rPr>
              <a:t>Additionally, the empirically evaluated </a:t>
            </a:r>
            <a:r>
              <a:rPr b="1" lang="pt-BR" sz="1900">
                <a:solidFill>
                  <a:schemeClr val="dk2"/>
                </a:solidFill>
              </a:rPr>
              <a:t>checklist for surveys</a:t>
            </a:r>
            <a:r>
              <a:rPr lang="pt-BR" sz="1900">
                <a:solidFill>
                  <a:schemeClr val="dk2"/>
                </a:solidFill>
              </a:rPr>
              <a:t> in software engineering by Molléri et al. [30] can be used as an additional valuable resource for evaluating the survey design (as well as the final survey report).</a:t>
            </a:r>
            <a:endParaRPr i="1" sz="1900">
              <a:solidFill>
                <a:schemeClr val="dk2"/>
              </a:solidFill>
            </a:endParaRPr>
          </a:p>
        </p:txBody>
      </p:sp>
      <p:pic>
        <p:nvPicPr>
          <p:cNvPr id="731" name="Google Shape;731;p61"/>
          <p:cNvPicPr preferRelativeResize="0"/>
          <p:nvPr/>
        </p:nvPicPr>
        <p:blipFill rotWithShape="1">
          <a:blip r:embed="rId4">
            <a:alphaModFix/>
          </a:blip>
          <a:srcRect b="0" l="0" r="0" t="0"/>
          <a:stretch/>
        </p:blipFill>
        <p:spPr>
          <a:xfrm>
            <a:off x="4043900" y="1122175"/>
            <a:ext cx="4948725" cy="2790800"/>
          </a:xfrm>
          <a:prstGeom prst="rect">
            <a:avLst/>
          </a:prstGeom>
          <a:noFill/>
          <a:ln>
            <a:noFill/>
          </a:ln>
        </p:spPr>
      </p:pic>
      <p:pic>
        <p:nvPicPr>
          <p:cNvPr id="732" name="Google Shape;732;p61"/>
          <p:cNvPicPr preferRelativeResize="0"/>
          <p:nvPr/>
        </p:nvPicPr>
        <p:blipFill>
          <a:blip r:embed="rId5">
            <a:alphaModFix/>
          </a:blip>
          <a:stretch>
            <a:fillRect/>
          </a:stretch>
        </p:blipFill>
        <p:spPr>
          <a:xfrm>
            <a:off x="5020594" y="1338325"/>
            <a:ext cx="3573500" cy="21451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62"/>
          <p:cNvSpPr txBox="1"/>
          <p:nvPr/>
        </p:nvSpPr>
        <p:spPr>
          <a:xfrm>
            <a:off x="431150" y="1256325"/>
            <a:ext cx="6966000" cy="2640000"/>
          </a:xfrm>
          <a:prstGeom prst="rect">
            <a:avLst/>
          </a:prstGeom>
          <a:noFill/>
          <a:ln>
            <a:noFill/>
          </a:ln>
        </p:spPr>
        <p:txBody>
          <a:bodyPr anchorCtr="0" anchor="t" bIns="50800" lIns="50800" spcFirstLastPara="1" rIns="50800" wrap="square" tIns="50800">
            <a:noAutofit/>
          </a:bodyPr>
          <a:lstStyle/>
          <a:p>
            <a:pPr indent="-366887" lvl="0" marL="493887" marR="57798" rtl="0" algn="l">
              <a:spcBef>
                <a:spcPts val="0"/>
              </a:spcBef>
              <a:spcAft>
                <a:spcPts val="0"/>
              </a:spcAft>
              <a:buClr>
                <a:srgbClr val="434343"/>
              </a:buClr>
              <a:buSzPts val="1600"/>
              <a:buFont typeface="Arial"/>
              <a:buAutoNum type="arabicPeriod"/>
            </a:pPr>
            <a:r>
              <a:rPr lang="pt-BR" sz="1600">
                <a:solidFill>
                  <a:srgbClr val="434343"/>
                </a:solidFill>
              </a:rPr>
              <a:t>Plan for methodological challenges</a:t>
            </a:r>
            <a:endParaRPr sz="1600">
              <a:solidFill>
                <a:srgbClr val="434343"/>
              </a:solidFill>
            </a:endParaRPr>
          </a:p>
          <a:p>
            <a:pPr indent="-366887" lvl="0" marL="493887" marR="57798" rtl="0" algn="l">
              <a:spcBef>
                <a:spcPts val="1000"/>
              </a:spcBef>
              <a:spcAft>
                <a:spcPts val="0"/>
              </a:spcAft>
              <a:buClr>
                <a:srgbClr val="434343"/>
              </a:buClr>
              <a:buSzPts val="1600"/>
              <a:buFont typeface="Arial"/>
              <a:buAutoNum type="arabicPeriod"/>
            </a:pPr>
            <a:r>
              <a:rPr lang="pt-BR" sz="1600">
                <a:solidFill>
                  <a:srgbClr val="434343"/>
                </a:solidFill>
              </a:rPr>
              <a:t>Find a proper project organisation early</a:t>
            </a:r>
            <a:endParaRPr sz="1600">
              <a:solidFill>
                <a:srgbClr val="434343"/>
              </a:solidFill>
            </a:endParaRPr>
          </a:p>
          <a:p>
            <a:pPr indent="-366887" lvl="0" marL="493887" marR="57798" rtl="0" algn="l">
              <a:spcBef>
                <a:spcPts val="1000"/>
              </a:spcBef>
              <a:spcAft>
                <a:spcPts val="0"/>
              </a:spcAft>
              <a:buClr>
                <a:srgbClr val="434343"/>
              </a:buClr>
              <a:buSzPts val="1600"/>
              <a:buFont typeface="Arial"/>
              <a:buAutoNum type="arabicPeriod"/>
            </a:pPr>
            <a:r>
              <a:rPr lang="pt-BR" sz="1600">
                <a:solidFill>
                  <a:srgbClr val="434343"/>
                </a:solidFill>
              </a:rPr>
              <a:t>Set up a proper project infrastructure</a:t>
            </a:r>
            <a:endParaRPr sz="1600">
              <a:solidFill>
                <a:srgbClr val="434343"/>
              </a:solidFill>
            </a:endParaRPr>
          </a:p>
          <a:p>
            <a:pPr indent="-366887" lvl="0" marL="493887" marR="57798" rtl="0" algn="l">
              <a:spcBef>
                <a:spcPts val="1000"/>
              </a:spcBef>
              <a:spcAft>
                <a:spcPts val="0"/>
              </a:spcAft>
              <a:buClr>
                <a:srgbClr val="434343"/>
              </a:buClr>
              <a:buSzPts val="1600"/>
              <a:buFont typeface="Arial"/>
              <a:buAutoNum type="arabicPeriod"/>
            </a:pPr>
            <a:r>
              <a:rPr lang="pt-BR" sz="1600">
                <a:solidFill>
                  <a:srgbClr val="434343"/>
                </a:solidFill>
              </a:rPr>
              <a:t>Develop a good project dissemination plan</a:t>
            </a:r>
            <a:endParaRPr sz="1600">
              <a:solidFill>
                <a:srgbClr val="434343"/>
              </a:solidFill>
            </a:endParaRPr>
          </a:p>
          <a:p>
            <a:pPr indent="-366887" lvl="0" marL="493887" marR="57798" rtl="0" algn="l">
              <a:spcBef>
                <a:spcPts val="1000"/>
              </a:spcBef>
              <a:spcAft>
                <a:spcPts val="0"/>
              </a:spcAft>
              <a:buClr>
                <a:srgbClr val="434343"/>
              </a:buClr>
              <a:buSzPts val="1600"/>
              <a:buFont typeface="Arial"/>
              <a:buAutoNum type="arabicPeriod"/>
            </a:pPr>
            <a:r>
              <a:rPr lang="pt-BR" sz="1600">
                <a:solidFill>
                  <a:srgbClr val="434343"/>
                </a:solidFill>
              </a:rPr>
              <a:t>Organise an efficient data collection</a:t>
            </a:r>
            <a:endParaRPr sz="1600">
              <a:solidFill>
                <a:srgbClr val="434343"/>
              </a:solidFill>
            </a:endParaRPr>
          </a:p>
          <a:p>
            <a:pPr indent="-366887" lvl="0" marL="493887" marR="57798" rtl="0" algn="l">
              <a:spcBef>
                <a:spcPts val="1000"/>
              </a:spcBef>
              <a:spcAft>
                <a:spcPts val="0"/>
              </a:spcAft>
              <a:buClr>
                <a:srgbClr val="434343"/>
              </a:buClr>
              <a:buSzPts val="1600"/>
              <a:buFont typeface="Arial"/>
              <a:buAutoNum type="arabicPeriod"/>
            </a:pPr>
            <a:r>
              <a:rPr lang="pt-BR" sz="1600">
                <a:solidFill>
                  <a:srgbClr val="434343"/>
                </a:solidFill>
              </a:rPr>
              <a:t>Organise an efficient data curation and analysis</a:t>
            </a:r>
            <a:endParaRPr sz="1600">
              <a:solidFill>
                <a:srgbClr val="434343"/>
              </a:solidFill>
            </a:endParaRPr>
          </a:p>
          <a:p>
            <a:pPr indent="-366887" lvl="0" marL="493887" marR="57798" rtl="0" algn="l">
              <a:spcBef>
                <a:spcPts val="1000"/>
              </a:spcBef>
              <a:spcAft>
                <a:spcPts val="0"/>
              </a:spcAft>
              <a:buClr>
                <a:srgbClr val="434343"/>
              </a:buClr>
              <a:buSzPts val="1600"/>
              <a:buFont typeface="Arial"/>
              <a:buAutoNum type="arabicPeriod"/>
            </a:pPr>
            <a:r>
              <a:rPr lang="pt-BR" sz="1600">
                <a:solidFill>
                  <a:srgbClr val="434343"/>
                </a:solidFill>
              </a:rPr>
              <a:t>Develop a good packaging and reporting pla</a:t>
            </a:r>
            <a:endParaRPr sz="1600">
              <a:solidFill>
                <a:srgbClr val="434343"/>
              </a:solidFill>
            </a:endParaRPr>
          </a:p>
        </p:txBody>
      </p:sp>
      <p:sp>
        <p:nvSpPr>
          <p:cNvPr id="738" name="Google Shape;738;p62"/>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Data Collection</a:t>
            </a:r>
            <a:endParaRPr sz="2400">
              <a:solidFill>
                <a:srgbClr val="666666"/>
              </a:solidFill>
            </a:endParaRPr>
          </a:p>
        </p:txBody>
      </p:sp>
      <p:cxnSp>
        <p:nvCxnSpPr>
          <p:cNvPr id="739" name="Google Shape;739;p6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40" name="Google Shape;740;p62"/>
          <p:cNvSpPr txBox="1"/>
          <p:nvPr/>
        </p:nvSpPr>
        <p:spPr>
          <a:xfrm>
            <a:off x="-10800" y="727500"/>
            <a:ext cx="9144000" cy="554100"/>
          </a:xfrm>
          <a:prstGeom prst="rect">
            <a:avLst/>
          </a:prstGeom>
          <a:noFill/>
          <a:ln>
            <a:noFill/>
          </a:ln>
        </p:spPr>
        <p:txBody>
          <a:bodyPr anchorCtr="0" anchor="t" bIns="45700" lIns="91425" spcFirstLastPara="1" rIns="91425" wrap="square" tIns="45700">
            <a:noAutofit/>
          </a:bodyPr>
          <a:lstStyle/>
          <a:p>
            <a:pPr indent="-349250" lvl="0" marL="342900" rtl="0" algn="l">
              <a:lnSpc>
                <a:spcPct val="120000"/>
              </a:lnSpc>
              <a:spcBef>
                <a:spcPts val="0"/>
              </a:spcBef>
              <a:spcAft>
                <a:spcPts val="0"/>
              </a:spcAft>
              <a:buClr>
                <a:srgbClr val="434343"/>
              </a:buClr>
              <a:buSzPts val="1900"/>
              <a:buFont typeface="Arial"/>
              <a:buChar char="•"/>
            </a:pPr>
            <a:r>
              <a:rPr lang="pt-BR" sz="1900">
                <a:solidFill>
                  <a:srgbClr val="434343"/>
                </a:solidFill>
              </a:rPr>
              <a:t>Besides all methodological issues… Every survey needs a proper </a:t>
            </a:r>
            <a:r>
              <a:rPr b="1" lang="pt-BR" sz="1900">
                <a:solidFill>
                  <a:srgbClr val="434343"/>
                </a:solidFill>
              </a:rPr>
              <a:t>project plan</a:t>
            </a:r>
            <a:r>
              <a:rPr lang="pt-BR" sz="1900">
                <a:solidFill>
                  <a:srgbClr val="434343"/>
                </a:solidFill>
              </a:rPr>
              <a:t>:</a:t>
            </a:r>
            <a:endParaRPr sz="19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nvSpPr>
        <p:spPr>
          <a:xfrm>
            <a:off x="14000" y="22625"/>
            <a:ext cx="7017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Course syllabus</a:t>
            </a:r>
            <a:endParaRPr sz="2400">
              <a:solidFill>
                <a:srgbClr val="666666"/>
              </a:solidFill>
            </a:endParaRPr>
          </a:p>
        </p:txBody>
      </p:sp>
      <p:cxnSp>
        <p:nvCxnSpPr>
          <p:cNvPr id="102" name="Google Shape;102;p1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03" name="Google Shape;103;p18"/>
          <p:cNvSpPr txBox="1"/>
          <p:nvPr/>
        </p:nvSpPr>
        <p:spPr>
          <a:xfrm>
            <a:off x="14000" y="708450"/>
            <a:ext cx="9144000" cy="886500"/>
          </a:xfrm>
          <a:prstGeom prst="rect">
            <a:avLst/>
          </a:prstGeom>
          <a:noFill/>
          <a:ln>
            <a:noFill/>
          </a:ln>
        </p:spPr>
        <p:txBody>
          <a:bodyPr anchorCtr="0" anchor="t" bIns="45700" lIns="91425" spcFirstLastPara="1" rIns="91425" wrap="square" tIns="45700">
            <a:noAutofit/>
          </a:bodyPr>
          <a:lstStyle/>
          <a:p>
            <a:pPr indent="-292100" lvl="0" marL="342900" rtl="0" algn="l">
              <a:lnSpc>
                <a:spcPct val="120000"/>
              </a:lnSpc>
              <a:spcBef>
                <a:spcPts val="0"/>
              </a:spcBef>
              <a:spcAft>
                <a:spcPts val="0"/>
              </a:spcAft>
              <a:buClr>
                <a:srgbClr val="424242"/>
              </a:buClr>
              <a:buSzPts val="1600"/>
              <a:buFont typeface="Arial"/>
              <a:buChar char="•"/>
            </a:pPr>
            <a:r>
              <a:rPr lang="pt-BR" sz="1600">
                <a:solidFill>
                  <a:srgbClr val="424242"/>
                </a:solidFill>
              </a:rPr>
              <a:t>The course provides a comprehensive overview of </a:t>
            </a:r>
            <a:r>
              <a:rPr b="1" lang="pt-BR" sz="1600">
                <a:solidFill>
                  <a:srgbClr val="424242"/>
                </a:solidFill>
              </a:rPr>
              <a:t>survey research principles and practices</a:t>
            </a:r>
            <a:r>
              <a:rPr lang="pt-BR" sz="1600">
                <a:solidFill>
                  <a:srgbClr val="424242"/>
                </a:solidFill>
              </a:rPr>
              <a:t>.</a:t>
            </a:r>
            <a:endParaRPr sz="1600">
              <a:solidFill>
                <a:srgbClr val="424242"/>
              </a:solidFill>
            </a:endParaRPr>
          </a:p>
          <a:p>
            <a:pPr indent="-273050" lvl="1" marL="742950" rtl="0" algn="l">
              <a:lnSpc>
                <a:spcPct val="120000"/>
              </a:lnSpc>
              <a:spcBef>
                <a:spcPts val="0"/>
              </a:spcBef>
              <a:spcAft>
                <a:spcPts val="0"/>
              </a:spcAft>
              <a:buClr>
                <a:srgbClr val="424242"/>
              </a:buClr>
              <a:buSzPts val="1600"/>
              <a:buFont typeface="Verdana"/>
              <a:buChar char="–"/>
            </a:pPr>
            <a:r>
              <a:rPr lang="pt-BR" sz="1600">
                <a:solidFill>
                  <a:srgbClr val="424242"/>
                </a:solidFill>
              </a:rPr>
              <a:t>How to </a:t>
            </a:r>
            <a:r>
              <a:rPr b="1" lang="pt-BR" sz="1600">
                <a:solidFill>
                  <a:srgbClr val="424242"/>
                </a:solidFill>
              </a:rPr>
              <a:t>design</a:t>
            </a:r>
            <a:r>
              <a:rPr lang="pt-BR" sz="1600">
                <a:solidFill>
                  <a:srgbClr val="424242"/>
                </a:solidFill>
              </a:rPr>
              <a:t> and </a:t>
            </a:r>
            <a:r>
              <a:rPr b="1" lang="pt-BR" sz="1600">
                <a:solidFill>
                  <a:srgbClr val="424242"/>
                </a:solidFill>
              </a:rPr>
              <a:t>evaluate</a:t>
            </a:r>
            <a:r>
              <a:rPr lang="pt-BR" sz="1600">
                <a:solidFill>
                  <a:srgbClr val="424242"/>
                </a:solidFill>
              </a:rPr>
              <a:t> survey instruments, focusing on aligning them with research objectives and relevant theories.</a:t>
            </a:r>
            <a:endParaRPr sz="1600">
              <a:solidFill>
                <a:srgbClr val="424242"/>
              </a:solidFill>
            </a:endParaRPr>
          </a:p>
          <a:p>
            <a:pPr indent="0" lvl="0" marL="127000" rtl="0" algn="l">
              <a:lnSpc>
                <a:spcPct val="120000"/>
              </a:lnSpc>
              <a:spcBef>
                <a:spcPts val="400"/>
              </a:spcBef>
              <a:spcAft>
                <a:spcPts val="0"/>
              </a:spcAft>
              <a:buNone/>
            </a:pPr>
            <a:r>
              <a:t/>
            </a:r>
            <a:endParaRPr sz="1600">
              <a:solidFill>
                <a:srgbClr val="424242"/>
              </a:solidFill>
            </a:endParaRPr>
          </a:p>
        </p:txBody>
      </p:sp>
      <p:pic>
        <p:nvPicPr>
          <p:cNvPr id="104" name="Google Shape;104;p18"/>
          <p:cNvPicPr preferRelativeResize="0"/>
          <p:nvPr/>
        </p:nvPicPr>
        <p:blipFill>
          <a:blip r:embed="rId3">
            <a:alphaModFix/>
          </a:blip>
          <a:stretch>
            <a:fillRect/>
          </a:stretch>
        </p:blipFill>
        <p:spPr>
          <a:xfrm>
            <a:off x="2286825" y="1713050"/>
            <a:ext cx="4570350" cy="33654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63"/>
          <p:cNvSpPr/>
          <p:nvPr/>
        </p:nvSpPr>
        <p:spPr>
          <a:xfrm>
            <a:off x="4878222" y="1456975"/>
            <a:ext cx="3439200" cy="14733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46" name="Google Shape;746;p63"/>
          <p:cNvSpPr txBox="1"/>
          <p:nvPr/>
        </p:nvSpPr>
        <p:spPr>
          <a:xfrm>
            <a:off x="14000" y="22625"/>
            <a:ext cx="9144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100">
                <a:solidFill>
                  <a:srgbClr val="666666"/>
                </a:solidFill>
              </a:rPr>
              <a:t>Key Takeaways on Teaching Designing and Evaluating Survey Instruments</a:t>
            </a:r>
            <a:endParaRPr sz="2100">
              <a:solidFill>
                <a:srgbClr val="666666"/>
              </a:solidFill>
            </a:endParaRPr>
          </a:p>
        </p:txBody>
      </p:sp>
      <p:cxnSp>
        <p:nvCxnSpPr>
          <p:cNvPr id="747" name="Google Shape;747;p6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48" name="Google Shape;748;p63"/>
          <p:cNvSpPr/>
          <p:nvPr/>
        </p:nvSpPr>
        <p:spPr>
          <a:xfrm>
            <a:off x="974675" y="1458199"/>
            <a:ext cx="3439200" cy="14733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49" name="Google Shape;749;p63"/>
          <p:cNvSpPr txBox="1"/>
          <p:nvPr/>
        </p:nvSpPr>
        <p:spPr>
          <a:xfrm>
            <a:off x="974742" y="1463259"/>
            <a:ext cx="34392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Different types of questionnaires, question types, and question categories, as well as measurement scales and conditions for obtaining accurate responses.</a:t>
            </a:r>
            <a:endParaRPr sz="1600">
              <a:solidFill>
                <a:schemeClr val="dk2"/>
              </a:solidFill>
            </a:endParaRPr>
          </a:p>
        </p:txBody>
      </p:sp>
      <p:sp>
        <p:nvSpPr>
          <p:cNvPr id="750" name="Google Shape;750;p63"/>
          <p:cNvSpPr txBox="1"/>
          <p:nvPr/>
        </p:nvSpPr>
        <p:spPr>
          <a:xfrm>
            <a:off x="4878222" y="1788260"/>
            <a:ext cx="3439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The role of GQM-Driven and Theory-Driven survey design.</a:t>
            </a:r>
            <a:endParaRPr sz="1600">
              <a:solidFill>
                <a:schemeClr val="dk2"/>
              </a:solidFill>
            </a:endParaRPr>
          </a:p>
        </p:txBody>
      </p:sp>
      <p:sp>
        <p:nvSpPr>
          <p:cNvPr id="751" name="Google Shape;751;p63"/>
          <p:cNvSpPr/>
          <p:nvPr/>
        </p:nvSpPr>
        <p:spPr>
          <a:xfrm>
            <a:off x="4878222" y="3260784"/>
            <a:ext cx="3439200" cy="14733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52" name="Google Shape;752;p63"/>
          <p:cNvSpPr/>
          <p:nvPr/>
        </p:nvSpPr>
        <p:spPr>
          <a:xfrm>
            <a:off x="974675" y="3262008"/>
            <a:ext cx="3439200" cy="14733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53" name="Google Shape;753;p63"/>
          <p:cNvSpPr txBox="1"/>
          <p:nvPr/>
        </p:nvSpPr>
        <p:spPr>
          <a:xfrm>
            <a:off x="974675" y="3730470"/>
            <a:ext cx="3404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Importance of using validated scales to improve construct validity.</a:t>
            </a:r>
            <a:endParaRPr sz="1600">
              <a:solidFill>
                <a:schemeClr val="dk2"/>
              </a:solidFill>
            </a:endParaRPr>
          </a:p>
        </p:txBody>
      </p:sp>
      <p:sp>
        <p:nvSpPr>
          <p:cNvPr id="754" name="Google Shape;754;p63"/>
          <p:cNvSpPr txBox="1"/>
          <p:nvPr/>
        </p:nvSpPr>
        <p:spPr>
          <a:xfrm>
            <a:off x="4877844" y="3606069"/>
            <a:ext cx="34041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Survey instruments may be evaluated using different methods to avoid threats to validity and improve reliability.</a:t>
            </a:r>
            <a:endParaRPr sz="1600">
              <a:solidFill>
                <a:schemeClr val="dk2"/>
              </a:solidFill>
            </a:endParaRPr>
          </a:p>
        </p:txBody>
      </p:sp>
      <p:pic>
        <p:nvPicPr>
          <p:cNvPr id="755" name="Google Shape;755;p63"/>
          <p:cNvPicPr preferRelativeResize="0"/>
          <p:nvPr/>
        </p:nvPicPr>
        <p:blipFill>
          <a:blip r:embed="rId3">
            <a:alphaModFix/>
          </a:blip>
          <a:stretch>
            <a:fillRect/>
          </a:stretch>
        </p:blipFill>
        <p:spPr>
          <a:xfrm rot="776822">
            <a:off x="7739473" y="714372"/>
            <a:ext cx="904426" cy="90440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4"/>
          <p:cNvSpPr txBox="1"/>
          <p:nvPr>
            <p:ph type="ctrTitle"/>
          </p:nvPr>
        </p:nvSpPr>
        <p:spPr>
          <a:xfrm>
            <a:off x="6899" y="1201775"/>
            <a:ext cx="9144000" cy="2052600"/>
          </a:xfrm>
          <a:prstGeom prst="rect">
            <a:avLst/>
          </a:prstGeom>
        </p:spPr>
        <p:txBody>
          <a:bodyPr anchorCtr="0" anchor="b" bIns="91425" lIns="91425" spcFirstLastPara="1" rIns="91425" wrap="square" tIns="91425">
            <a:normAutofit/>
          </a:bodyPr>
          <a:lstStyle/>
          <a:p>
            <a:pPr indent="0" lvl="0" marL="457200" rtl="0" algn="ctr">
              <a:spcBef>
                <a:spcPts val="0"/>
              </a:spcBef>
              <a:spcAft>
                <a:spcPts val="0"/>
              </a:spcAft>
              <a:buNone/>
            </a:pPr>
            <a:r>
              <a:rPr lang="pt-BR"/>
              <a:t>4</a:t>
            </a:r>
            <a:r>
              <a:rPr lang="pt-BR"/>
              <a:t>) Sampling and Data Collection (LO3)</a:t>
            </a:r>
            <a:endParaRPr/>
          </a:p>
        </p:txBody>
      </p:sp>
      <p:sp>
        <p:nvSpPr>
          <p:cNvPr id="761" name="Google Shape;761;p64"/>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3.3 in the chapter.</a:t>
            </a:r>
            <a:endParaRPr sz="854"/>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65"/>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Sampling</a:t>
            </a:r>
            <a:endParaRPr sz="2400">
              <a:solidFill>
                <a:srgbClr val="666666"/>
              </a:solidFill>
            </a:endParaRPr>
          </a:p>
        </p:txBody>
      </p:sp>
      <p:cxnSp>
        <p:nvCxnSpPr>
          <p:cNvPr id="767" name="Google Shape;767;p6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68" name="Google Shape;768;p65"/>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769" name="Google Shape;769;p65"/>
          <p:cNvSpPr/>
          <p:nvPr/>
        </p:nvSpPr>
        <p:spPr>
          <a:xfrm>
            <a:off x="576500" y="4641672"/>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de Mello RM, da Silva PC, Travassos GH (2015) Investigating probabilistic sampling approaches for large-scale surveys in software engineering. Journal of Software Engineering Research and Development, 3(1):8.</a:t>
            </a:r>
            <a:endParaRPr sz="900"/>
          </a:p>
        </p:txBody>
      </p:sp>
      <p:sp>
        <p:nvSpPr>
          <p:cNvPr id="770" name="Google Shape;770;p65"/>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771" name="Google Shape;771;p65"/>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772" name="Google Shape;772;p65"/>
          <p:cNvSpPr txBox="1"/>
          <p:nvPr/>
        </p:nvSpPr>
        <p:spPr>
          <a:xfrm>
            <a:off x="14000" y="741175"/>
            <a:ext cx="9129900" cy="1824000"/>
          </a:xfrm>
          <a:prstGeom prst="rect">
            <a:avLst/>
          </a:prstGeom>
          <a:noFill/>
          <a:ln>
            <a:noFill/>
          </a:ln>
        </p:spPr>
        <p:txBody>
          <a:bodyPr anchorCtr="0" anchor="t" bIns="45700" lIns="91425" spcFirstLastPara="1" rIns="91425" wrap="square" tIns="45700">
            <a:noAutofit/>
          </a:bodyPr>
          <a:lstStyle/>
          <a:p>
            <a:pPr indent="-330200" lvl="0" marL="457200" rtl="0" algn="l">
              <a:lnSpc>
                <a:spcPct val="120000"/>
              </a:lnSpc>
              <a:spcBef>
                <a:spcPts val="0"/>
              </a:spcBef>
              <a:spcAft>
                <a:spcPts val="0"/>
              </a:spcAft>
              <a:buClr>
                <a:schemeClr val="dk2"/>
              </a:buClr>
              <a:buSzPts val="1600"/>
              <a:buFont typeface="Trebuchet MS"/>
              <a:buChar char="●"/>
            </a:pPr>
            <a:r>
              <a:rPr lang="pt-BR" sz="1600">
                <a:solidFill>
                  <a:schemeClr val="dk2"/>
                </a:solidFill>
              </a:rPr>
              <a:t>At the beginning of any design of survey research, we should clarify what the </a:t>
            </a:r>
            <a:r>
              <a:rPr b="1" lang="pt-BR" sz="1600">
                <a:solidFill>
                  <a:schemeClr val="dk2"/>
                </a:solidFill>
              </a:rPr>
              <a:t>target population</a:t>
            </a:r>
            <a:r>
              <a:rPr lang="pt-BR" sz="1600">
                <a:solidFill>
                  <a:schemeClr val="dk2"/>
                </a:solidFill>
              </a:rPr>
              <a:t> is that we try to characterize and generalize to</a:t>
            </a:r>
            <a:endParaRPr sz="1600">
              <a:solidFill>
                <a:schemeClr val="dk2"/>
              </a:solidFill>
            </a:endParaRPr>
          </a:p>
          <a:p>
            <a:pPr indent="-330200" lvl="1" marL="914400" rtl="0" algn="l">
              <a:lnSpc>
                <a:spcPct val="120000"/>
              </a:lnSpc>
              <a:spcBef>
                <a:spcPts val="0"/>
              </a:spcBef>
              <a:spcAft>
                <a:spcPts val="0"/>
              </a:spcAft>
              <a:buClr>
                <a:schemeClr val="dk2"/>
              </a:buClr>
              <a:buSzPts val="1600"/>
              <a:buFont typeface="Trebuchet MS"/>
              <a:buChar char="○"/>
            </a:pPr>
            <a:r>
              <a:rPr lang="pt-BR" sz="1600">
                <a:solidFill>
                  <a:schemeClr val="dk2"/>
                </a:solidFill>
              </a:rPr>
              <a:t>Statistical analysis relies on </a:t>
            </a:r>
            <a:r>
              <a:rPr b="1" lang="pt-BR" sz="1600">
                <a:solidFill>
                  <a:schemeClr val="dk2"/>
                </a:solidFill>
              </a:rPr>
              <a:t>systematic sampling</a:t>
            </a:r>
            <a:r>
              <a:rPr lang="pt-BR" sz="1600">
                <a:solidFill>
                  <a:schemeClr val="dk2"/>
                </a:solidFill>
              </a:rPr>
              <a:t> from this target population</a:t>
            </a:r>
            <a:endParaRPr sz="1600">
              <a:solidFill>
                <a:schemeClr val="dk2"/>
              </a:solidFill>
            </a:endParaRPr>
          </a:p>
          <a:p>
            <a:pPr indent="0" lvl="0" marL="0" rtl="0" algn="l">
              <a:lnSpc>
                <a:spcPct val="120000"/>
              </a:lnSpc>
              <a:spcBef>
                <a:spcPts val="0"/>
              </a:spcBef>
              <a:spcAft>
                <a:spcPts val="0"/>
              </a:spcAft>
              <a:buNone/>
            </a:pPr>
            <a:r>
              <a:t/>
            </a:r>
            <a:endParaRPr sz="1600">
              <a:solidFill>
                <a:schemeClr val="dk2"/>
              </a:solidFill>
            </a:endParaRPr>
          </a:p>
          <a:p>
            <a:pPr indent="-330200" lvl="0" marL="457200" rtl="0" algn="l">
              <a:lnSpc>
                <a:spcPct val="120000"/>
              </a:lnSpc>
              <a:spcBef>
                <a:spcPts val="0"/>
              </a:spcBef>
              <a:spcAft>
                <a:spcPts val="0"/>
              </a:spcAft>
              <a:buClr>
                <a:schemeClr val="dk2"/>
              </a:buClr>
              <a:buSzPts val="1600"/>
              <a:buFont typeface="Trebuchet MS"/>
              <a:buChar char="●"/>
            </a:pPr>
            <a:r>
              <a:rPr lang="pt-BR" sz="1600">
                <a:solidFill>
                  <a:schemeClr val="dk2"/>
                </a:solidFill>
              </a:rPr>
              <a:t>In software engineering surveys, the unit of analysis that defines the granularity of the target population is often (de Mello et al. 2015):</a:t>
            </a:r>
            <a:endParaRPr sz="1600">
              <a:solidFill>
                <a:schemeClr val="dk2"/>
              </a:solidFill>
            </a:endParaRPr>
          </a:p>
          <a:p>
            <a:pPr indent="0" lvl="0" marL="0" rtl="0" algn="l">
              <a:lnSpc>
                <a:spcPct val="120000"/>
              </a:lnSpc>
              <a:spcBef>
                <a:spcPts val="0"/>
              </a:spcBef>
              <a:spcAft>
                <a:spcPts val="0"/>
              </a:spcAft>
              <a:buNone/>
            </a:pPr>
            <a:r>
              <a:t/>
            </a:r>
            <a:endParaRPr sz="1600">
              <a:solidFill>
                <a:schemeClr val="dk2"/>
              </a:solidFill>
            </a:endParaRPr>
          </a:p>
        </p:txBody>
      </p:sp>
      <p:sp>
        <p:nvSpPr>
          <p:cNvPr id="773" name="Google Shape;773;p65"/>
          <p:cNvSpPr/>
          <p:nvPr/>
        </p:nvSpPr>
        <p:spPr>
          <a:xfrm>
            <a:off x="1215650" y="2739150"/>
            <a:ext cx="431100" cy="4458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65"/>
          <p:cNvSpPr/>
          <p:nvPr/>
        </p:nvSpPr>
        <p:spPr>
          <a:xfrm>
            <a:off x="1231400" y="3316100"/>
            <a:ext cx="399600" cy="3933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65"/>
          <p:cNvSpPr/>
          <p:nvPr/>
        </p:nvSpPr>
        <p:spPr>
          <a:xfrm>
            <a:off x="1285422" y="3426970"/>
            <a:ext cx="291541" cy="161563"/>
          </a:xfrm>
          <a:custGeom>
            <a:rect b="b" l="l" r="r" t="t"/>
            <a:pathLst>
              <a:path extrusionOk="0" h="83" w="163">
                <a:moveTo>
                  <a:pt x="83" y="83"/>
                </a:moveTo>
                <a:cubicBezTo>
                  <a:pt x="73" y="83"/>
                  <a:pt x="66" y="83"/>
                  <a:pt x="58" y="81"/>
                </a:cubicBezTo>
                <a:cubicBezTo>
                  <a:pt x="55" y="80"/>
                  <a:pt x="53" y="79"/>
                  <a:pt x="51" y="78"/>
                </a:cubicBezTo>
                <a:cubicBezTo>
                  <a:pt x="46" y="76"/>
                  <a:pt x="44" y="73"/>
                  <a:pt x="44" y="71"/>
                </a:cubicBezTo>
                <a:cubicBezTo>
                  <a:pt x="44" y="68"/>
                  <a:pt x="45" y="65"/>
                  <a:pt x="47" y="63"/>
                </a:cubicBezTo>
                <a:cubicBezTo>
                  <a:pt x="51" y="59"/>
                  <a:pt x="55" y="56"/>
                  <a:pt x="62" y="53"/>
                </a:cubicBezTo>
                <a:cubicBezTo>
                  <a:pt x="63" y="52"/>
                  <a:pt x="65" y="52"/>
                  <a:pt x="67" y="51"/>
                </a:cubicBezTo>
                <a:cubicBezTo>
                  <a:pt x="69" y="50"/>
                  <a:pt x="69" y="50"/>
                  <a:pt x="69" y="50"/>
                </a:cubicBezTo>
                <a:cubicBezTo>
                  <a:pt x="70" y="50"/>
                  <a:pt x="71" y="49"/>
                  <a:pt x="71" y="48"/>
                </a:cubicBezTo>
                <a:cubicBezTo>
                  <a:pt x="72" y="47"/>
                  <a:pt x="71" y="46"/>
                  <a:pt x="70" y="45"/>
                </a:cubicBezTo>
                <a:cubicBezTo>
                  <a:pt x="64" y="38"/>
                  <a:pt x="61" y="30"/>
                  <a:pt x="61" y="20"/>
                </a:cubicBezTo>
                <a:cubicBezTo>
                  <a:pt x="61" y="10"/>
                  <a:pt x="67" y="4"/>
                  <a:pt x="77" y="1"/>
                </a:cubicBezTo>
                <a:cubicBezTo>
                  <a:pt x="79" y="1"/>
                  <a:pt x="81" y="0"/>
                  <a:pt x="83" y="0"/>
                </a:cubicBezTo>
                <a:cubicBezTo>
                  <a:pt x="85" y="0"/>
                  <a:pt x="87" y="1"/>
                  <a:pt x="89" y="1"/>
                </a:cubicBezTo>
                <a:cubicBezTo>
                  <a:pt x="99" y="4"/>
                  <a:pt x="104" y="10"/>
                  <a:pt x="105" y="20"/>
                </a:cubicBezTo>
                <a:cubicBezTo>
                  <a:pt x="105" y="30"/>
                  <a:pt x="102" y="38"/>
                  <a:pt x="96" y="45"/>
                </a:cubicBezTo>
                <a:cubicBezTo>
                  <a:pt x="95" y="46"/>
                  <a:pt x="94" y="47"/>
                  <a:pt x="94" y="48"/>
                </a:cubicBezTo>
                <a:cubicBezTo>
                  <a:pt x="95" y="49"/>
                  <a:pt x="96" y="50"/>
                  <a:pt x="97" y="50"/>
                </a:cubicBezTo>
                <a:cubicBezTo>
                  <a:pt x="99" y="51"/>
                  <a:pt x="99" y="51"/>
                  <a:pt x="99" y="51"/>
                </a:cubicBezTo>
                <a:cubicBezTo>
                  <a:pt x="100" y="52"/>
                  <a:pt x="102" y="52"/>
                  <a:pt x="104" y="53"/>
                </a:cubicBezTo>
                <a:cubicBezTo>
                  <a:pt x="111" y="56"/>
                  <a:pt x="115" y="59"/>
                  <a:pt x="119" y="63"/>
                </a:cubicBezTo>
                <a:cubicBezTo>
                  <a:pt x="121" y="65"/>
                  <a:pt x="122" y="68"/>
                  <a:pt x="121" y="71"/>
                </a:cubicBezTo>
                <a:cubicBezTo>
                  <a:pt x="121" y="74"/>
                  <a:pt x="119" y="77"/>
                  <a:pt x="115" y="78"/>
                </a:cubicBezTo>
                <a:cubicBezTo>
                  <a:pt x="115" y="78"/>
                  <a:pt x="115" y="78"/>
                  <a:pt x="115" y="78"/>
                </a:cubicBezTo>
                <a:cubicBezTo>
                  <a:pt x="113" y="79"/>
                  <a:pt x="111" y="80"/>
                  <a:pt x="108" y="81"/>
                </a:cubicBezTo>
                <a:cubicBezTo>
                  <a:pt x="100" y="83"/>
                  <a:pt x="92" y="83"/>
                  <a:pt x="83" y="83"/>
                </a:cubicBezTo>
                <a:close/>
                <a:moveTo>
                  <a:pt x="83" y="5"/>
                </a:moveTo>
                <a:cubicBezTo>
                  <a:pt x="81" y="5"/>
                  <a:pt x="80" y="5"/>
                  <a:pt x="78" y="6"/>
                </a:cubicBezTo>
                <a:cubicBezTo>
                  <a:pt x="70" y="8"/>
                  <a:pt x="66" y="12"/>
                  <a:pt x="65" y="20"/>
                </a:cubicBezTo>
                <a:cubicBezTo>
                  <a:pt x="65" y="29"/>
                  <a:pt x="68" y="36"/>
                  <a:pt x="73" y="41"/>
                </a:cubicBezTo>
                <a:cubicBezTo>
                  <a:pt x="75" y="43"/>
                  <a:pt x="76" y="46"/>
                  <a:pt x="76" y="48"/>
                </a:cubicBezTo>
                <a:cubicBezTo>
                  <a:pt x="75" y="51"/>
                  <a:pt x="73" y="53"/>
                  <a:pt x="70" y="54"/>
                </a:cubicBezTo>
                <a:cubicBezTo>
                  <a:pt x="69" y="55"/>
                  <a:pt x="69" y="55"/>
                  <a:pt x="69" y="55"/>
                </a:cubicBezTo>
                <a:cubicBezTo>
                  <a:pt x="67" y="56"/>
                  <a:pt x="65" y="56"/>
                  <a:pt x="63" y="57"/>
                </a:cubicBezTo>
                <a:cubicBezTo>
                  <a:pt x="58" y="60"/>
                  <a:pt x="53" y="63"/>
                  <a:pt x="50" y="66"/>
                </a:cubicBezTo>
                <a:cubicBezTo>
                  <a:pt x="49" y="67"/>
                  <a:pt x="48" y="69"/>
                  <a:pt x="48" y="70"/>
                </a:cubicBezTo>
                <a:cubicBezTo>
                  <a:pt x="49" y="72"/>
                  <a:pt x="50" y="73"/>
                  <a:pt x="52" y="74"/>
                </a:cubicBezTo>
                <a:cubicBezTo>
                  <a:pt x="54" y="75"/>
                  <a:pt x="56" y="76"/>
                  <a:pt x="59" y="76"/>
                </a:cubicBezTo>
                <a:cubicBezTo>
                  <a:pt x="66" y="78"/>
                  <a:pt x="74" y="78"/>
                  <a:pt x="83" y="79"/>
                </a:cubicBezTo>
                <a:cubicBezTo>
                  <a:pt x="92" y="78"/>
                  <a:pt x="100" y="78"/>
                  <a:pt x="107" y="76"/>
                </a:cubicBezTo>
                <a:cubicBezTo>
                  <a:pt x="109" y="76"/>
                  <a:pt x="111" y="75"/>
                  <a:pt x="113" y="74"/>
                </a:cubicBezTo>
                <a:cubicBezTo>
                  <a:pt x="115" y="73"/>
                  <a:pt x="116" y="72"/>
                  <a:pt x="117" y="70"/>
                </a:cubicBezTo>
                <a:cubicBezTo>
                  <a:pt x="117" y="68"/>
                  <a:pt x="116" y="67"/>
                  <a:pt x="116" y="66"/>
                </a:cubicBezTo>
                <a:cubicBezTo>
                  <a:pt x="112" y="63"/>
                  <a:pt x="108" y="60"/>
                  <a:pt x="102" y="57"/>
                </a:cubicBezTo>
                <a:cubicBezTo>
                  <a:pt x="101" y="56"/>
                  <a:pt x="99" y="56"/>
                  <a:pt x="97" y="55"/>
                </a:cubicBezTo>
                <a:cubicBezTo>
                  <a:pt x="95" y="54"/>
                  <a:pt x="95" y="54"/>
                  <a:pt x="95" y="54"/>
                </a:cubicBezTo>
                <a:cubicBezTo>
                  <a:pt x="93" y="53"/>
                  <a:pt x="91" y="51"/>
                  <a:pt x="90" y="48"/>
                </a:cubicBezTo>
                <a:cubicBezTo>
                  <a:pt x="90" y="46"/>
                  <a:pt x="90" y="43"/>
                  <a:pt x="92" y="41"/>
                </a:cubicBezTo>
                <a:cubicBezTo>
                  <a:pt x="98" y="36"/>
                  <a:pt x="101" y="29"/>
                  <a:pt x="100" y="20"/>
                </a:cubicBezTo>
                <a:cubicBezTo>
                  <a:pt x="100" y="12"/>
                  <a:pt x="96" y="8"/>
                  <a:pt x="88" y="6"/>
                </a:cubicBezTo>
                <a:cubicBezTo>
                  <a:pt x="86" y="5"/>
                  <a:pt x="84" y="5"/>
                  <a:pt x="83" y="5"/>
                </a:cubicBezTo>
                <a:close/>
                <a:moveTo>
                  <a:pt x="114" y="76"/>
                </a:moveTo>
                <a:cubicBezTo>
                  <a:pt x="114" y="76"/>
                  <a:pt x="114" y="76"/>
                  <a:pt x="114" y="76"/>
                </a:cubicBezTo>
                <a:close/>
                <a:moveTo>
                  <a:pt x="135" y="83"/>
                </a:moveTo>
                <a:cubicBezTo>
                  <a:pt x="134" y="83"/>
                  <a:pt x="134" y="83"/>
                  <a:pt x="134" y="83"/>
                </a:cubicBezTo>
                <a:cubicBezTo>
                  <a:pt x="129" y="83"/>
                  <a:pt x="128" y="83"/>
                  <a:pt x="123" y="82"/>
                </a:cubicBezTo>
                <a:cubicBezTo>
                  <a:pt x="122" y="82"/>
                  <a:pt x="121" y="81"/>
                  <a:pt x="121" y="80"/>
                </a:cubicBezTo>
                <a:cubicBezTo>
                  <a:pt x="121" y="79"/>
                  <a:pt x="122" y="78"/>
                  <a:pt x="124" y="78"/>
                </a:cubicBezTo>
                <a:cubicBezTo>
                  <a:pt x="128" y="78"/>
                  <a:pt x="129" y="78"/>
                  <a:pt x="134" y="78"/>
                </a:cubicBezTo>
                <a:cubicBezTo>
                  <a:pt x="135" y="79"/>
                  <a:pt x="135" y="79"/>
                  <a:pt x="135" y="79"/>
                </a:cubicBezTo>
                <a:cubicBezTo>
                  <a:pt x="141" y="78"/>
                  <a:pt x="147" y="78"/>
                  <a:pt x="152" y="77"/>
                </a:cubicBezTo>
                <a:cubicBezTo>
                  <a:pt x="153" y="77"/>
                  <a:pt x="155" y="76"/>
                  <a:pt x="156" y="76"/>
                </a:cubicBezTo>
                <a:cubicBezTo>
                  <a:pt x="157" y="75"/>
                  <a:pt x="158" y="74"/>
                  <a:pt x="158" y="73"/>
                </a:cubicBezTo>
                <a:cubicBezTo>
                  <a:pt x="158" y="72"/>
                  <a:pt x="158" y="71"/>
                  <a:pt x="157" y="71"/>
                </a:cubicBezTo>
                <a:cubicBezTo>
                  <a:pt x="155" y="69"/>
                  <a:pt x="152" y="67"/>
                  <a:pt x="148" y="65"/>
                </a:cubicBezTo>
                <a:cubicBezTo>
                  <a:pt x="147" y="64"/>
                  <a:pt x="146" y="64"/>
                  <a:pt x="145" y="63"/>
                </a:cubicBezTo>
                <a:cubicBezTo>
                  <a:pt x="144" y="63"/>
                  <a:pt x="144" y="63"/>
                  <a:pt x="144" y="63"/>
                </a:cubicBezTo>
                <a:cubicBezTo>
                  <a:pt x="141" y="62"/>
                  <a:pt x="140" y="60"/>
                  <a:pt x="139" y="58"/>
                </a:cubicBezTo>
                <a:cubicBezTo>
                  <a:pt x="139" y="56"/>
                  <a:pt x="140" y="54"/>
                  <a:pt x="141" y="53"/>
                </a:cubicBezTo>
                <a:cubicBezTo>
                  <a:pt x="145" y="49"/>
                  <a:pt x="147" y="44"/>
                  <a:pt x="147" y="38"/>
                </a:cubicBezTo>
                <a:cubicBezTo>
                  <a:pt x="146" y="33"/>
                  <a:pt x="144" y="30"/>
                  <a:pt x="138" y="29"/>
                </a:cubicBezTo>
                <a:cubicBezTo>
                  <a:pt x="137" y="29"/>
                  <a:pt x="136" y="29"/>
                  <a:pt x="135" y="29"/>
                </a:cubicBezTo>
                <a:cubicBezTo>
                  <a:pt x="134" y="29"/>
                  <a:pt x="133" y="29"/>
                  <a:pt x="132" y="29"/>
                </a:cubicBezTo>
                <a:cubicBezTo>
                  <a:pt x="126" y="30"/>
                  <a:pt x="124" y="33"/>
                  <a:pt x="124" y="38"/>
                </a:cubicBezTo>
                <a:cubicBezTo>
                  <a:pt x="123" y="44"/>
                  <a:pt x="125" y="49"/>
                  <a:pt x="129" y="53"/>
                </a:cubicBezTo>
                <a:cubicBezTo>
                  <a:pt x="131" y="55"/>
                  <a:pt x="132" y="57"/>
                  <a:pt x="131" y="59"/>
                </a:cubicBezTo>
                <a:cubicBezTo>
                  <a:pt x="131" y="60"/>
                  <a:pt x="129" y="62"/>
                  <a:pt x="127" y="63"/>
                </a:cubicBezTo>
                <a:cubicBezTo>
                  <a:pt x="127" y="63"/>
                  <a:pt x="127" y="63"/>
                  <a:pt x="127" y="63"/>
                </a:cubicBezTo>
                <a:cubicBezTo>
                  <a:pt x="126" y="63"/>
                  <a:pt x="125" y="63"/>
                  <a:pt x="124" y="62"/>
                </a:cubicBezTo>
                <a:cubicBezTo>
                  <a:pt x="124" y="60"/>
                  <a:pt x="124" y="59"/>
                  <a:pt x="125" y="59"/>
                </a:cubicBezTo>
                <a:cubicBezTo>
                  <a:pt x="126" y="58"/>
                  <a:pt x="126" y="58"/>
                  <a:pt x="126" y="58"/>
                </a:cubicBezTo>
                <a:cubicBezTo>
                  <a:pt x="126" y="58"/>
                  <a:pt x="127" y="58"/>
                  <a:pt x="127" y="58"/>
                </a:cubicBezTo>
                <a:cubicBezTo>
                  <a:pt x="127" y="57"/>
                  <a:pt x="127" y="57"/>
                  <a:pt x="126" y="56"/>
                </a:cubicBezTo>
                <a:cubicBezTo>
                  <a:pt x="121" y="51"/>
                  <a:pt x="119" y="45"/>
                  <a:pt x="119" y="38"/>
                </a:cubicBezTo>
                <a:cubicBezTo>
                  <a:pt x="119" y="33"/>
                  <a:pt x="122" y="27"/>
                  <a:pt x="131" y="25"/>
                </a:cubicBezTo>
                <a:cubicBezTo>
                  <a:pt x="132" y="24"/>
                  <a:pt x="134" y="24"/>
                  <a:pt x="135" y="24"/>
                </a:cubicBezTo>
                <a:cubicBezTo>
                  <a:pt x="137" y="24"/>
                  <a:pt x="138" y="24"/>
                  <a:pt x="139" y="25"/>
                </a:cubicBezTo>
                <a:cubicBezTo>
                  <a:pt x="149" y="27"/>
                  <a:pt x="151" y="33"/>
                  <a:pt x="151" y="38"/>
                </a:cubicBezTo>
                <a:cubicBezTo>
                  <a:pt x="151" y="45"/>
                  <a:pt x="149" y="51"/>
                  <a:pt x="144" y="56"/>
                </a:cubicBezTo>
                <a:cubicBezTo>
                  <a:pt x="144" y="56"/>
                  <a:pt x="144" y="57"/>
                  <a:pt x="144" y="58"/>
                </a:cubicBezTo>
                <a:cubicBezTo>
                  <a:pt x="144" y="58"/>
                  <a:pt x="144" y="59"/>
                  <a:pt x="145" y="59"/>
                </a:cubicBezTo>
                <a:cubicBezTo>
                  <a:pt x="146" y="59"/>
                  <a:pt x="146" y="59"/>
                  <a:pt x="146" y="59"/>
                </a:cubicBezTo>
                <a:cubicBezTo>
                  <a:pt x="148" y="60"/>
                  <a:pt x="149" y="60"/>
                  <a:pt x="150" y="61"/>
                </a:cubicBezTo>
                <a:cubicBezTo>
                  <a:pt x="155" y="63"/>
                  <a:pt x="158" y="65"/>
                  <a:pt x="161" y="68"/>
                </a:cubicBezTo>
                <a:cubicBezTo>
                  <a:pt x="162" y="69"/>
                  <a:pt x="163" y="72"/>
                  <a:pt x="162" y="74"/>
                </a:cubicBezTo>
                <a:cubicBezTo>
                  <a:pt x="162" y="76"/>
                  <a:pt x="160" y="78"/>
                  <a:pt x="158" y="80"/>
                </a:cubicBezTo>
                <a:cubicBezTo>
                  <a:pt x="156" y="80"/>
                  <a:pt x="155" y="81"/>
                  <a:pt x="153" y="81"/>
                </a:cubicBezTo>
                <a:cubicBezTo>
                  <a:pt x="147" y="83"/>
                  <a:pt x="142" y="83"/>
                  <a:pt x="135" y="83"/>
                </a:cubicBezTo>
                <a:close/>
                <a:moveTo>
                  <a:pt x="30" y="83"/>
                </a:moveTo>
                <a:cubicBezTo>
                  <a:pt x="23" y="83"/>
                  <a:pt x="17" y="83"/>
                  <a:pt x="11" y="81"/>
                </a:cubicBezTo>
                <a:cubicBezTo>
                  <a:pt x="9" y="81"/>
                  <a:pt x="7" y="80"/>
                  <a:pt x="5" y="79"/>
                </a:cubicBezTo>
                <a:cubicBezTo>
                  <a:pt x="2" y="78"/>
                  <a:pt x="0" y="76"/>
                  <a:pt x="0" y="73"/>
                </a:cubicBezTo>
                <a:cubicBezTo>
                  <a:pt x="0" y="71"/>
                  <a:pt x="0" y="68"/>
                  <a:pt x="2" y="66"/>
                </a:cubicBezTo>
                <a:cubicBezTo>
                  <a:pt x="5" y="64"/>
                  <a:pt x="9" y="61"/>
                  <a:pt x="14" y="59"/>
                </a:cubicBezTo>
                <a:cubicBezTo>
                  <a:pt x="15" y="58"/>
                  <a:pt x="17" y="58"/>
                  <a:pt x="18" y="57"/>
                </a:cubicBezTo>
                <a:cubicBezTo>
                  <a:pt x="19" y="57"/>
                  <a:pt x="19" y="57"/>
                  <a:pt x="19" y="57"/>
                </a:cubicBezTo>
                <a:cubicBezTo>
                  <a:pt x="20" y="56"/>
                  <a:pt x="21" y="56"/>
                  <a:pt x="21" y="55"/>
                </a:cubicBezTo>
                <a:cubicBezTo>
                  <a:pt x="21" y="54"/>
                  <a:pt x="21" y="54"/>
                  <a:pt x="20" y="53"/>
                </a:cubicBezTo>
                <a:cubicBezTo>
                  <a:pt x="15" y="48"/>
                  <a:pt x="13" y="41"/>
                  <a:pt x="13" y="34"/>
                </a:cubicBezTo>
                <a:cubicBezTo>
                  <a:pt x="13" y="28"/>
                  <a:pt x="15" y="22"/>
                  <a:pt x="26" y="19"/>
                </a:cubicBezTo>
                <a:cubicBezTo>
                  <a:pt x="27" y="19"/>
                  <a:pt x="29" y="18"/>
                  <a:pt x="30" y="18"/>
                </a:cubicBezTo>
                <a:cubicBezTo>
                  <a:pt x="32" y="18"/>
                  <a:pt x="33" y="19"/>
                  <a:pt x="35" y="19"/>
                </a:cubicBezTo>
                <a:cubicBezTo>
                  <a:pt x="45" y="22"/>
                  <a:pt x="48" y="28"/>
                  <a:pt x="48" y="34"/>
                </a:cubicBezTo>
                <a:cubicBezTo>
                  <a:pt x="48" y="42"/>
                  <a:pt x="46" y="48"/>
                  <a:pt x="40" y="53"/>
                </a:cubicBezTo>
                <a:cubicBezTo>
                  <a:pt x="40" y="54"/>
                  <a:pt x="40" y="54"/>
                  <a:pt x="40" y="55"/>
                </a:cubicBezTo>
                <a:cubicBezTo>
                  <a:pt x="40" y="56"/>
                  <a:pt x="41" y="56"/>
                  <a:pt x="41" y="57"/>
                </a:cubicBezTo>
                <a:cubicBezTo>
                  <a:pt x="43" y="57"/>
                  <a:pt x="43" y="57"/>
                  <a:pt x="43" y="57"/>
                </a:cubicBezTo>
                <a:cubicBezTo>
                  <a:pt x="44" y="58"/>
                  <a:pt x="44" y="59"/>
                  <a:pt x="44" y="60"/>
                </a:cubicBezTo>
                <a:cubicBezTo>
                  <a:pt x="43" y="61"/>
                  <a:pt x="42" y="62"/>
                  <a:pt x="41" y="61"/>
                </a:cubicBezTo>
                <a:cubicBezTo>
                  <a:pt x="40" y="61"/>
                  <a:pt x="40" y="61"/>
                  <a:pt x="40" y="61"/>
                </a:cubicBezTo>
                <a:cubicBezTo>
                  <a:pt x="37" y="60"/>
                  <a:pt x="36" y="58"/>
                  <a:pt x="35" y="56"/>
                </a:cubicBezTo>
                <a:cubicBezTo>
                  <a:pt x="35" y="54"/>
                  <a:pt x="36" y="52"/>
                  <a:pt x="37" y="50"/>
                </a:cubicBezTo>
                <a:cubicBezTo>
                  <a:pt x="42" y="46"/>
                  <a:pt x="44" y="41"/>
                  <a:pt x="43" y="34"/>
                </a:cubicBezTo>
                <a:cubicBezTo>
                  <a:pt x="43" y="28"/>
                  <a:pt x="40" y="25"/>
                  <a:pt x="34" y="23"/>
                </a:cubicBezTo>
                <a:cubicBezTo>
                  <a:pt x="33" y="23"/>
                  <a:pt x="32" y="23"/>
                  <a:pt x="30" y="23"/>
                </a:cubicBezTo>
                <a:cubicBezTo>
                  <a:pt x="29" y="23"/>
                  <a:pt x="28" y="23"/>
                  <a:pt x="27" y="23"/>
                </a:cubicBezTo>
                <a:cubicBezTo>
                  <a:pt x="21" y="25"/>
                  <a:pt x="18" y="28"/>
                  <a:pt x="17" y="34"/>
                </a:cubicBezTo>
                <a:cubicBezTo>
                  <a:pt x="17" y="40"/>
                  <a:pt x="19" y="46"/>
                  <a:pt x="23" y="50"/>
                </a:cubicBezTo>
                <a:cubicBezTo>
                  <a:pt x="25" y="52"/>
                  <a:pt x="26" y="54"/>
                  <a:pt x="25" y="56"/>
                </a:cubicBezTo>
                <a:cubicBezTo>
                  <a:pt x="25" y="58"/>
                  <a:pt x="23" y="60"/>
                  <a:pt x="21" y="61"/>
                </a:cubicBezTo>
                <a:cubicBezTo>
                  <a:pt x="20" y="61"/>
                  <a:pt x="20" y="61"/>
                  <a:pt x="20" y="61"/>
                </a:cubicBezTo>
                <a:cubicBezTo>
                  <a:pt x="18" y="62"/>
                  <a:pt x="17" y="62"/>
                  <a:pt x="16" y="63"/>
                </a:cubicBezTo>
                <a:cubicBezTo>
                  <a:pt x="11" y="65"/>
                  <a:pt x="8" y="67"/>
                  <a:pt x="6" y="70"/>
                </a:cubicBezTo>
                <a:cubicBezTo>
                  <a:pt x="5" y="71"/>
                  <a:pt x="4" y="72"/>
                  <a:pt x="4" y="72"/>
                </a:cubicBezTo>
                <a:cubicBezTo>
                  <a:pt x="5" y="73"/>
                  <a:pt x="6" y="74"/>
                  <a:pt x="7" y="75"/>
                </a:cubicBezTo>
                <a:cubicBezTo>
                  <a:pt x="9" y="76"/>
                  <a:pt x="10" y="76"/>
                  <a:pt x="12" y="77"/>
                </a:cubicBezTo>
                <a:cubicBezTo>
                  <a:pt x="18" y="78"/>
                  <a:pt x="23" y="78"/>
                  <a:pt x="30" y="79"/>
                </a:cubicBezTo>
                <a:cubicBezTo>
                  <a:pt x="35" y="78"/>
                  <a:pt x="38" y="78"/>
                  <a:pt x="41" y="78"/>
                </a:cubicBezTo>
                <a:cubicBezTo>
                  <a:pt x="43" y="78"/>
                  <a:pt x="44" y="79"/>
                  <a:pt x="44" y="80"/>
                </a:cubicBezTo>
                <a:cubicBezTo>
                  <a:pt x="44" y="81"/>
                  <a:pt x="43" y="82"/>
                  <a:pt x="42" y="82"/>
                </a:cubicBezTo>
                <a:cubicBezTo>
                  <a:pt x="38" y="83"/>
                  <a:pt x="35" y="83"/>
                  <a:pt x="30" y="8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65"/>
          <p:cNvSpPr/>
          <p:nvPr/>
        </p:nvSpPr>
        <p:spPr>
          <a:xfrm>
            <a:off x="1231400" y="3861875"/>
            <a:ext cx="399600" cy="393300"/>
          </a:xfrm>
          <a:prstGeom prst="ellipse">
            <a:avLst/>
          </a:prstGeom>
          <a:solidFill>
            <a:srgbClr val="D9D9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65"/>
          <p:cNvSpPr txBox="1"/>
          <p:nvPr/>
        </p:nvSpPr>
        <p:spPr>
          <a:xfrm>
            <a:off x="1728390" y="2771206"/>
            <a:ext cx="23742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500">
                <a:solidFill>
                  <a:srgbClr val="666666"/>
                </a:solidFill>
              </a:rPr>
              <a:t>AN ORGANIZATION</a:t>
            </a:r>
            <a:endParaRPr sz="900">
              <a:solidFill>
                <a:srgbClr val="666666"/>
              </a:solidFill>
            </a:endParaRPr>
          </a:p>
        </p:txBody>
      </p:sp>
      <p:sp>
        <p:nvSpPr>
          <p:cNvPr id="778" name="Google Shape;778;p65"/>
          <p:cNvSpPr txBox="1"/>
          <p:nvPr/>
        </p:nvSpPr>
        <p:spPr>
          <a:xfrm>
            <a:off x="1707200" y="3316545"/>
            <a:ext cx="4010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500">
                <a:solidFill>
                  <a:srgbClr val="666666"/>
                </a:solidFill>
              </a:rPr>
              <a:t>A SOFTWARE TEAM OR PROJECT</a:t>
            </a:r>
            <a:endParaRPr sz="900">
              <a:solidFill>
                <a:srgbClr val="666666"/>
              </a:solidFill>
            </a:endParaRPr>
          </a:p>
        </p:txBody>
      </p:sp>
      <p:sp>
        <p:nvSpPr>
          <p:cNvPr id="779" name="Google Shape;779;p65"/>
          <p:cNvSpPr txBox="1"/>
          <p:nvPr/>
        </p:nvSpPr>
        <p:spPr>
          <a:xfrm>
            <a:off x="1736675" y="3896965"/>
            <a:ext cx="1947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BR" sz="1500">
                <a:solidFill>
                  <a:srgbClr val="666666"/>
                </a:solidFill>
              </a:rPr>
              <a:t>AN INDIVIDUAL</a:t>
            </a:r>
            <a:endParaRPr sz="900">
              <a:solidFill>
                <a:srgbClr val="666666"/>
              </a:solidFill>
            </a:endParaRPr>
          </a:p>
        </p:txBody>
      </p:sp>
      <p:sp>
        <p:nvSpPr>
          <p:cNvPr id="780" name="Google Shape;780;p65"/>
          <p:cNvSpPr/>
          <p:nvPr/>
        </p:nvSpPr>
        <p:spPr>
          <a:xfrm>
            <a:off x="1302632" y="2848979"/>
            <a:ext cx="257361" cy="228453"/>
          </a:xfrm>
          <a:custGeom>
            <a:rect b="b" l="l" r="r" t="t"/>
            <a:pathLst>
              <a:path extrusionOk="0" h="101" w="117">
                <a:moveTo>
                  <a:pt x="104" y="101"/>
                </a:moveTo>
                <a:cubicBezTo>
                  <a:pt x="14" y="101"/>
                  <a:pt x="14" y="101"/>
                  <a:pt x="14" y="101"/>
                </a:cubicBezTo>
                <a:cubicBezTo>
                  <a:pt x="6" y="101"/>
                  <a:pt x="0" y="95"/>
                  <a:pt x="0" y="88"/>
                </a:cubicBezTo>
                <a:cubicBezTo>
                  <a:pt x="0" y="66"/>
                  <a:pt x="0" y="66"/>
                  <a:pt x="0" y="66"/>
                </a:cubicBezTo>
                <a:cubicBezTo>
                  <a:pt x="0" y="64"/>
                  <a:pt x="1" y="63"/>
                  <a:pt x="3" y="63"/>
                </a:cubicBezTo>
                <a:cubicBezTo>
                  <a:pt x="4" y="63"/>
                  <a:pt x="5" y="64"/>
                  <a:pt x="5" y="66"/>
                </a:cubicBezTo>
                <a:cubicBezTo>
                  <a:pt x="5" y="88"/>
                  <a:pt x="5" y="88"/>
                  <a:pt x="5" y="88"/>
                </a:cubicBezTo>
                <a:cubicBezTo>
                  <a:pt x="5" y="93"/>
                  <a:pt x="9" y="96"/>
                  <a:pt x="14" y="96"/>
                </a:cubicBezTo>
                <a:cubicBezTo>
                  <a:pt x="104" y="96"/>
                  <a:pt x="104" y="96"/>
                  <a:pt x="104" y="96"/>
                </a:cubicBezTo>
                <a:cubicBezTo>
                  <a:pt x="108" y="96"/>
                  <a:pt x="112" y="93"/>
                  <a:pt x="112" y="88"/>
                </a:cubicBezTo>
                <a:cubicBezTo>
                  <a:pt x="112" y="66"/>
                  <a:pt x="112" y="66"/>
                  <a:pt x="112" y="66"/>
                </a:cubicBezTo>
                <a:cubicBezTo>
                  <a:pt x="112" y="64"/>
                  <a:pt x="113" y="63"/>
                  <a:pt x="115" y="63"/>
                </a:cubicBezTo>
                <a:cubicBezTo>
                  <a:pt x="116" y="63"/>
                  <a:pt x="117" y="64"/>
                  <a:pt x="117" y="66"/>
                </a:cubicBezTo>
                <a:cubicBezTo>
                  <a:pt x="117" y="88"/>
                  <a:pt x="117" y="88"/>
                  <a:pt x="117" y="88"/>
                </a:cubicBezTo>
                <a:cubicBezTo>
                  <a:pt x="117" y="95"/>
                  <a:pt x="111" y="101"/>
                  <a:pt x="104" y="101"/>
                </a:cubicBezTo>
                <a:close/>
                <a:moveTo>
                  <a:pt x="64" y="73"/>
                </a:moveTo>
                <a:cubicBezTo>
                  <a:pt x="54" y="73"/>
                  <a:pt x="54" y="73"/>
                  <a:pt x="54" y="73"/>
                </a:cubicBezTo>
                <a:cubicBezTo>
                  <a:pt x="50" y="73"/>
                  <a:pt x="47" y="69"/>
                  <a:pt x="47" y="65"/>
                </a:cubicBezTo>
                <a:cubicBezTo>
                  <a:pt x="47" y="54"/>
                  <a:pt x="47" y="54"/>
                  <a:pt x="47" y="54"/>
                </a:cubicBezTo>
                <a:cubicBezTo>
                  <a:pt x="47" y="50"/>
                  <a:pt x="50" y="47"/>
                  <a:pt x="54" y="47"/>
                </a:cubicBezTo>
                <a:cubicBezTo>
                  <a:pt x="64" y="47"/>
                  <a:pt x="64" y="47"/>
                  <a:pt x="64" y="47"/>
                </a:cubicBezTo>
                <a:cubicBezTo>
                  <a:pt x="67" y="47"/>
                  <a:pt x="70" y="50"/>
                  <a:pt x="70" y="54"/>
                </a:cubicBezTo>
                <a:cubicBezTo>
                  <a:pt x="70" y="65"/>
                  <a:pt x="70" y="65"/>
                  <a:pt x="70" y="65"/>
                </a:cubicBezTo>
                <a:cubicBezTo>
                  <a:pt x="70" y="69"/>
                  <a:pt x="67" y="73"/>
                  <a:pt x="64" y="73"/>
                </a:cubicBezTo>
                <a:close/>
                <a:moveTo>
                  <a:pt x="54" y="52"/>
                </a:moveTo>
                <a:cubicBezTo>
                  <a:pt x="53" y="52"/>
                  <a:pt x="53" y="53"/>
                  <a:pt x="53" y="54"/>
                </a:cubicBezTo>
                <a:cubicBezTo>
                  <a:pt x="53" y="65"/>
                  <a:pt x="53" y="65"/>
                  <a:pt x="53" y="65"/>
                </a:cubicBezTo>
                <a:cubicBezTo>
                  <a:pt x="53" y="67"/>
                  <a:pt x="53" y="67"/>
                  <a:pt x="54" y="67"/>
                </a:cubicBezTo>
                <a:cubicBezTo>
                  <a:pt x="64" y="67"/>
                  <a:pt x="64" y="67"/>
                  <a:pt x="64" y="67"/>
                </a:cubicBezTo>
                <a:cubicBezTo>
                  <a:pt x="64" y="67"/>
                  <a:pt x="65" y="67"/>
                  <a:pt x="65" y="65"/>
                </a:cubicBezTo>
                <a:cubicBezTo>
                  <a:pt x="65" y="54"/>
                  <a:pt x="65" y="54"/>
                  <a:pt x="65" y="54"/>
                </a:cubicBezTo>
                <a:cubicBezTo>
                  <a:pt x="65" y="53"/>
                  <a:pt x="64" y="52"/>
                  <a:pt x="64" y="52"/>
                </a:cubicBezTo>
                <a:lnTo>
                  <a:pt x="54" y="52"/>
                </a:lnTo>
                <a:close/>
                <a:moveTo>
                  <a:pt x="104" y="62"/>
                </a:moveTo>
                <a:cubicBezTo>
                  <a:pt x="77" y="62"/>
                  <a:pt x="77" y="62"/>
                  <a:pt x="77" y="62"/>
                </a:cubicBezTo>
                <a:cubicBezTo>
                  <a:pt x="76" y="62"/>
                  <a:pt x="75" y="61"/>
                  <a:pt x="75" y="60"/>
                </a:cubicBezTo>
                <a:cubicBezTo>
                  <a:pt x="75" y="58"/>
                  <a:pt x="76" y="57"/>
                  <a:pt x="77" y="57"/>
                </a:cubicBezTo>
                <a:cubicBezTo>
                  <a:pt x="104" y="57"/>
                  <a:pt x="104" y="57"/>
                  <a:pt x="104" y="57"/>
                </a:cubicBezTo>
                <a:cubicBezTo>
                  <a:pt x="108" y="57"/>
                  <a:pt x="112" y="53"/>
                  <a:pt x="112" y="49"/>
                </a:cubicBezTo>
                <a:cubicBezTo>
                  <a:pt x="112" y="31"/>
                  <a:pt x="112" y="31"/>
                  <a:pt x="112" y="31"/>
                </a:cubicBezTo>
                <a:cubicBezTo>
                  <a:pt x="112" y="27"/>
                  <a:pt x="108" y="23"/>
                  <a:pt x="104" y="23"/>
                </a:cubicBezTo>
                <a:cubicBezTo>
                  <a:pt x="14" y="23"/>
                  <a:pt x="14" y="23"/>
                  <a:pt x="14" y="23"/>
                </a:cubicBezTo>
                <a:cubicBezTo>
                  <a:pt x="9" y="23"/>
                  <a:pt x="5" y="27"/>
                  <a:pt x="5" y="31"/>
                </a:cubicBezTo>
                <a:cubicBezTo>
                  <a:pt x="5" y="49"/>
                  <a:pt x="5" y="49"/>
                  <a:pt x="5" y="49"/>
                </a:cubicBezTo>
                <a:cubicBezTo>
                  <a:pt x="5" y="53"/>
                  <a:pt x="9" y="57"/>
                  <a:pt x="14" y="57"/>
                </a:cubicBezTo>
                <a:cubicBezTo>
                  <a:pt x="40" y="57"/>
                  <a:pt x="40" y="57"/>
                  <a:pt x="40" y="57"/>
                </a:cubicBezTo>
                <a:cubicBezTo>
                  <a:pt x="42" y="57"/>
                  <a:pt x="43" y="58"/>
                  <a:pt x="43" y="60"/>
                </a:cubicBezTo>
                <a:cubicBezTo>
                  <a:pt x="43" y="61"/>
                  <a:pt x="42" y="62"/>
                  <a:pt x="40" y="62"/>
                </a:cubicBezTo>
                <a:cubicBezTo>
                  <a:pt x="14" y="62"/>
                  <a:pt x="14" y="62"/>
                  <a:pt x="14" y="62"/>
                </a:cubicBezTo>
                <a:cubicBezTo>
                  <a:pt x="6" y="62"/>
                  <a:pt x="0" y="56"/>
                  <a:pt x="0" y="49"/>
                </a:cubicBezTo>
                <a:cubicBezTo>
                  <a:pt x="0" y="31"/>
                  <a:pt x="0" y="31"/>
                  <a:pt x="0" y="31"/>
                </a:cubicBezTo>
                <a:cubicBezTo>
                  <a:pt x="0" y="24"/>
                  <a:pt x="6" y="18"/>
                  <a:pt x="14" y="18"/>
                </a:cubicBezTo>
                <a:cubicBezTo>
                  <a:pt x="104" y="18"/>
                  <a:pt x="104" y="18"/>
                  <a:pt x="104" y="18"/>
                </a:cubicBezTo>
                <a:cubicBezTo>
                  <a:pt x="111" y="18"/>
                  <a:pt x="117" y="24"/>
                  <a:pt x="117" y="31"/>
                </a:cubicBezTo>
                <a:cubicBezTo>
                  <a:pt x="117" y="51"/>
                  <a:pt x="117" y="51"/>
                  <a:pt x="117" y="51"/>
                </a:cubicBezTo>
                <a:cubicBezTo>
                  <a:pt x="117" y="51"/>
                  <a:pt x="117" y="52"/>
                  <a:pt x="117" y="52"/>
                </a:cubicBezTo>
                <a:cubicBezTo>
                  <a:pt x="116" y="58"/>
                  <a:pt x="110" y="62"/>
                  <a:pt x="104" y="62"/>
                </a:cubicBezTo>
                <a:close/>
                <a:moveTo>
                  <a:pt x="78" y="13"/>
                </a:moveTo>
                <a:cubicBezTo>
                  <a:pt x="77" y="13"/>
                  <a:pt x="76" y="12"/>
                  <a:pt x="76" y="11"/>
                </a:cubicBezTo>
                <a:cubicBezTo>
                  <a:pt x="76" y="8"/>
                  <a:pt x="73" y="5"/>
                  <a:pt x="69" y="5"/>
                </a:cubicBezTo>
                <a:cubicBezTo>
                  <a:pt x="49" y="5"/>
                  <a:pt x="49" y="5"/>
                  <a:pt x="49" y="5"/>
                </a:cubicBezTo>
                <a:cubicBezTo>
                  <a:pt x="45" y="5"/>
                  <a:pt x="42" y="8"/>
                  <a:pt x="42" y="11"/>
                </a:cubicBezTo>
                <a:cubicBezTo>
                  <a:pt x="42" y="12"/>
                  <a:pt x="41" y="13"/>
                  <a:pt x="39" y="13"/>
                </a:cubicBezTo>
                <a:cubicBezTo>
                  <a:pt x="38" y="13"/>
                  <a:pt x="37" y="12"/>
                  <a:pt x="37" y="11"/>
                </a:cubicBezTo>
                <a:cubicBezTo>
                  <a:pt x="37" y="5"/>
                  <a:pt x="42" y="0"/>
                  <a:pt x="49" y="0"/>
                </a:cubicBezTo>
                <a:cubicBezTo>
                  <a:pt x="69" y="0"/>
                  <a:pt x="69" y="0"/>
                  <a:pt x="69" y="0"/>
                </a:cubicBezTo>
                <a:cubicBezTo>
                  <a:pt x="75" y="0"/>
                  <a:pt x="81" y="5"/>
                  <a:pt x="81" y="11"/>
                </a:cubicBezTo>
                <a:cubicBezTo>
                  <a:pt x="81" y="12"/>
                  <a:pt x="80" y="13"/>
                  <a:pt x="78" y="1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781" name="Google Shape;781;p65"/>
          <p:cNvPicPr preferRelativeResize="0"/>
          <p:nvPr/>
        </p:nvPicPr>
        <p:blipFill rotWithShape="1">
          <a:blip r:embed="rId4">
            <a:alphaModFix/>
          </a:blip>
          <a:srcRect b="0" l="0" r="0" t="0"/>
          <a:stretch/>
        </p:blipFill>
        <p:spPr>
          <a:xfrm>
            <a:off x="1289914" y="3919020"/>
            <a:ext cx="282643" cy="276390"/>
          </a:xfrm>
          <a:prstGeom prst="rect">
            <a:avLst/>
          </a:prstGeom>
          <a:noFill/>
          <a:ln>
            <a:noFill/>
          </a:ln>
        </p:spPr>
      </p:pic>
      <p:pic>
        <p:nvPicPr>
          <p:cNvPr descr="What is Random Sampling? | Displayr" id="782" name="Google Shape;782;p65"/>
          <p:cNvPicPr preferRelativeResize="0"/>
          <p:nvPr/>
        </p:nvPicPr>
        <p:blipFill rotWithShape="1">
          <a:blip r:embed="rId5">
            <a:alphaModFix/>
          </a:blip>
          <a:srcRect b="0" l="0" r="0" t="0"/>
          <a:stretch/>
        </p:blipFill>
        <p:spPr>
          <a:xfrm>
            <a:off x="5346975" y="2723025"/>
            <a:ext cx="2613400" cy="16082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66"/>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Sampling</a:t>
            </a:r>
            <a:endParaRPr sz="2400">
              <a:solidFill>
                <a:srgbClr val="666666"/>
              </a:solidFill>
            </a:endParaRPr>
          </a:p>
        </p:txBody>
      </p:sp>
      <p:cxnSp>
        <p:nvCxnSpPr>
          <p:cNvPr id="788" name="Google Shape;788;p6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89" name="Google Shape;789;p66"/>
          <p:cNvSpPr txBox="1"/>
          <p:nvPr/>
        </p:nvSpPr>
        <p:spPr>
          <a:xfrm>
            <a:off x="14000" y="741175"/>
            <a:ext cx="9129900" cy="18240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Clr>
                <a:schemeClr val="dk2"/>
              </a:buClr>
              <a:buSzPts val="1800"/>
              <a:buFont typeface="Trebuchet MS"/>
              <a:buChar char="●"/>
            </a:pPr>
            <a:r>
              <a:rPr lang="pt-BR" sz="1800">
                <a:solidFill>
                  <a:schemeClr val="dk2"/>
                </a:solidFill>
              </a:rPr>
              <a:t>For common research questions, we are typically interested in </a:t>
            </a:r>
            <a:r>
              <a:rPr b="1" lang="pt-BR" sz="1800">
                <a:solidFill>
                  <a:schemeClr val="dk2"/>
                </a:solidFill>
              </a:rPr>
              <a:t>producing results related to all organizations that develop software</a:t>
            </a:r>
            <a:r>
              <a:rPr lang="pt-BR" sz="1800">
                <a:solidFill>
                  <a:schemeClr val="dk2"/>
                </a:solidFill>
              </a:rPr>
              <a:t> in the world or all software developers in the world.</a:t>
            </a:r>
            <a:endParaRPr sz="1800">
              <a:solidFill>
                <a:schemeClr val="dk2"/>
              </a:solidFill>
            </a:endParaRPr>
          </a:p>
          <a:p>
            <a:pPr indent="-342900" lvl="1" marL="914400" rtl="0" algn="l">
              <a:lnSpc>
                <a:spcPct val="120000"/>
              </a:lnSpc>
              <a:spcBef>
                <a:spcPts val="0"/>
              </a:spcBef>
              <a:spcAft>
                <a:spcPts val="0"/>
              </a:spcAft>
              <a:buClr>
                <a:schemeClr val="dk2"/>
              </a:buClr>
              <a:buSzPts val="1800"/>
              <a:buFont typeface="Trebuchet MS"/>
              <a:buChar char="○"/>
            </a:pPr>
            <a:r>
              <a:rPr lang="pt-BR" sz="1800">
                <a:solidFill>
                  <a:schemeClr val="dk2"/>
                </a:solidFill>
              </a:rPr>
              <a:t>We want to find theories that have a scope as wide as possible.</a:t>
            </a:r>
            <a:br>
              <a:rPr lang="pt-BR" sz="1800">
                <a:solidFill>
                  <a:schemeClr val="dk2"/>
                </a:solidFill>
              </a:rPr>
            </a:br>
            <a:endParaRPr sz="1800">
              <a:solidFill>
                <a:schemeClr val="dk2"/>
              </a:solidFill>
            </a:endParaRPr>
          </a:p>
          <a:p>
            <a:pPr indent="-342900" lvl="0" marL="457200" rtl="0" algn="l">
              <a:lnSpc>
                <a:spcPct val="120000"/>
              </a:lnSpc>
              <a:spcBef>
                <a:spcPts val="0"/>
              </a:spcBef>
              <a:spcAft>
                <a:spcPts val="0"/>
              </a:spcAft>
              <a:buClr>
                <a:schemeClr val="dk2"/>
              </a:buClr>
              <a:buSzPts val="1800"/>
              <a:buChar char="●"/>
            </a:pPr>
            <a:r>
              <a:rPr lang="pt-BR" sz="1800">
                <a:solidFill>
                  <a:schemeClr val="dk2"/>
                </a:solidFill>
              </a:rPr>
              <a:t>We have no solid understanding about the </a:t>
            </a:r>
            <a:r>
              <a:rPr b="1" lang="pt-BR" sz="1800">
                <a:solidFill>
                  <a:schemeClr val="dk2"/>
                </a:solidFill>
              </a:rPr>
              <a:t>target population</a:t>
            </a:r>
            <a:r>
              <a:rPr lang="pt-BR" sz="1800">
                <a:solidFill>
                  <a:schemeClr val="dk2"/>
                </a:solidFill>
              </a:rPr>
              <a:t>.</a:t>
            </a:r>
            <a:endParaRPr sz="1800">
              <a:solidFill>
                <a:schemeClr val="dk2"/>
              </a:solidFill>
            </a:endParaRPr>
          </a:p>
          <a:p>
            <a:pPr indent="-342900" lvl="1" marL="914400" rtl="0" algn="l">
              <a:lnSpc>
                <a:spcPct val="120000"/>
              </a:lnSpc>
              <a:spcBef>
                <a:spcPts val="0"/>
              </a:spcBef>
              <a:spcAft>
                <a:spcPts val="0"/>
              </a:spcAft>
              <a:buClr>
                <a:schemeClr val="dk2"/>
              </a:buClr>
              <a:buSzPts val="1800"/>
              <a:buChar char="○"/>
            </a:pPr>
            <a:r>
              <a:rPr lang="pt-BR" sz="1800">
                <a:solidFill>
                  <a:schemeClr val="dk2"/>
                </a:solidFill>
              </a:rPr>
              <a:t>Which companies are developing software? </a:t>
            </a:r>
            <a:endParaRPr sz="1800">
              <a:solidFill>
                <a:schemeClr val="dk2"/>
              </a:solidFill>
            </a:endParaRPr>
          </a:p>
          <a:p>
            <a:pPr indent="-342900" lvl="1" marL="914400" rtl="0" algn="l">
              <a:lnSpc>
                <a:spcPct val="120000"/>
              </a:lnSpc>
              <a:spcBef>
                <a:spcPts val="0"/>
              </a:spcBef>
              <a:spcAft>
                <a:spcPts val="0"/>
              </a:spcAft>
              <a:buClr>
                <a:schemeClr val="dk2"/>
              </a:buClr>
              <a:buSzPts val="1800"/>
              <a:buChar char="○"/>
            </a:pPr>
            <a:r>
              <a:rPr lang="pt-BR" sz="1800">
                <a:solidFill>
                  <a:schemeClr val="dk2"/>
                </a:solidFill>
              </a:rPr>
              <a:t>How many software developers are there in the world? </a:t>
            </a:r>
            <a:endParaRPr sz="1800">
              <a:solidFill>
                <a:schemeClr val="dk2"/>
              </a:solidFill>
            </a:endParaRPr>
          </a:p>
          <a:p>
            <a:pPr indent="-342900" lvl="1" marL="914400" rtl="0" algn="l">
              <a:lnSpc>
                <a:spcPct val="120000"/>
              </a:lnSpc>
              <a:spcBef>
                <a:spcPts val="0"/>
              </a:spcBef>
              <a:spcAft>
                <a:spcPts val="0"/>
              </a:spcAft>
              <a:buClr>
                <a:schemeClr val="dk2"/>
              </a:buClr>
              <a:buSzPts val="1800"/>
              <a:buChar char="○"/>
            </a:pPr>
            <a:r>
              <a:rPr lang="pt-BR" sz="1800">
                <a:solidFill>
                  <a:schemeClr val="dk2"/>
                </a:solidFill>
              </a:rPr>
              <a:t>What are the demographics of software engineers in the world? </a:t>
            </a:r>
            <a:br>
              <a:rPr lang="pt-BR" sz="1800">
                <a:solidFill>
                  <a:schemeClr val="dk2"/>
                </a:solidFill>
              </a:rPr>
            </a:br>
            <a:endParaRPr sz="1800">
              <a:solidFill>
                <a:schemeClr val="dk2"/>
              </a:solidFill>
            </a:endParaRPr>
          </a:p>
          <a:p>
            <a:pPr indent="-342900" lvl="0" marL="457200" rtl="0" algn="l">
              <a:lnSpc>
                <a:spcPct val="120000"/>
              </a:lnSpc>
              <a:spcBef>
                <a:spcPts val="0"/>
              </a:spcBef>
              <a:spcAft>
                <a:spcPts val="0"/>
              </a:spcAft>
              <a:buClr>
                <a:schemeClr val="dk2"/>
              </a:buClr>
              <a:buSzPts val="1800"/>
              <a:buChar char="●"/>
            </a:pPr>
            <a:r>
              <a:rPr lang="pt-BR" sz="1800">
                <a:solidFill>
                  <a:schemeClr val="dk2"/>
                </a:solidFill>
              </a:rPr>
              <a:t>We face enormous difficulties to discuss </a:t>
            </a:r>
            <a:r>
              <a:rPr b="1" lang="pt-BR" sz="1800">
                <a:solidFill>
                  <a:schemeClr val="dk2"/>
                </a:solidFill>
              </a:rPr>
              <a:t>representativeness of a sample</a:t>
            </a:r>
            <a:r>
              <a:rPr lang="pt-BR" sz="1800">
                <a:solidFill>
                  <a:schemeClr val="dk2"/>
                </a:solidFill>
              </a:rPr>
              <a:t>, the needed size of the sample and, therefore, to what degree we can generalize our results.</a:t>
            </a:r>
            <a:endParaRPr sz="1800">
              <a:solidFill>
                <a:schemeClr val="dk2"/>
              </a:solidFill>
            </a:endParaRPr>
          </a:p>
          <a:p>
            <a:pPr indent="0" lvl="0" marL="0" rtl="0" algn="l">
              <a:lnSpc>
                <a:spcPct val="120000"/>
              </a:lnSpc>
              <a:spcBef>
                <a:spcPts val="0"/>
              </a:spcBef>
              <a:spcAft>
                <a:spcPts val="0"/>
              </a:spcAft>
              <a:buNone/>
            </a:pPr>
            <a:r>
              <a:t/>
            </a:r>
            <a:endParaRPr sz="1800">
              <a:solidFill>
                <a:schemeClr val="dk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67"/>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Sampling</a:t>
            </a:r>
            <a:endParaRPr sz="2400">
              <a:solidFill>
                <a:srgbClr val="666666"/>
              </a:solidFill>
            </a:endParaRPr>
          </a:p>
        </p:txBody>
      </p:sp>
      <p:cxnSp>
        <p:nvCxnSpPr>
          <p:cNvPr id="795" name="Google Shape;795;p6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796" name="Google Shape;796;p67"/>
          <p:cNvSpPr txBox="1"/>
          <p:nvPr/>
        </p:nvSpPr>
        <p:spPr>
          <a:xfrm>
            <a:off x="14000" y="741175"/>
            <a:ext cx="9129900" cy="18240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Clr>
                <a:schemeClr val="dk2"/>
              </a:buClr>
              <a:buSzPts val="1800"/>
              <a:buFont typeface="Trebuchet MS"/>
              <a:buChar char="●"/>
            </a:pPr>
            <a:r>
              <a:rPr lang="pt-BR" sz="1800">
                <a:solidFill>
                  <a:schemeClr val="dk2"/>
                </a:solidFill>
              </a:rPr>
              <a:t>Scientists often rely on </a:t>
            </a:r>
            <a:r>
              <a:rPr b="1" lang="pt-BR" sz="1800">
                <a:solidFill>
                  <a:schemeClr val="dk2"/>
                </a:solidFill>
              </a:rPr>
              <a:t>demographic information</a:t>
            </a:r>
            <a:r>
              <a:rPr lang="pt-BR" sz="1800">
                <a:solidFill>
                  <a:schemeClr val="dk2"/>
                </a:solidFill>
              </a:rPr>
              <a:t> published by governmental or other public bodies such as statistical offices</a:t>
            </a:r>
            <a:endParaRPr sz="1800">
              <a:solidFill>
                <a:schemeClr val="dk2"/>
              </a:solidFill>
            </a:endParaRPr>
          </a:p>
          <a:p>
            <a:pPr indent="-342900" lvl="1" marL="914400" rtl="0" algn="l">
              <a:lnSpc>
                <a:spcPct val="120000"/>
              </a:lnSpc>
              <a:spcBef>
                <a:spcPts val="0"/>
              </a:spcBef>
              <a:spcAft>
                <a:spcPts val="0"/>
              </a:spcAft>
              <a:buClr>
                <a:schemeClr val="dk2"/>
              </a:buClr>
              <a:buSzPts val="1800"/>
              <a:buFont typeface="Trebuchet MS"/>
              <a:buChar char="○"/>
            </a:pPr>
            <a:r>
              <a:rPr lang="pt-BR" sz="1800">
                <a:solidFill>
                  <a:schemeClr val="dk2"/>
                </a:solidFill>
              </a:rPr>
              <a:t>These bodies are, so far, rather unhelpful for our task, because they do not provide a good idea about software-developing companies</a:t>
            </a:r>
            <a:endParaRPr sz="1800">
              <a:solidFill>
                <a:schemeClr val="dk2"/>
              </a:solidFill>
            </a:endParaRPr>
          </a:p>
          <a:p>
            <a:pPr indent="0" lvl="0" marL="457200" rtl="0" algn="l">
              <a:lnSpc>
                <a:spcPct val="120000"/>
              </a:lnSpc>
              <a:spcBef>
                <a:spcPts val="0"/>
              </a:spcBef>
              <a:spcAft>
                <a:spcPts val="0"/>
              </a:spcAft>
              <a:buNone/>
            </a:pPr>
            <a:r>
              <a:t/>
            </a:r>
            <a:endParaRPr sz="1800">
              <a:solidFill>
                <a:schemeClr val="dk2"/>
              </a:solidFill>
            </a:endParaRPr>
          </a:p>
          <a:p>
            <a:pPr indent="-342900" lvl="0" marL="457200" rtl="0" algn="l">
              <a:lnSpc>
                <a:spcPct val="120000"/>
              </a:lnSpc>
              <a:spcBef>
                <a:spcPts val="0"/>
              </a:spcBef>
              <a:spcAft>
                <a:spcPts val="0"/>
              </a:spcAft>
              <a:buClr>
                <a:schemeClr val="dk2"/>
              </a:buClr>
              <a:buSzPts val="1800"/>
              <a:buFont typeface="Trebuchet MS"/>
              <a:buChar char="●"/>
            </a:pPr>
            <a:r>
              <a:rPr lang="pt-BR" sz="1800">
                <a:solidFill>
                  <a:schemeClr val="dk2"/>
                </a:solidFill>
              </a:rPr>
              <a:t>There are possibilities to approach the demographics of software engineers</a:t>
            </a:r>
            <a:endParaRPr sz="1800">
              <a:solidFill>
                <a:schemeClr val="dk2"/>
              </a:solidFill>
            </a:endParaRPr>
          </a:p>
          <a:p>
            <a:pPr indent="-342900" lvl="1" marL="914400" rtl="0" algn="l">
              <a:lnSpc>
                <a:spcPct val="120000"/>
              </a:lnSpc>
              <a:spcBef>
                <a:spcPts val="0"/>
              </a:spcBef>
              <a:spcAft>
                <a:spcPts val="0"/>
              </a:spcAft>
              <a:buClr>
                <a:schemeClr val="dk2"/>
              </a:buClr>
              <a:buSzPts val="1800"/>
              <a:buFont typeface="Trebuchet MS"/>
              <a:buChar char="○"/>
            </a:pPr>
            <a:r>
              <a:rPr lang="pt-BR" sz="1800">
                <a:solidFill>
                  <a:schemeClr val="dk2"/>
                </a:solidFill>
              </a:rPr>
              <a:t>Commercial </a:t>
            </a:r>
            <a:r>
              <a:rPr b="1" lang="pt-BR" sz="1800">
                <a:solidFill>
                  <a:schemeClr val="dk2"/>
                </a:solidFill>
              </a:rPr>
              <a:t>providers of data </a:t>
            </a:r>
            <a:r>
              <a:rPr lang="pt-BR" sz="1800">
                <a:solidFill>
                  <a:schemeClr val="dk2"/>
                </a:solidFill>
              </a:rPr>
              <a:t>from large surveys such as</a:t>
            </a:r>
            <a:r>
              <a:rPr i="1" lang="pt-BR" sz="1800">
                <a:solidFill>
                  <a:schemeClr val="dk2"/>
                </a:solidFill>
              </a:rPr>
              <a:t> Evans Data Corporation</a:t>
            </a:r>
            <a:r>
              <a:rPr lang="pt-BR" sz="1800">
                <a:solidFill>
                  <a:schemeClr val="dk2"/>
                </a:solidFill>
              </a:rPr>
              <a:t>:</a:t>
            </a:r>
            <a:endParaRPr sz="1800">
              <a:solidFill>
                <a:schemeClr val="dk2"/>
              </a:solidFill>
            </a:endParaRPr>
          </a:p>
          <a:p>
            <a:pPr indent="-342900" lvl="2" marL="1371600" rtl="0" algn="l">
              <a:lnSpc>
                <a:spcPct val="120000"/>
              </a:lnSpc>
              <a:spcBef>
                <a:spcPts val="0"/>
              </a:spcBef>
              <a:spcAft>
                <a:spcPts val="0"/>
              </a:spcAft>
              <a:buClr>
                <a:schemeClr val="dk2"/>
              </a:buClr>
              <a:buSzPts val="1800"/>
              <a:buFont typeface="Trebuchet MS"/>
              <a:buChar char="■"/>
            </a:pPr>
            <a:r>
              <a:rPr lang="pt-BR" sz="1800">
                <a:solidFill>
                  <a:schemeClr val="dk2"/>
                </a:solidFill>
              </a:rPr>
              <a:t>Estimated number of developers worldwide as of 2018: 23 million</a:t>
            </a:r>
            <a:endParaRPr sz="1800">
              <a:solidFill>
                <a:schemeClr val="dk2"/>
              </a:solidFill>
            </a:endParaRPr>
          </a:p>
          <a:p>
            <a:pPr indent="-342900" lvl="2" marL="1371600" rtl="0" algn="l">
              <a:lnSpc>
                <a:spcPct val="120000"/>
              </a:lnSpc>
              <a:spcBef>
                <a:spcPts val="0"/>
              </a:spcBef>
              <a:spcAft>
                <a:spcPts val="0"/>
              </a:spcAft>
              <a:buClr>
                <a:schemeClr val="dk2"/>
              </a:buClr>
              <a:buSzPts val="1800"/>
              <a:buFont typeface="Trebuchet MS"/>
              <a:buChar char="■"/>
            </a:pPr>
            <a:r>
              <a:rPr lang="pt-BR" sz="1800">
                <a:solidFill>
                  <a:schemeClr val="dk2"/>
                </a:solidFill>
              </a:rPr>
              <a:t>Include information on different roles, genders, used development processes and technologies</a:t>
            </a:r>
            <a:endParaRPr sz="1800">
              <a:solidFill>
                <a:schemeClr val="dk2"/>
              </a:solidFill>
            </a:endParaRPr>
          </a:p>
          <a:p>
            <a:pPr indent="-342900" lvl="1" marL="914400" rtl="0" algn="l">
              <a:lnSpc>
                <a:spcPct val="120000"/>
              </a:lnSpc>
              <a:spcBef>
                <a:spcPts val="0"/>
              </a:spcBef>
              <a:spcAft>
                <a:spcPts val="0"/>
              </a:spcAft>
              <a:buClr>
                <a:schemeClr val="dk2"/>
              </a:buClr>
              <a:buSzPts val="1800"/>
              <a:buFont typeface="Trebuchet MS"/>
              <a:buChar char="○"/>
            </a:pPr>
            <a:r>
              <a:rPr lang="pt-BR" sz="1800">
                <a:solidFill>
                  <a:schemeClr val="dk2"/>
                </a:solidFill>
              </a:rPr>
              <a:t>An open alternative is the </a:t>
            </a:r>
            <a:r>
              <a:rPr b="1" lang="pt-BR" sz="1800">
                <a:solidFill>
                  <a:schemeClr val="dk2"/>
                </a:solidFill>
              </a:rPr>
              <a:t>Stack Overflow Annual Developer Survey</a:t>
            </a:r>
            <a:endParaRPr b="1" sz="1800">
              <a:solidFill>
                <a:schemeClr val="dk2"/>
              </a:solidFill>
            </a:endParaRPr>
          </a:p>
          <a:p>
            <a:pPr indent="0" lvl="0" marL="0" rtl="0" algn="l">
              <a:lnSpc>
                <a:spcPct val="120000"/>
              </a:lnSpc>
              <a:spcBef>
                <a:spcPts val="0"/>
              </a:spcBef>
              <a:spcAft>
                <a:spcPts val="0"/>
              </a:spcAft>
              <a:buNone/>
            </a:pPr>
            <a:r>
              <a:t/>
            </a:r>
            <a:endParaRPr sz="1800">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68"/>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Sampling</a:t>
            </a:r>
            <a:endParaRPr sz="2400">
              <a:solidFill>
                <a:srgbClr val="666666"/>
              </a:solidFill>
            </a:endParaRPr>
          </a:p>
        </p:txBody>
      </p:sp>
      <p:cxnSp>
        <p:nvCxnSpPr>
          <p:cNvPr id="802" name="Google Shape;802;p6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03" name="Google Shape;803;p68"/>
          <p:cNvSpPr txBox="1"/>
          <p:nvPr/>
        </p:nvSpPr>
        <p:spPr>
          <a:xfrm>
            <a:off x="143825" y="907375"/>
            <a:ext cx="4322100" cy="1041900"/>
          </a:xfrm>
          <a:prstGeom prst="rect">
            <a:avLst/>
          </a:prstGeom>
          <a:noFill/>
          <a:ln>
            <a:noFill/>
          </a:ln>
        </p:spPr>
        <p:txBody>
          <a:bodyPr anchorCtr="0" anchor="t" bIns="45700" lIns="91425" spcFirstLastPara="1" rIns="91425" wrap="square" tIns="45700">
            <a:noAutofit/>
          </a:bodyPr>
          <a:lstStyle/>
          <a:p>
            <a:pPr indent="-292100" lvl="0" marL="342900" rtl="0" algn="l">
              <a:lnSpc>
                <a:spcPct val="120000"/>
              </a:lnSpc>
              <a:spcBef>
                <a:spcPts val="0"/>
              </a:spcBef>
              <a:spcAft>
                <a:spcPts val="0"/>
              </a:spcAft>
              <a:buClr>
                <a:schemeClr val="dk2"/>
              </a:buClr>
              <a:buSzPts val="1600"/>
              <a:buFont typeface="Trebuchet MS"/>
              <a:buChar char="•"/>
            </a:pPr>
            <a:r>
              <a:rPr lang="pt-BR" sz="1600">
                <a:solidFill>
                  <a:schemeClr val="dk2"/>
                </a:solidFill>
              </a:rPr>
              <a:t>Having demographic information, we can design our survey in a way that we collect </a:t>
            </a:r>
            <a:r>
              <a:rPr b="1" lang="pt-BR" sz="1600">
                <a:solidFill>
                  <a:schemeClr val="dk2"/>
                </a:solidFill>
              </a:rPr>
              <a:t>comparable data</a:t>
            </a:r>
            <a:r>
              <a:rPr lang="pt-BR" sz="1600">
                <a:solidFill>
                  <a:schemeClr val="dk2"/>
                </a:solidFill>
              </a:rPr>
              <a:t>.</a:t>
            </a:r>
            <a:endParaRPr sz="16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p:txBody>
      </p:sp>
      <p:sp>
        <p:nvSpPr>
          <p:cNvPr id="804" name="Google Shape;804;p68"/>
          <p:cNvSpPr txBox="1"/>
          <p:nvPr/>
        </p:nvSpPr>
        <p:spPr>
          <a:xfrm>
            <a:off x="4717700" y="907375"/>
            <a:ext cx="4322100" cy="1041900"/>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dk2"/>
              </a:buClr>
              <a:buSzPts val="1600"/>
              <a:buFont typeface="Trebuchet MS"/>
              <a:buChar char="•"/>
            </a:pPr>
            <a:r>
              <a:rPr lang="pt-BR" sz="1600">
                <a:solidFill>
                  <a:schemeClr val="dk2"/>
                </a:solidFill>
              </a:rPr>
              <a:t>Then, we can </a:t>
            </a:r>
            <a:r>
              <a:rPr b="1" lang="pt-BR" sz="1600">
                <a:solidFill>
                  <a:schemeClr val="dk2"/>
                </a:solidFill>
              </a:rPr>
              <a:t>compare the distributions</a:t>
            </a:r>
            <a:r>
              <a:rPr lang="pt-BR" sz="1600">
                <a:solidFill>
                  <a:schemeClr val="dk2"/>
                </a:solidFill>
              </a:rPr>
              <a:t> in our survey and the larger surveys to estimate </a:t>
            </a:r>
            <a:r>
              <a:rPr b="1" lang="pt-BR" sz="1600">
                <a:solidFill>
                  <a:schemeClr val="dk2"/>
                </a:solidFill>
              </a:rPr>
              <a:t>representativeness</a:t>
            </a:r>
            <a:r>
              <a:rPr lang="pt-BR" sz="1600">
                <a:solidFill>
                  <a:schemeClr val="dk2"/>
                </a:solidFill>
              </a:rPr>
              <a:t>:</a:t>
            </a:r>
            <a:endParaRPr sz="16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p:txBody>
      </p:sp>
      <p:sp>
        <p:nvSpPr>
          <p:cNvPr id="805" name="Google Shape;805;p68"/>
          <p:cNvSpPr txBox="1"/>
          <p:nvPr/>
        </p:nvSpPr>
        <p:spPr>
          <a:xfrm rot="11777">
            <a:off x="5557139" y="2034900"/>
            <a:ext cx="3590421" cy="831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pt-BR" sz="1600">
                <a:solidFill>
                  <a:srgbClr val="666666"/>
                </a:solidFill>
              </a:rPr>
              <a:t>Should be part of the interpretation and discussion of the results;</a:t>
            </a:r>
            <a:endParaRPr sz="1600">
              <a:solidFill>
                <a:srgbClr val="666666"/>
              </a:solidFill>
            </a:endParaRPr>
          </a:p>
          <a:p>
            <a:pPr indent="0" lvl="0" marL="0" marR="0" rtl="0" algn="l">
              <a:spcBef>
                <a:spcPts val="0"/>
              </a:spcBef>
              <a:spcAft>
                <a:spcPts val="0"/>
              </a:spcAft>
              <a:buNone/>
            </a:pPr>
            <a:r>
              <a:t/>
            </a:r>
            <a:endParaRPr sz="1600">
              <a:solidFill>
                <a:srgbClr val="666666"/>
              </a:solidFill>
            </a:endParaRPr>
          </a:p>
        </p:txBody>
      </p:sp>
      <p:sp>
        <p:nvSpPr>
          <p:cNvPr id="806" name="Google Shape;806;p68"/>
          <p:cNvSpPr/>
          <p:nvPr/>
        </p:nvSpPr>
        <p:spPr>
          <a:xfrm>
            <a:off x="5183356" y="20997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A</a:t>
            </a:r>
            <a:endParaRPr sz="800">
              <a:solidFill>
                <a:schemeClr val="dk2"/>
              </a:solidFill>
            </a:endParaRPr>
          </a:p>
        </p:txBody>
      </p:sp>
      <p:sp>
        <p:nvSpPr>
          <p:cNvPr id="807" name="Google Shape;807;p68"/>
          <p:cNvSpPr txBox="1"/>
          <p:nvPr/>
        </p:nvSpPr>
        <p:spPr>
          <a:xfrm rot="11777">
            <a:off x="5557139" y="2873100"/>
            <a:ext cx="3590421"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pt-BR" sz="1600">
                <a:solidFill>
                  <a:srgbClr val="666666"/>
                </a:solidFill>
              </a:rPr>
              <a:t>Prevents us from overclaiming;</a:t>
            </a:r>
            <a:endParaRPr sz="1600">
              <a:solidFill>
                <a:srgbClr val="666666"/>
              </a:solidFill>
            </a:endParaRPr>
          </a:p>
          <a:p>
            <a:pPr indent="0" lvl="0" marL="0" marR="0" rtl="0" algn="l">
              <a:spcBef>
                <a:spcPts val="0"/>
              </a:spcBef>
              <a:spcAft>
                <a:spcPts val="0"/>
              </a:spcAft>
              <a:buNone/>
            </a:pPr>
            <a:r>
              <a:t/>
            </a:r>
            <a:endParaRPr sz="1600">
              <a:solidFill>
                <a:srgbClr val="666666"/>
              </a:solidFill>
            </a:endParaRPr>
          </a:p>
        </p:txBody>
      </p:sp>
      <p:sp>
        <p:nvSpPr>
          <p:cNvPr id="808" name="Google Shape;808;p68"/>
          <p:cNvSpPr/>
          <p:nvPr/>
        </p:nvSpPr>
        <p:spPr>
          <a:xfrm>
            <a:off x="5183356" y="28617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B</a:t>
            </a:r>
            <a:endParaRPr sz="800">
              <a:solidFill>
                <a:schemeClr val="dk2"/>
              </a:solidFill>
            </a:endParaRPr>
          </a:p>
        </p:txBody>
      </p:sp>
      <p:sp>
        <p:nvSpPr>
          <p:cNvPr id="809" name="Google Shape;809;p68"/>
          <p:cNvSpPr txBox="1"/>
          <p:nvPr/>
        </p:nvSpPr>
        <p:spPr>
          <a:xfrm rot="11777">
            <a:off x="5557139" y="3482700"/>
            <a:ext cx="3590421" cy="831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pt-BR" sz="1600">
                <a:solidFill>
                  <a:srgbClr val="666666"/>
                </a:solidFill>
              </a:rPr>
              <a:t>Gives us more credibility in case we cover the population well.</a:t>
            </a:r>
            <a:endParaRPr sz="1600">
              <a:solidFill>
                <a:srgbClr val="666666"/>
              </a:solidFill>
            </a:endParaRPr>
          </a:p>
          <a:p>
            <a:pPr indent="0" lvl="0" marL="0" marR="0" rtl="0" algn="l">
              <a:spcBef>
                <a:spcPts val="0"/>
              </a:spcBef>
              <a:spcAft>
                <a:spcPts val="0"/>
              </a:spcAft>
              <a:buNone/>
            </a:pPr>
            <a:r>
              <a:t/>
            </a:r>
            <a:endParaRPr sz="1600">
              <a:solidFill>
                <a:srgbClr val="666666"/>
              </a:solidFill>
            </a:endParaRPr>
          </a:p>
        </p:txBody>
      </p:sp>
      <p:sp>
        <p:nvSpPr>
          <p:cNvPr id="810" name="Google Shape;810;p68"/>
          <p:cNvSpPr/>
          <p:nvPr/>
        </p:nvSpPr>
        <p:spPr>
          <a:xfrm>
            <a:off x="5183356" y="36237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C</a:t>
            </a:r>
            <a:endParaRPr sz="800">
              <a:solidFill>
                <a:schemeClr val="dk2"/>
              </a:solidFill>
            </a:endParaRPr>
          </a:p>
        </p:txBody>
      </p:sp>
      <p:pic>
        <p:nvPicPr>
          <p:cNvPr descr="Representativeness: The Behavioural Bias Series | The Behaviours Agency" id="811" name="Google Shape;811;p68"/>
          <p:cNvPicPr preferRelativeResize="0"/>
          <p:nvPr/>
        </p:nvPicPr>
        <p:blipFill rotWithShape="1">
          <a:blip r:embed="rId3">
            <a:alphaModFix/>
          </a:blip>
          <a:srcRect b="0" l="0" r="0" t="0"/>
          <a:stretch/>
        </p:blipFill>
        <p:spPr>
          <a:xfrm>
            <a:off x="749448" y="2099752"/>
            <a:ext cx="3213300" cy="21422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69"/>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Sampling</a:t>
            </a:r>
            <a:endParaRPr sz="2400">
              <a:solidFill>
                <a:srgbClr val="666666"/>
              </a:solidFill>
            </a:endParaRPr>
          </a:p>
        </p:txBody>
      </p:sp>
      <p:cxnSp>
        <p:nvCxnSpPr>
          <p:cNvPr id="817" name="Google Shape;817;p6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18" name="Google Shape;818;p69"/>
          <p:cNvSpPr txBox="1"/>
          <p:nvPr/>
        </p:nvSpPr>
        <p:spPr>
          <a:xfrm>
            <a:off x="14000" y="741175"/>
            <a:ext cx="9129900" cy="8493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Clr>
                <a:schemeClr val="dk2"/>
              </a:buClr>
              <a:buSzPts val="1800"/>
              <a:buFont typeface="Trebuchet MS"/>
              <a:buChar char="●"/>
            </a:pPr>
            <a:r>
              <a:rPr lang="pt-BR" sz="1800">
                <a:solidFill>
                  <a:schemeClr val="dk2"/>
                </a:solidFill>
              </a:rPr>
              <a:t>A good sample size (n) can be estimated as follows (Yamane, 1973 apud Wagner et al., 2020):</a:t>
            </a:r>
            <a:endParaRPr sz="1800">
              <a:solidFill>
                <a:schemeClr val="dk2"/>
              </a:solidFill>
            </a:endParaRPr>
          </a:p>
        </p:txBody>
      </p:sp>
      <p:pic>
        <p:nvPicPr>
          <p:cNvPr id="819" name="Google Shape;819;p69"/>
          <p:cNvPicPr preferRelativeResize="0"/>
          <p:nvPr/>
        </p:nvPicPr>
        <p:blipFill rotWithShape="1">
          <a:blip r:embed="rId3">
            <a:alphaModFix/>
          </a:blip>
          <a:srcRect b="0" l="0" r="0" t="0"/>
          <a:stretch/>
        </p:blipFill>
        <p:spPr>
          <a:xfrm>
            <a:off x="1637301" y="1807402"/>
            <a:ext cx="2234875" cy="1060950"/>
          </a:xfrm>
          <a:prstGeom prst="rect">
            <a:avLst/>
          </a:prstGeom>
          <a:noFill/>
          <a:ln>
            <a:noFill/>
          </a:ln>
        </p:spPr>
      </p:pic>
      <p:sp>
        <p:nvSpPr>
          <p:cNvPr id="820" name="Google Shape;820;p69"/>
          <p:cNvSpPr txBox="1"/>
          <p:nvPr/>
        </p:nvSpPr>
        <p:spPr>
          <a:xfrm>
            <a:off x="4271150" y="1730675"/>
            <a:ext cx="4238700" cy="10929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480"/>
              </a:spcBef>
              <a:spcAft>
                <a:spcPts val="0"/>
              </a:spcAft>
              <a:buNone/>
            </a:pPr>
            <a:r>
              <a:rPr lang="pt-BR" sz="1500">
                <a:solidFill>
                  <a:schemeClr val="dk1"/>
                </a:solidFill>
              </a:rPr>
              <a:t>n - sample size</a:t>
            </a:r>
            <a:endParaRPr sz="1500">
              <a:solidFill>
                <a:schemeClr val="dk1"/>
              </a:solidFill>
            </a:endParaRPr>
          </a:p>
          <a:p>
            <a:pPr indent="0" lvl="0" marL="0" rtl="0" algn="l">
              <a:lnSpc>
                <a:spcPct val="120000"/>
              </a:lnSpc>
              <a:spcBef>
                <a:spcPts val="480"/>
              </a:spcBef>
              <a:spcAft>
                <a:spcPts val="0"/>
              </a:spcAft>
              <a:buNone/>
            </a:pPr>
            <a:r>
              <a:rPr i="1" lang="pt-BR" sz="1500">
                <a:solidFill>
                  <a:schemeClr val="dk1"/>
                </a:solidFill>
              </a:rPr>
              <a:t>N </a:t>
            </a:r>
            <a:r>
              <a:rPr lang="pt-BR" sz="1500">
                <a:solidFill>
                  <a:schemeClr val="dk1"/>
                </a:solidFill>
              </a:rPr>
              <a:t>- population size</a:t>
            </a:r>
            <a:endParaRPr sz="1500">
              <a:solidFill>
                <a:schemeClr val="dk1"/>
              </a:solidFill>
            </a:endParaRPr>
          </a:p>
          <a:p>
            <a:pPr indent="0" lvl="0" marL="0" rtl="0" algn="l">
              <a:lnSpc>
                <a:spcPct val="120000"/>
              </a:lnSpc>
              <a:spcBef>
                <a:spcPts val="480"/>
              </a:spcBef>
              <a:spcAft>
                <a:spcPts val="0"/>
              </a:spcAft>
              <a:buNone/>
            </a:pPr>
            <a:r>
              <a:rPr i="1" lang="pt-BR" sz="1500">
                <a:solidFill>
                  <a:schemeClr val="dk1"/>
                </a:solidFill>
              </a:rPr>
              <a:t>e - </a:t>
            </a:r>
            <a:r>
              <a:rPr lang="pt-BR" sz="1500">
                <a:solidFill>
                  <a:schemeClr val="dk1"/>
                </a:solidFill>
              </a:rPr>
              <a:t>level of precision (often set to 0.05 or 0.01)</a:t>
            </a:r>
            <a:endParaRPr sz="1500"/>
          </a:p>
        </p:txBody>
      </p:sp>
      <p:sp>
        <p:nvSpPr>
          <p:cNvPr id="821" name="Google Shape;821;p69"/>
          <p:cNvSpPr/>
          <p:nvPr/>
        </p:nvSpPr>
        <p:spPr>
          <a:xfrm>
            <a:off x="4015950" y="1630750"/>
            <a:ext cx="206700" cy="1410900"/>
          </a:xfrm>
          <a:prstGeom prst="lef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2" name="Google Shape;822;p69"/>
          <p:cNvSpPr txBox="1"/>
          <p:nvPr/>
        </p:nvSpPr>
        <p:spPr>
          <a:xfrm>
            <a:off x="14000" y="3392350"/>
            <a:ext cx="9129900" cy="8493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Clr>
                <a:schemeClr val="dk2"/>
              </a:buClr>
              <a:buSzPts val="1800"/>
              <a:buFont typeface="Trebuchet MS"/>
              <a:buChar char="●"/>
            </a:pPr>
            <a:r>
              <a:rPr lang="pt-BR" sz="1800">
                <a:solidFill>
                  <a:schemeClr val="dk2"/>
                </a:solidFill>
              </a:rPr>
              <a:t>Reasonable sample size for </a:t>
            </a:r>
            <a:r>
              <a:rPr b="1" lang="pt-BR" sz="1800">
                <a:solidFill>
                  <a:schemeClr val="dk2"/>
                </a:solidFill>
              </a:rPr>
              <a:t>software developers</a:t>
            </a:r>
            <a:r>
              <a:rPr lang="pt-BR" sz="1800">
                <a:solidFill>
                  <a:schemeClr val="dk2"/>
                </a:solidFill>
              </a:rPr>
              <a:t> (using precision 0.05):</a:t>
            </a:r>
            <a:endParaRPr sz="1800">
              <a:solidFill>
                <a:schemeClr val="dk2"/>
              </a:solidFill>
            </a:endParaRPr>
          </a:p>
        </p:txBody>
      </p:sp>
      <p:pic>
        <p:nvPicPr>
          <p:cNvPr id="823" name="Google Shape;823;p69"/>
          <p:cNvPicPr preferRelativeResize="0"/>
          <p:nvPr/>
        </p:nvPicPr>
        <p:blipFill rotWithShape="1">
          <a:blip r:embed="rId4">
            <a:alphaModFix/>
          </a:blip>
          <a:srcRect b="0" l="0" r="0" t="0"/>
          <a:stretch/>
        </p:blipFill>
        <p:spPr>
          <a:xfrm>
            <a:off x="2261800" y="3952599"/>
            <a:ext cx="4077995" cy="849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70"/>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Sampling</a:t>
            </a:r>
            <a:endParaRPr sz="2400">
              <a:solidFill>
                <a:srgbClr val="666666"/>
              </a:solidFill>
            </a:endParaRPr>
          </a:p>
        </p:txBody>
      </p:sp>
      <p:cxnSp>
        <p:nvCxnSpPr>
          <p:cNvPr id="829" name="Google Shape;829;p7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30" name="Google Shape;830;p70"/>
          <p:cNvSpPr txBox="1"/>
          <p:nvPr/>
        </p:nvSpPr>
        <p:spPr>
          <a:xfrm rot="242">
            <a:off x="4820725" y="3787300"/>
            <a:ext cx="4268100" cy="1200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800"/>
              <a:t>For the estimate of 23 million developers worldwide, a good sample size would be </a:t>
            </a:r>
            <a:r>
              <a:rPr b="1" lang="pt-BR" sz="1800"/>
              <a:t>400 respondents</a:t>
            </a:r>
            <a:r>
              <a:rPr lang="pt-BR" sz="1800"/>
              <a:t>.</a:t>
            </a:r>
            <a:endParaRPr sz="1800"/>
          </a:p>
          <a:p>
            <a:pPr indent="0" lvl="0" marL="0" marR="0" rtl="0" algn="ctr">
              <a:spcBef>
                <a:spcPts val="0"/>
              </a:spcBef>
              <a:spcAft>
                <a:spcPts val="0"/>
              </a:spcAft>
              <a:buNone/>
            </a:pPr>
            <a:r>
              <a:t/>
            </a:r>
            <a:endParaRPr sz="1800"/>
          </a:p>
        </p:txBody>
      </p:sp>
      <p:sp>
        <p:nvSpPr>
          <p:cNvPr id="831" name="Google Shape;831;p70"/>
          <p:cNvSpPr txBox="1"/>
          <p:nvPr/>
        </p:nvSpPr>
        <p:spPr>
          <a:xfrm rot="11411">
            <a:off x="493897" y="1696774"/>
            <a:ext cx="370562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000"/>
          </a:p>
        </p:txBody>
      </p:sp>
      <p:sp>
        <p:nvSpPr>
          <p:cNvPr id="832" name="Google Shape;832;p70"/>
          <p:cNvSpPr txBox="1"/>
          <p:nvPr/>
        </p:nvSpPr>
        <p:spPr>
          <a:xfrm rot="309">
            <a:off x="433349" y="3785125"/>
            <a:ext cx="3341700" cy="1477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pt-BR" sz="1800"/>
              <a:t>Ethics</a:t>
            </a:r>
            <a:r>
              <a:rPr lang="pt-BR" sz="1800"/>
              <a:t> needs to be considered before contacting potential survey participants.</a:t>
            </a:r>
            <a:endParaRPr sz="1800"/>
          </a:p>
          <a:p>
            <a:pPr indent="0" lvl="0" marL="0" rtl="0" algn="ctr">
              <a:spcBef>
                <a:spcPts val="0"/>
              </a:spcBef>
              <a:spcAft>
                <a:spcPts val="0"/>
              </a:spcAft>
              <a:buSzPts val="1100"/>
              <a:buNone/>
            </a:pPr>
            <a:r>
              <a:t/>
            </a:r>
            <a:endParaRPr sz="1800"/>
          </a:p>
          <a:p>
            <a:pPr indent="0" lvl="0" marL="0" marR="0" rtl="0" algn="ctr">
              <a:spcBef>
                <a:spcPts val="0"/>
              </a:spcBef>
              <a:spcAft>
                <a:spcPts val="0"/>
              </a:spcAft>
              <a:buNone/>
            </a:pPr>
            <a:r>
              <a:t/>
            </a:r>
            <a:endParaRPr sz="1800"/>
          </a:p>
        </p:txBody>
      </p:sp>
      <p:sp>
        <p:nvSpPr>
          <p:cNvPr id="833" name="Google Shape;833;p70"/>
          <p:cNvSpPr txBox="1"/>
          <p:nvPr/>
        </p:nvSpPr>
        <p:spPr>
          <a:xfrm rot="11609">
            <a:off x="204727" y="1455470"/>
            <a:ext cx="3997823" cy="1477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800">
                <a:solidFill>
                  <a:schemeClr val="dk1"/>
                </a:solidFill>
              </a:rPr>
              <a:t>There is </a:t>
            </a:r>
            <a:r>
              <a:rPr b="1" lang="pt-BR" sz="1800">
                <a:solidFill>
                  <a:schemeClr val="dk1"/>
                </a:solidFill>
              </a:rPr>
              <a:t>no suitable official data </a:t>
            </a:r>
            <a:r>
              <a:rPr lang="pt-BR" sz="1800">
                <a:solidFill>
                  <a:schemeClr val="dk1"/>
                </a:solidFill>
              </a:rPr>
              <a:t>on the number and properties of software developing companies in the world.</a:t>
            </a:r>
            <a:endParaRPr sz="1800">
              <a:solidFill>
                <a:schemeClr val="dk1"/>
              </a:solidFill>
            </a:endParaRPr>
          </a:p>
          <a:p>
            <a:pPr indent="0" lvl="0" marL="0" marR="0" rtl="0" algn="ctr">
              <a:spcBef>
                <a:spcPts val="0"/>
              </a:spcBef>
              <a:spcAft>
                <a:spcPts val="0"/>
              </a:spcAft>
              <a:buNone/>
            </a:pPr>
            <a:r>
              <a:t/>
            </a:r>
            <a:endParaRPr sz="1800"/>
          </a:p>
        </p:txBody>
      </p:sp>
      <p:sp>
        <p:nvSpPr>
          <p:cNvPr id="834" name="Google Shape;834;p70"/>
          <p:cNvSpPr txBox="1"/>
          <p:nvPr/>
        </p:nvSpPr>
        <p:spPr>
          <a:xfrm rot="11598">
            <a:off x="4646214" y="1468913"/>
            <a:ext cx="4268124" cy="1754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800"/>
              <a:t>For individual software engineers, </a:t>
            </a:r>
            <a:r>
              <a:rPr b="1" lang="pt-BR" sz="1800"/>
              <a:t>existing demographic studies</a:t>
            </a:r>
            <a:r>
              <a:rPr lang="pt-BR" sz="1800"/>
              <a:t> can be used to assess a survey’s representativeness.</a:t>
            </a:r>
            <a:endParaRPr sz="1800"/>
          </a:p>
          <a:p>
            <a:pPr indent="0" lvl="0" marL="0" rtl="0" algn="ctr">
              <a:spcBef>
                <a:spcPts val="0"/>
              </a:spcBef>
              <a:spcAft>
                <a:spcPts val="0"/>
              </a:spcAft>
              <a:buSzPts val="1100"/>
              <a:buNone/>
            </a:pPr>
            <a:r>
              <a:t/>
            </a:r>
            <a:endParaRPr sz="1800"/>
          </a:p>
          <a:p>
            <a:pPr indent="0" lvl="0" marL="0" marR="0" rtl="0" algn="ctr">
              <a:spcBef>
                <a:spcPts val="0"/>
              </a:spcBef>
              <a:spcAft>
                <a:spcPts val="0"/>
              </a:spcAft>
              <a:buNone/>
            </a:pPr>
            <a:r>
              <a:t/>
            </a:r>
            <a:endParaRPr sz="1800"/>
          </a:p>
        </p:txBody>
      </p:sp>
      <p:sp>
        <p:nvSpPr>
          <p:cNvPr id="835" name="Google Shape;835;p70"/>
          <p:cNvSpPr/>
          <p:nvPr/>
        </p:nvSpPr>
        <p:spPr>
          <a:xfrm>
            <a:off x="1858949" y="856825"/>
            <a:ext cx="549300" cy="5244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800">
                <a:solidFill>
                  <a:schemeClr val="dk2"/>
                </a:solidFill>
              </a:rPr>
              <a:t>1</a:t>
            </a:r>
            <a:endParaRPr>
              <a:solidFill>
                <a:schemeClr val="dk2"/>
              </a:solidFill>
            </a:endParaRPr>
          </a:p>
        </p:txBody>
      </p:sp>
      <p:sp>
        <p:nvSpPr>
          <p:cNvPr id="836" name="Google Shape;836;p70"/>
          <p:cNvSpPr/>
          <p:nvPr/>
        </p:nvSpPr>
        <p:spPr>
          <a:xfrm>
            <a:off x="1737449" y="3262750"/>
            <a:ext cx="549300" cy="5244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800">
                <a:solidFill>
                  <a:schemeClr val="dk2"/>
                </a:solidFill>
              </a:rPr>
              <a:t>2</a:t>
            </a:r>
            <a:endParaRPr>
              <a:solidFill>
                <a:schemeClr val="dk2"/>
              </a:solidFill>
            </a:endParaRPr>
          </a:p>
        </p:txBody>
      </p:sp>
      <p:sp>
        <p:nvSpPr>
          <p:cNvPr id="837" name="Google Shape;837;p70"/>
          <p:cNvSpPr/>
          <p:nvPr/>
        </p:nvSpPr>
        <p:spPr>
          <a:xfrm>
            <a:off x="6505624" y="856825"/>
            <a:ext cx="549300" cy="5244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800">
                <a:solidFill>
                  <a:schemeClr val="dk2"/>
                </a:solidFill>
              </a:rPr>
              <a:t>3</a:t>
            </a:r>
            <a:endParaRPr>
              <a:solidFill>
                <a:schemeClr val="dk2"/>
              </a:solidFill>
            </a:endParaRPr>
          </a:p>
        </p:txBody>
      </p:sp>
      <p:sp>
        <p:nvSpPr>
          <p:cNvPr id="838" name="Google Shape;838;p70"/>
          <p:cNvSpPr/>
          <p:nvPr/>
        </p:nvSpPr>
        <p:spPr>
          <a:xfrm>
            <a:off x="6562149" y="3262750"/>
            <a:ext cx="549300" cy="5244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800">
                <a:solidFill>
                  <a:schemeClr val="dk2"/>
                </a:solidFill>
              </a:rPr>
              <a:t>4</a:t>
            </a:r>
            <a:endParaRPr>
              <a:solidFill>
                <a:schemeClr val="dk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7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Sampling</a:t>
            </a:r>
            <a:endParaRPr sz="2400">
              <a:solidFill>
                <a:srgbClr val="666666"/>
              </a:solidFill>
            </a:endParaRPr>
          </a:p>
        </p:txBody>
      </p:sp>
      <p:cxnSp>
        <p:nvCxnSpPr>
          <p:cNvPr id="844" name="Google Shape;844;p7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45" name="Google Shape;845;p71"/>
          <p:cNvSpPr txBox="1"/>
          <p:nvPr/>
        </p:nvSpPr>
        <p:spPr>
          <a:xfrm>
            <a:off x="14000" y="741175"/>
            <a:ext cx="9129900" cy="1341900"/>
          </a:xfrm>
          <a:prstGeom prst="rect">
            <a:avLst/>
          </a:prstGeom>
          <a:noFill/>
          <a:ln>
            <a:noFill/>
          </a:ln>
        </p:spPr>
        <p:txBody>
          <a:bodyPr anchorCtr="0" anchor="t" bIns="45700" lIns="91425" spcFirstLastPara="1" rIns="91425" wrap="square" tIns="45700">
            <a:noAutofit/>
          </a:bodyPr>
          <a:lstStyle/>
          <a:p>
            <a:pPr indent="-342900" lvl="0" marL="457200" rtl="0" algn="l">
              <a:lnSpc>
                <a:spcPct val="120000"/>
              </a:lnSpc>
              <a:spcBef>
                <a:spcPts val="0"/>
              </a:spcBef>
              <a:spcAft>
                <a:spcPts val="0"/>
              </a:spcAft>
              <a:buClr>
                <a:schemeClr val="dk2"/>
              </a:buClr>
              <a:buSzPts val="1800"/>
              <a:buFont typeface="Trebuchet MS"/>
              <a:buChar char="●"/>
            </a:pPr>
            <a:r>
              <a:rPr lang="pt-BR" sz="1800">
                <a:solidFill>
                  <a:schemeClr val="dk2"/>
                </a:solidFill>
              </a:rPr>
              <a:t>Survey sampling strategies are crucial to understand because they directly impact the validity and generalizability of survey research results</a:t>
            </a:r>
            <a:endParaRPr sz="1800">
              <a:solidFill>
                <a:schemeClr val="dk2"/>
              </a:solidFill>
            </a:endParaRPr>
          </a:p>
          <a:p>
            <a:pPr indent="-336550" lvl="1" marL="914400" rtl="0" algn="l">
              <a:lnSpc>
                <a:spcPct val="120000"/>
              </a:lnSpc>
              <a:spcBef>
                <a:spcPts val="0"/>
              </a:spcBef>
              <a:spcAft>
                <a:spcPts val="0"/>
              </a:spcAft>
              <a:buClr>
                <a:schemeClr val="dk2"/>
              </a:buClr>
              <a:buSzPts val="1700"/>
              <a:buFont typeface="Trebuchet MS"/>
              <a:buChar char="○"/>
            </a:pPr>
            <a:r>
              <a:rPr lang="pt-BR" sz="1700">
                <a:solidFill>
                  <a:schemeClr val="dk2"/>
                </a:solidFill>
              </a:rPr>
              <a:t>Linaker et al. [26] present some common sampling strategies, dividing them into:</a:t>
            </a:r>
            <a:endParaRPr b="1" sz="1700">
              <a:solidFill>
                <a:schemeClr val="dk2"/>
              </a:solidFill>
            </a:endParaRPr>
          </a:p>
          <a:p>
            <a:pPr indent="0" lvl="0" marL="0" rtl="0" algn="l">
              <a:lnSpc>
                <a:spcPct val="120000"/>
              </a:lnSpc>
              <a:spcBef>
                <a:spcPts val="0"/>
              </a:spcBef>
              <a:spcAft>
                <a:spcPts val="0"/>
              </a:spcAft>
              <a:buNone/>
            </a:pPr>
            <a:r>
              <a:t/>
            </a:r>
            <a:endParaRPr sz="1800">
              <a:solidFill>
                <a:schemeClr val="dk2"/>
              </a:solidFill>
            </a:endParaRPr>
          </a:p>
        </p:txBody>
      </p:sp>
      <p:sp>
        <p:nvSpPr>
          <p:cNvPr id="846" name="Google Shape;846;p71"/>
          <p:cNvSpPr/>
          <p:nvPr/>
        </p:nvSpPr>
        <p:spPr>
          <a:xfrm>
            <a:off x="1322400" y="2040050"/>
            <a:ext cx="3099300" cy="2427600"/>
          </a:xfrm>
          <a:prstGeom prst="rect">
            <a:avLst/>
          </a:prstGeom>
          <a:solidFill>
            <a:srgbClr val="E5E5E5"/>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rtl="0" algn="ctr">
              <a:spcBef>
                <a:spcPts val="0"/>
              </a:spcBef>
              <a:spcAft>
                <a:spcPts val="0"/>
              </a:spcAft>
              <a:buSzPts val="1100"/>
              <a:buNone/>
            </a:pPr>
            <a:r>
              <a:t/>
            </a:r>
            <a:endParaRPr sz="2500">
              <a:solidFill>
                <a:schemeClr val="dk1"/>
              </a:solidFill>
            </a:endParaRPr>
          </a:p>
        </p:txBody>
      </p:sp>
      <p:sp>
        <p:nvSpPr>
          <p:cNvPr id="847" name="Google Shape;847;p71"/>
          <p:cNvSpPr/>
          <p:nvPr/>
        </p:nvSpPr>
        <p:spPr>
          <a:xfrm>
            <a:off x="1385192" y="2705496"/>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Convenience (Accidental) Sampling</a:t>
            </a:r>
            <a:endParaRPr sz="1000"/>
          </a:p>
        </p:txBody>
      </p:sp>
      <p:sp>
        <p:nvSpPr>
          <p:cNvPr id="848" name="Google Shape;848;p71"/>
          <p:cNvSpPr txBox="1"/>
          <p:nvPr/>
        </p:nvSpPr>
        <p:spPr>
          <a:xfrm>
            <a:off x="2083364" y="2167792"/>
            <a:ext cx="23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chemeClr val="dk1"/>
                </a:solidFill>
              </a:rPr>
              <a:t>Non-probabilistic</a:t>
            </a:r>
            <a:endParaRPr>
              <a:solidFill>
                <a:schemeClr val="dk1"/>
              </a:solidFill>
            </a:endParaRPr>
          </a:p>
        </p:txBody>
      </p:sp>
      <p:sp>
        <p:nvSpPr>
          <p:cNvPr id="849" name="Google Shape;849;p71"/>
          <p:cNvSpPr/>
          <p:nvPr/>
        </p:nvSpPr>
        <p:spPr>
          <a:xfrm>
            <a:off x="1385192" y="3172663"/>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Quota Sampling</a:t>
            </a:r>
            <a:endParaRPr sz="1000"/>
          </a:p>
        </p:txBody>
      </p:sp>
      <p:sp>
        <p:nvSpPr>
          <p:cNvPr id="850" name="Google Shape;850;p71"/>
          <p:cNvSpPr/>
          <p:nvPr/>
        </p:nvSpPr>
        <p:spPr>
          <a:xfrm>
            <a:off x="1385163" y="3624949"/>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Purposive (Judgement) Sampling</a:t>
            </a:r>
            <a:endParaRPr sz="1000"/>
          </a:p>
        </p:txBody>
      </p:sp>
      <p:sp>
        <p:nvSpPr>
          <p:cNvPr id="851" name="Google Shape;851;p71"/>
          <p:cNvSpPr/>
          <p:nvPr/>
        </p:nvSpPr>
        <p:spPr>
          <a:xfrm>
            <a:off x="1385163" y="4034475"/>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Snowball Sampling</a:t>
            </a:r>
            <a:endParaRPr sz="1000"/>
          </a:p>
        </p:txBody>
      </p:sp>
      <p:sp>
        <p:nvSpPr>
          <p:cNvPr id="852" name="Google Shape;852;p71"/>
          <p:cNvSpPr/>
          <p:nvPr/>
        </p:nvSpPr>
        <p:spPr>
          <a:xfrm>
            <a:off x="4662996" y="2040050"/>
            <a:ext cx="3099300" cy="2427600"/>
          </a:xfrm>
          <a:prstGeom prst="rect">
            <a:avLst/>
          </a:prstGeom>
          <a:solidFill>
            <a:srgbClr val="E5E5E5"/>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rtl="0" algn="ctr">
              <a:spcBef>
                <a:spcPts val="0"/>
              </a:spcBef>
              <a:spcAft>
                <a:spcPts val="0"/>
              </a:spcAft>
              <a:buSzPts val="1100"/>
              <a:buNone/>
            </a:pPr>
            <a:r>
              <a:t/>
            </a:r>
            <a:endParaRPr sz="2500">
              <a:solidFill>
                <a:schemeClr val="dk1"/>
              </a:solidFill>
            </a:endParaRPr>
          </a:p>
        </p:txBody>
      </p:sp>
      <p:sp>
        <p:nvSpPr>
          <p:cNvPr id="853" name="Google Shape;853;p71"/>
          <p:cNvSpPr/>
          <p:nvPr/>
        </p:nvSpPr>
        <p:spPr>
          <a:xfrm>
            <a:off x="4725867" y="2705496"/>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Simple Random Sampling</a:t>
            </a:r>
            <a:endParaRPr sz="1000"/>
          </a:p>
        </p:txBody>
      </p:sp>
      <p:sp>
        <p:nvSpPr>
          <p:cNvPr id="854" name="Google Shape;854;p71"/>
          <p:cNvSpPr txBox="1"/>
          <p:nvPr/>
        </p:nvSpPr>
        <p:spPr>
          <a:xfrm>
            <a:off x="5537869" y="2167792"/>
            <a:ext cx="23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chemeClr val="dk1"/>
                </a:solidFill>
              </a:rPr>
              <a:t>P</a:t>
            </a:r>
            <a:r>
              <a:rPr b="1" lang="pt-BR">
                <a:solidFill>
                  <a:schemeClr val="dk1"/>
                </a:solidFill>
              </a:rPr>
              <a:t>robabilistic</a:t>
            </a:r>
            <a:endParaRPr>
              <a:solidFill>
                <a:schemeClr val="dk1"/>
              </a:solidFill>
            </a:endParaRPr>
          </a:p>
        </p:txBody>
      </p:sp>
      <p:sp>
        <p:nvSpPr>
          <p:cNvPr id="855" name="Google Shape;855;p71"/>
          <p:cNvSpPr/>
          <p:nvPr/>
        </p:nvSpPr>
        <p:spPr>
          <a:xfrm>
            <a:off x="4725867" y="3172663"/>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Clustered Sampling</a:t>
            </a:r>
            <a:endParaRPr sz="1000"/>
          </a:p>
        </p:txBody>
      </p:sp>
      <p:sp>
        <p:nvSpPr>
          <p:cNvPr id="856" name="Google Shape;856;p71"/>
          <p:cNvSpPr/>
          <p:nvPr/>
        </p:nvSpPr>
        <p:spPr>
          <a:xfrm>
            <a:off x="4725837" y="3624949"/>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Stratified Sampling</a:t>
            </a:r>
            <a:endParaRPr sz="1000"/>
          </a:p>
        </p:txBody>
      </p:sp>
      <p:sp>
        <p:nvSpPr>
          <p:cNvPr id="857" name="Google Shape;857;p71"/>
          <p:cNvSpPr/>
          <p:nvPr/>
        </p:nvSpPr>
        <p:spPr>
          <a:xfrm>
            <a:off x="4725837" y="4034475"/>
            <a:ext cx="2985000" cy="312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pt-BR" sz="1000"/>
              <a:t>Systematic Sampling</a:t>
            </a:r>
            <a:endParaRPr sz="10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72"/>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Data Collection</a:t>
            </a:r>
            <a:endParaRPr sz="2400">
              <a:solidFill>
                <a:srgbClr val="666666"/>
              </a:solidFill>
            </a:endParaRPr>
          </a:p>
        </p:txBody>
      </p:sp>
      <p:cxnSp>
        <p:nvCxnSpPr>
          <p:cNvPr id="863" name="Google Shape;863;p7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64" name="Google Shape;864;p72"/>
          <p:cNvSpPr txBox="1"/>
          <p:nvPr/>
        </p:nvSpPr>
        <p:spPr>
          <a:xfrm>
            <a:off x="1690750" y="1172625"/>
            <a:ext cx="6186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600"/>
              <a:t>Strategies to approach the </a:t>
            </a:r>
            <a:r>
              <a:rPr b="1" lang="pt-BR" sz="2600"/>
              <a:t>population</a:t>
            </a:r>
            <a:endParaRPr b="1" sz="2600"/>
          </a:p>
        </p:txBody>
      </p:sp>
      <p:sp>
        <p:nvSpPr>
          <p:cNvPr id="865" name="Google Shape;865;p72"/>
          <p:cNvSpPr/>
          <p:nvPr/>
        </p:nvSpPr>
        <p:spPr>
          <a:xfrm>
            <a:off x="439641" y="1935572"/>
            <a:ext cx="3888300" cy="213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pt-BR" sz="2000">
                <a:solidFill>
                  <a:srgbClr val="000000"/>
                </a:solidFill>
              </a:rPr>
              <a:t>CLOSED INVITATIONS</a:t>
            </a:r>
            <a:endParaRPr sz="2000"/>
          </a:p>
          <a:p>
            <a:pPr indent="-285750" lvl="0" marL="285750" marR="0" rtl="0" algn="l">
              <a:spcBef>
                <a:spcPts val="0"/>
              </a:spcBef>
              <a:spcAft>
                <a:spcPts val="0"/>
              </a:spcAft>
              <a:buClr>
                <a:srgbClr val="1F1F1F"/>
              </a:buClr>
              <a:buSzPts val="2000"/>
              <a:buChar char="✔"/>
            </a:pPr>
            <a:r>
              <a:rPr lang="pt-BR" sz="2000"/>
              <a:t>A</a:t>
            </a:r>
            <a:r>
              <a:rPr lang="pt-BR" sz="2000">
                <a:solidFill>
                  <a:srgbClr val="000000"/>
                </a:solidFill>
              </a:rPr>
              <a:t>pproaching </a:t>
            </a:r>
            <a:r>
              <a:rPr i="1" lang="pt-BR" sz="2000">
                <a:solidFill>
                  <a:srgbClr val="000000"/>
                </a:solidFill>
              </a:rPr>
              <a:t>known</a:t>
            </a:r>
            <a:r>
              <a:rPr lang="pt-BR" sz="2000">
                <a:solidFill>
                  <a:srgbClr val="000000"/>
                </a:solidFill>
              </a:rPr>
              <a:t> groups or individuals to participate per invitation-only;</a:t>
            </a:r>
            <a:endParaRPr sz="2000">
              <a:solidFill>
                <a:srgbClr val="000000"/>
              </a:solidFill>
            </a:endParaRPr>
          </a:p>
          <a:p>
            <a:pPr indent="-285750" lvl="0" marL="285750" marR="0" rtl="0" algn="l">
              <a:spcBef>
                <a:spcPts val="600"/>
              </a:spcBef>
              <a:spcAft>
                <a:spcPts val="0"/>
              </a:spcAft>
              <a:buClr>
                <a:srgbClr val="1F1F1F"/>
              </a:buClr>
              <a:buSzPts val="2000"/>
              <a:buChar char="✔"/>
            </a:pPr>
            <a:r>
              <a:rPr i="1" lang="pt-BR" sz="2000"/>
              <a:t>R</a:t>
            </a:r>
            <a:r>
              <a:rPr i="1" lang="pt-BR" sz="2000">
                <a:solidFill>
                  <a:srgbClr val="000000"/>
                </a:solidFill>
              </a:rPr>
              <a:t>estricting</a:t>
            </a:r>
            <a:r>
              <a:rPr lang="pt-BR" sz="2000">
                <a:solidFill>
                  <a:srgbClr val="000000"/>
                </a:solidFill>
              </a:rPr>
              <a:t> the survey access to those invited.</a:t>
            </a:r>
            <a:endParaRPr sz="2000">
              <a:solidFill>
                <a:srgbClr val="000000"/>
              </a:solidFill>
            </a:endParaRPr>
          </a:p>
        </p:txBody>
      </p:sp>
      <p:sp>
        <p:nvSpPr>
          <p:cNvPr id="866" name="Google Shape;866;p72"/>
          <p:cNvSpPr/>
          <p:nvPr/>
        </p:nvSpPr>
        <p:spPr>
          <a:xfrm>
            <a:off x="5092611" y="1935571"/>
            <a:ext cx="3683100" cy="213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pt-BR" sz="2000">
                <a:solidFill>
                  <a:srgbClr val="000000"/>
                </a:solidFill>
              </a:rPr>
              <a:t>OPEN INVITATIONS</a:t>
            </a:r>
            <a:endParaRPr sz="2000"/>
          </a:p>
          <a:p>
            <a:pPr indent="-285750" lvl="0" marL="285750" marR="0" rtl="0" algn="l">
              <a:spcBef>
                <a:spcPts val="0"/>
              </a:spcBef>
              <a:spcAft>
                <a:spcPts val="0"/>
              </a:spcAft>
              <a:buClr>
                <a:schemeClr val="dk1"/>
              </a:buClr>
              <a:buSzPts val="2000"/>
              <a:buChar char="✔"/>
            </a:pPr>
            <a:r>
              <a:rPr lang="pt-BR" sz="2000"/>
              <a:t>A</a:t>
            </a:r>
            <a:r>
              <a:rPr lang="pt-BR" sz="2000">
                <a:solidFill>
                  <a:srgbClr val="000000"/>
                </a:solidFill>
              </a:rPr>
              <a:t>pproaching a broader, often </a:t>
            </a:r>
            <a:r>
              <a:rPr i="1" lang="pt-BR" sz="2000">
                <a:solidFill>
                  <a:srgbClr val="000000"/>
                </a:solidFill>
              </a:rPr>
              <a:t>anonymous</a:t>
            </a:r>
            <a:r>
              <a:rPr lang="pt-BR" sz="2000">
                <a:solidFill>
                  <a:srgbClr val="000000"/>
                </a:solidFill>
              </a:rPr>
              <a:t> audience via open survey access;</a:t>
            </a:r>
            <a:endParaRPr sz="2000">
              <a:solidFill>
                <a:srgbClr val="000000"/>
              </a:solidFill>
            </a:endParaRPr>
          </a:p>
          <a:p>
            <a:pPr indent="-285750" lvl="0" marL="285750" marR="0" rtl="0" algn="l">
              <a:spcBef>
                <a:spcPts val="600"/>
              </a:spcBef>
              <a:spcAft>
                <a:spcPts val="0"/>
              </a:spcAft>
              <a:buClr>
                <a:schemeClr val="dk1"/>
              </a:buClr>
              <a:buSzPts val="2000"/>
              <a:buChar char="✔"/>
            </a:pPr>
            <a:r>
              <a:rPr i="1" lang="pt-BR" sz="2000"/>
              <a:t>A</a:t>
            </a:r>
            <a:r>
              <a:rPr i="1" lang="pt-BR" sz="2000">
                <a:solidFill>
                  <a:srgbClr val="000000"/>
                </a:solidFill>
              </a:rPr>
              <a:t>nyone</a:t>
            </a:r>
            <a:r>
              <a:rPr lang="pt-BR" sz="2000">
                <a:solidFill>
                  <a:srgbClr val="000000"/>
                </a:solidFill>
              </a:rPr>
              <a:t> with a link to the survey can participate.</a:t>
            </a:r>
            <a:endParaRPr sz="2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ctrTitle"/>
          </p:nvPr>
        </p:nvSpPr>
        <p:spPr>
          <a:xfrm>
            <a:off x="6899" y="1201775"/>
            <a:ext cx="9144000" cy="2052600"/>
          </a:xfrm>
          <a:prstGeom prst="rect">
            <a:avLst/>
          </a:prstGeom>
        </p:spPr>
        <p:txBody>
          <a:bodyPr anchorCtr="0" anchor="b" bIns="91425" lIns="91425" spcFirstLastPara="1" rIns="91425" wrap="square" tIns="91425">
            <a:normAutofit fontScale="90000"/>
          </a:bodyPr>
          <a:lstStyle/>
          <a:p>
            <a:pPr indent="0" lvl="0" marL="457200" rtl="0" algn="ctr">
              <a:spcBef>
                <a:spcPts val="0"/>
              </a:spcBef>
              <a:spcAft>
                <a:spcPts val="0"/>
              </a:spcAft>
              <a:buNone/>
            </a:pPr>
            <a:r>
              <a:rPr lang="pt-BR"/>
              <a:t>2) Characteristics and Purpose of Survey Research (LO1)</a:t>
            </a:r>
            <a:endParaRPr/>
          </a:p>
        </p:txBody>
      </p:sp>
      <p:sp>
        <p:nvSpPr>
          <p:cNvPr id="110" name="Google Shape;110;p19"/>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3.1 in</a:t>
            </a:r>
            <a:r>
              <a:rPr b="1" lang="pt-BR" sz="854"/>
              <a:t> the chapter.</a:t>
            </a:r>
            <a:endParaRPr sz="854"/>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73"/>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Data Collection</a:t>
            </a:r>
            <a:endParaRPr sz="2400">
              <a:solidFill>
                <a:srgbClr val="666666"/>
              </a:solidFill>
            </a:endParaRPr>
          </a:p>
        </p:txBody>
      </p:sp>
      <p:cxnSp>
        <p:nvCxnSpPr>
          <p:cNvPr id="872" name="Google Shape;872;p7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73" name="Google Shape;873;p73"/>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74" name="Google Shape;874;p73"/>
          <p:cNvSpPr/>
          <p:nvPr/>
        </p:nvSpPr>
        <p:spPr>
          <a:xfrm>
            <a:off x="576500" y="462334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Mendez, D., Felderer, M., Graziotin, D. and Kalinowski, M., 2020. Challenges in survey research. In: Contemporary Empirical Methods in Software Engineering (pp. 93-125). Springer, Cham.</a:t>
            </a:r>
            <a:endParaRPr sz="900"/>
          </a:p>
        </p:txBody>
      </p:sp>
      <p:sp>
        <p:nvSpPr>
          <p:cNvPr id="875" name="Google Shape;875;p73"/>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876" name="Google Shape;876;p73"/>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877" name="Google Shape;877;p73"/>
          <p:cNvSpPr txBox="1"/>
          <p:nvPr/>
        </p:nvSpPr>
        <p:spPr>
          <a:xfrm rot="382">
            <a:off x="562025" y="3711200"/>
            <a:ext cx="8100300" cy="831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pt-BR" sz="1200"/>
              <a:t>Open invitations allow reaching out for larger samples</a:t>
            </a:r>
            <a:r>
              <a:rPr lang="pt-BR" sz="1200"/>
              <a:t>. However, they typically require more carefully considering context factors when designing the survey instruments. These context factors can then be used during the analyses to filter out participants that are not representative (e.g., applying the blocking principle to specific context factors).</a:t>
            </a:r>
            <a:endParaRPr sz="1200"/>
          </a:p>
          <a:p>
            <a:pPr indent="0" lvl="0" marL="0" marR="0" rtl="0" algn="ctr">
              <a:spcBef>
                <a:spcPts val="0"/>
              </a:spcBef>
              <a:spcAft>
                <a:spcPts val="0"/>
              </a:spcAft>
              <a:buNone/>
            </a:pPr>
            <a:r>
              <a:t/>
            </a:r>
            <a:endParaRPr sz="1200"/>
          </a:p>
        </p:txBody>
      </p:sp>
      <p:sp>
        <p:nvSpPr>
          <p:cNvPr id="878" name="Google Shape;878;p73"/>
          <p:cNvSpPr txBox="1"/>
          <p:nvPr/>
        </p:nvSpPr>
        <p:spPr>
          <a:xfrm rot="11411">
            <a:off x="570097" y="21539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879" name="Google Shape;879;p73"/>
          <p:cNvSpPr txBox="1"/>
          <p:nvPr/>
        </p:nvSpPr>
        <p:spPr>
          <a:xfrm rot="11609">
            <a:off x="280927" y="1912670"/>
            <a:ext cx="3997823" cy="1015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pt-BR" sz="1200">
                <a:solidFill>
                  <a:schemeClr val="dk1"/>
                </a:solidFill>
              </a:rPr>
              <a:t>Both strategies to approach the target population </a:t>
            </a:r>
            <a:r>
              <a:rPr lang="pt-BR" sz="1200">
                <a:solidFill>
                  <a:schemeClr val="dk1"/>
                </a:solidFill>
              </a:rPr>
              <a:t>(closed and open invitations) can be applied, but have distinct implications on the survey design and the recruitment approaches.</a:t>
            </a:r>
            <a:endParaRPr sz="1200">
              <a:solidFill>
                <a:schemeClr val="dk1"/>
              </a:solidFill>
            </a:endParaRPr>
          </a:p>
          <a:p>
            <a:pPr indent="0" lvl="0" marL="0" marR="0" rtl="0" algn="ctr">
              <a:spcBef>
                <a:spcPts val="0"/>
              </a:spcBef>
              <a:spcAft>
                <a:spcPts val="0"/>
              </a:spcAft>
              <a:buNone/>
            </a:pPr>
            <a:r>
              <a:t/>
            </a:r>
            <a:endParaRPr sz="1200"/>
          </a:p>
        </p:txBody>
      </p:sp>
      <p:sp>
        <p:nvSpPr>
          <p:cNvPr id="880" name="Google Shape;880;p73"/>
          <p:cNvSpPr txBox="1"/>
          <p:nvPr/>
        </p:nvSpPr>
        <p:spPr>
          <a:xfrm rot="11598">
            <a:off x="4798614" y="1921800"/>
            <a:ext cx="4268124" cy="1569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pt-BR" sz="1200"/>
              <a:t>Closed invitations are suitable in situations in which it is possible to precisely identify and approach a well-defined sample of the target population</a:t>
            </a:r>
            <a:r>
              <a:rPr lang="pt-BR" sz="1200"/>
              <a:t>. They may also be required in situations where filtering out participants that are not part of the target population would be difficult, harming the sample representativeness.</a:t>
            </a:r>
            <a:endParaRPr sz="1200"/>
          </a:p>
          <a:p>
            <a:pPr indent="0" lvl="0" marL="0" rtl="0" algn="ctr">
              <a:spcBef>
                <a:spcPts val="0"/>
              </a:spcBef>
              <a:spcAft>
                <a:spcPts val="0"/>
              </a:spcAft>
              <a:buSzPts val="1100"/>
              <a:buNone/>
            </a:pPr>
            <a:r>
              <a:t/>
            </a:r>
            <a:endParaRPr sz="1200"/>
          </a:p>
          <a:p>
            <a:pPr indent="0" lvl="0" marL="0" marR="0" rtl="0" algn="ctr">
              <a:spcBef>
                <a:spcPts val="0"/>
              </a:spcBef>
              <a:spcAft>
                <a:spcPts val="0"/>
              </a:spcAft>
              <a:buNone/>
            </a:pPr>
            <a:r>
              <a:t/>
            </a:r>
            <a:endParaRPr sz="1200"/>
          </a:p>
        </p:txBody>
      </p:sp>
      <p:sp>
        <p:nvSpPr>
          <p:cNvPr id="881" name="Google Shape;881;p73"/>
          <p:cNvSpPr txBox="1"/>
          <p:nvPr/>
        </p:nvSpPr>
        <p:spPr>
          <a:xfrm>
            <a:off x="2590800" y="762000"/>
            <a:ext cx="5034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000"/>
              <a:t>Key Takeaways </a:t>
            </a:r>
            <a:r>
              <a:rPr lang="pt-BR" sz="2000"/>
              <a:t>(Wagner et al., 2020):</a:t>
            </a:r>
            <a:endParaRPr sz="2000"/>
          </a:p>
          <a:p>
            <a:pPr indent="0" lvl="0" marL="0" rtl="0" algn="l">
              <a:spcBef>
                <a:spcPts val="0"/>
              </a:spcBef>
              <a:spcAft>
                <a:spcPts val="0"/>
              </a:spcAft>
              <a:buNone/>
            </a:pPr>
            <a:r>
              <a:t/>
            </a:r>
            <a:endParaRPr sz="2000"/>
          </a:p>
        </p:txBody>
      </p:sp>
      <p:sp>
        <p:nvSpPr>
          <p:cNvPr id="882" name="Google Shape;882;p73"/>
          <p:cNvSpPr/>
          <p:nvPr/>
        </p:nvSpPr>
        <p:spPr>
          <a:xfrm>
            <a:off x="2011356" y="14664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1</a:t>
            </a:r>
            <a:endParaRPr sz="800">
              <a:solidFill>
                <a:schemeClr val="dk2"/>
              </a:solidFill>
            </a:endParaRPr>
          </a:p>
        </p:txBody>
      </p:sp>
      <p:sp>
        <p:nvSpPr>
          <p:cNvPr id="883" name="Google Shape;883;p73"/>
          <p:cNvSpPr/>
          <p:nvPr/>
        </p:nvSpPr>
        <p:spPr>
          <a:xfrm>
            <a:off x="6686831" y="14664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2</a:t>
            </a:r>
            <a:endParaRPr sz="800">
              <a:solidFill>
                <a:schemeClr val="dk2"/>
              </a:solidFill>
            </a:endParaRPr>
          </a:p>
        </p:txBody>
      </p:sp>
      <p:sp>
        <p:nvSpPr>
          <p:cNvPr id="884" name="Google Shape;884;p73"/>
          <p:cNvSpPr/>
          <p:nvPr/>
        </p:nvSpPr>
        <p:spPr>
          <a:xfrm>
            <a:off x="4248431" y="3324544"/>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3</a:t>
            </a:r>
            <a:endParaRPr sz="800">
              <a:solidFill>
                <a:schemeClr val="dk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74"/>
          <p:cNvSpPr/>
          <p:nvPr/>
        </p:nvSpPr>
        <p:spPr>
          <a:xfrm>
            <a:off x="4825675" y="1785925"/>
            <a:ext cx="3862800" cy="18048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90" name="Google Shape;890;p74"/>
          <p:cNvSpPr txBox="1"/>
          <p:nvPr/>
        </p:nvSpPr>
        <p:spPr>
          <a:xfrm>
            <a:off x="14000" y="22625"/>
            <a:ext cx="9144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solidFill>
                  <a:srgbClr val="666666"/>
                </a:solidFill>
              </a:rPr>
              <a:t>Key Takeaways on Teaching Sampling and Data Collection</a:t>
            </a:r>
            <a:endParaRPr sz="2300">
              <a:solidFill>
                <a:srgbClr val="666666"/>
              </a:solidFill>
            </a:endParaRPr>
          </a:p>
        </p:txBody>
      </p:sp>
      <p:cxnSp>
        <p:nvCxnSpPr>
          <p:cNvPr id="891" name="Google Shape;891;p7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892" name="Google Shape;892;p74"/>
          <p:cNvSpPr/>
          <p:nvPr/>
        </p:nvSpPr>
        <p:spPr>
          <a:xfrm>
            <a:off x="441275" y="1787425"/>
            <a:ext cx="3862800" cy="18048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93" name="Google Shape;893;p74"/>
          <p:cNvSpPr txBox="1"/>
          <p:nvPr/>
        </p:nvSpPr>
        <p:spPr>
          <a:xfrm>
            <a:off x="441350" y="2208925"/>
            <a:ext cx="3862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What are the fundamentals and strategies for sampling and data collection?</a:t>
            </a:r>
            <a:endParaRPr sz="1600">
              <a:solidFill>
                <a:schemeClr val="dk2"/>
              </a:solidFill>
            </a:endParaRPr>
          </a:p>
        </p:txBody>
      </p:sp>
      <p:sp>
        <p:nvSpPr>
          <p:cNvPr id="894" name="Google Shape;894;p74"/>
          <p:cNvSpPr txBox="1"/>
          <p:nvPr/>
        </p:nvSpPr>
        <p:spPr>
          <a:xfrm>
            <a:off x="4825675" y="2285125"/>
            <a:ext cx="3862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What strategies could be explored to approach the target population?</a:t>
            </a:r>
            <a:endParaRPr sz="1600">
              <a:solidFill>
                <a:schemeClr val="dk2"/>
              </a:solidFill>
            </a:endParaRPr>
          </a:p>
        </p:txBody>
      </p:sp>
      <p:pic>
        <p:nvPicPr>
          <p:cNvPr id="895" name="Google Shape;895;p74"/>
          <p:cNvPicPr preferRelativeResize="0"/>
          <p:nvPr/>
        </p:nvPicPr>
        <p:blipFill>
          <a:blip r:embed="rId3">
            <a:alphaModFix/>
          </a:blip>
          <a:stretch>
            <a:fillRect/>
          </a:stretch>
        </p:blipFill>
        <p:spPr>
          <a:xfrm rot="776822">
            <a:off x="7739473" y="714372"/>
            <a:ext cx="904426" cy="90440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75"/>
          <p:cNvSpPr txBox="1"/>
          <p:nvPr>
            <p:ph type="ctrTitle"/>
          </p:nvPr>
        </p:nvSpPr>
        <p:spPr>
          <a:xfrm>
            <a:off x="6899" y="1201775"/>
            <a:ext cx="9144000" cy="2052600"/>
          </a:xfrm>
          <a:prstGeom prst="rect">
            <a:avLst/>
          </a:prstGeom>
        </p:spPr>
        <p:txBody>
          <a:bodyPr anchorCtr="0" anchor="b" bIns="91425" lIns="91425" spcFirstLastPara="1" rIns="91425" wrap="square" tIns="91425">
            <a:normAutofit/>
          </a:bodyPr>
          <a:lstStyle/>
          <a:p>
            <a:pPr indent="0" lvl="0" marL="457200" rtl="0" algn="ctr">
              <a:spcBef>
                <a:spcPts val="0"/>
              </a:spcBef>
              <a:spcAft>
                <a:spcPts val="0"/>
              </a:spcAft>
              <a:buNone/>
            </a:pPr>
            <a:r>
              <a:rPr lang="pt-BR"/>
              <a:t>5</a:t>
            </a:r>
            <a:r>
              <a:rPr lang="pt-BR"/>
              <a:t>) Statistical and Qualitative </a:t>
            </a:r>
            <a:endParaRPr/>
          </a:p>
          <a:p>
            <a:pPr indent="0" lvl="0" marL="457200" rtl="0" algn="ctr">
              <a:spcBef>
                <a:spcPts val="0"/>
              </a:spcBef>
              <a:spcAft>
                <a:spcPts val="0"/>
              </a:spcAft>
              <a:buNone/>
            </a:pPr>
            <a:r>
              <a:rPr lang="pt-BR"/>
              <a:t>Analysis (LO4)</a:t>
            </a:r>
            <a:endParaRPr/>
          </a:p>
        </p:txBody>
      </p:sp>
      <p:sp>
        <p:nvSpPr>
          <p:cNvPr id="901" name="Google Shape;901;p75"/>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3.4 in the chapter.</a:t>
            </a:r>
            <a:endParaRPr sz="854"/>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76"/>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907" name="Google Shape;907;p7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cxnSp>
        <p:nvCxnSpPr>
          <p:cNvPr id="908" name="Google Shape;908;p76"/>
          <p:cNvCxnSpPr>
            <a:endCxn id="909" idx="0"/>
          </p:cNvCxnSpPr>
          <p:nvPr/>
        </p:nvCxnSpPr>
        <p:spPr>
          <a:xfrm>
            <a:off x="365750" y="669900"/>
            <a:ext cx="0" cy="3890400"/>
          </a:xfrm>
          <a:prstGeom prst="straightConnector1">
            <a:avLst/>
          </a:prstGeom>
          <a:noFill/>
          <a:ln cap="flat" cmpd="sng" w="19050">
            <a:solidFill>
              <a:srgbClr val="000000"/>
            </a:solidFill>
            <a:prstDash val="solid"/>
            <a:round/>
            <a:headEnd len="sm" w="sm" type="none"/>
            <a:tailEnd len="sm" w="sm" type="none"/>
          </a:ln>
        </p:spPr>
      </p:cxnSp>
      <p:sp>
        <p:nvSpPr>
          <p:cNvPr id="910" name="Google Shape;910;p76"/>
          <p:cNvSpPr/>
          <p:nvPr/>
        </p:nvSpPr>
        <p:spPr>
          <a:xfrm>
            <a:off x="101750" y="686017"/>
            <a:ext cx="528000" cy="454800"/>
          </a:xfrm>
          <a:prstGeom prst="ellipse">
            <a:avLst/>
          </a:prstGeom>
          <a:solidFill>
            <a:srgbClr val="D9D9D9"/>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cap="none">
              <a:solidFill>
                <a:srgbClr val="000000"/>
              </a:solidFill>
              <a:latin typeface="Twentieth Century"/>
              <a:ea typeface="Twentieth Century"/>
              <a:cs typeface="Twentieth Century"/>
              <a:sym typeface="Twentieth Century"/>
            </a:endParaRPr>
          </a:p>
        </p:txBody>
      </p:sp>
      <p:sp>
        <p:nvSpPr>
          <p:cNvPr id="911" name="Google Shape;911;p76"/>
          <p:cNvSpPr/>
          <p:nvPr/>
        </p:nvSpPr>
        <p:spPr>
          <a:xfrm>
            <a:off x="101750" y="1654588"/>
            <a:ext cx="528000" cy="454800"/>
          </a:xfrm>
          <a:prstGeom prst="ellipse">
            <a:avLst/>
          </a:prstGeom>
          <a:solidFill>
            <a:srgbClr val="D9D9D9"/>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cap="none">
              <a:solidFill>
                <a:srgbClr val="000000"/>
              </a:solidFill>
              <a:latin typeface="Twentieth Century"/>
              <a:ea typeface="Twentieth Century"/>
              <a:cs typeface="Twentieth Century"/>
              <a:sym typeface="Twentieth Century"/>
            </a:endParaRPr>
          </a:p>
        </p:txBody>
      </p:sp>
      <p:sp>
        <p:nvSpPr>
          <p:cNvPr id="912" name="Google Shape;912;p76"/>
          <p:cNvSpPr/>
          <p:nvPr/>
        </p:nvSpPr>
        <p:spPr>
          <a:xfrm>
            <a:off x="101750" y="2623158"/>
            <a:ext cx="528000" cy="454800"/>
          </a:xfrm>
          <a:prstGeom prst="ellipse">
            <a:avLst/>
          </a:prstGeom>
          <a:solidFill>
            <a:srgbClr val="D9D9D9"/>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cap="none">
              <a:solidFill>
                <a:srgbClr val="000000"/>
              </a:solidFill>
              <a:latin typeface="Twentieth Century"/>
              <a:ea typeface="Twentieth Century"/>
              <a:cs typeface="Twentieth Century"/>
              <a:sym typeface="Twentieth Century"/>
            </a:endParaRPr>
          </a:p>
        </p:txBody>
      </p:sp>
      <p:sp>
        <p:nvSpPr>
          <p:cNvPr id="913" name="Google Shape;913;p76"/>
          <p:cNvSpPr/>
          <p:nvPr/>
        </p:nvSpPr>
        <p:spPr>
          <a:xfrm>
            <a:off x="620990" y="733168"/>
            <a:ext cx="5458200" cy="3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pt-BR" sz="1600">
                <a:solidFill>
                  <a:srgbClr val="000000"/>
                </a:solidFill>
              </a:rPr>
              <a:t>DESCRIPTIVE AND INFERENTIAL STATISTICS</a:t>
            </a:r>
            <a:endParaRPr sz="1600"/>
          </a:p>
        </p:txBody>
      </p:sp>
      <p:sp>
        <p:nvSpPr>
          <p:cNvPr id="909" name="Google Shape;909;p76"/>
          <p:cNvSpPr/>
          <p:nvPr/>
        </p:nvSpPr>
        <p:spPr>
          <a:xfrm>
            <a:off x="101750" y="4560300"/>
            <a:ext cx="528000" cy="454800"/>
          </a:xfrm>
          <a:prstGeom prst="ellipse">
            <a:avLst/>
          </a:prstGeom>
          <a:solidFill>
            <a:srgbClr val="D9D9D9"/>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cap="none">
              <a:solidFill>
                <a:srgbClr val="000000"/>
              </a:solidFill>
              <a:latin typeface="Twentieth Century"/>
              <a:ea typeface="Twentieth Century"/>
              <a:cs typeface="Twentieth Century"/>
              <a:sym typeface="Twentieth Century"/>
            </a:endParaRPr>
          </a:p>
        </p:txBody>
      </p:sp>
      <p:sp>
        <p:nvSpPr>
          <p:cNvPr id="914" name="Google Shape;914;p76"/>
          <p:cNvSpPr/>
          <p:nvPr/>
        </p:nvSpPr>
        <p:spPr>
          <a:xfrm>
            <a:off x="101750" y="3591729"/>
            <a:ext cx="528000" cy="454800"/>
          </a:xfrm>
          <a:prstGeom prst="ellipse">
            <a:avLst/>
          </a:prstGeom>
          <a:solidFill>
            <a:srgbClr val="D9D9D9"/>
          </a:solid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cap="none">
              <a:solidFill>
                <a:srgbClr val="000000"/>
              </a:solidFill>
              <a:latin typeface="Twentieth Century"/>
              <a:ea typeface="Twentieth Century"/>
              <a:cs typeface="Twentieth Century"/>
              <a:sym typeface="Twentieth Century"/>
            </a:endParaRPr>
          </a:p>
        </p:txBody>
      </p:sp>
      <p:sp>
        <p:nvSpPr>
          <p:cNvPr id="915" name="Google Shape;915;p76"/>
          <p:cNvSpPr/>
          <p:nvPr/>
        </p:nvSpPr>
        <p:spPr>
          <a:xfrm>
            <a:off x="620990" y="4607451"/>
            <a:ext cx="4554000" cy="3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pt-BR" sz="1600">
                <a:solidFill>
                  <a:srgbClr val="000000"/>
                </a:solidFill>
              </a:rPr>
              <a:t>STRUCTURAL EQUATION MODELING</a:t>
            </a:r>
            <a:endParaRPr sz="1600"/>
          </a:p>
        </p:txBody>
      </p:sp>
      <p:sp>
        <p:nvSpPr>
          <p:cNvPr id="916" name="Google Shape;916;p76"/>
          <p:cNvSpPr/>
          <p:nvPr/>
        </p:nvSpPr>
        <p:spPr>
          <a:xfrm>
            <a:off x="620990" y="3641168"/>
            <a:ext cx="2616300" cy="3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pt-BR" sz="1600">
                <a:solidFill>
                  <a:srgbClr val="000000"/>
                </a:solidFill>
              </a:rPr>
              <a:t>BAYESIAN ANALYSIS</a:t>
            </a:r>
            <a:endParaRPr sz="1600"/>
          </a:p>
        </p:txBody>
      </p:sp>
      <p:sp>
        <p:nvSpPr>
          <p:cNvPr id="917" name="Google Shape;917;p76"/>
          <p:cNvSpPr/>
          <p:nvPr/>
        </p:nvSpPr>
        <p:spPr>
          <a:xfrm>
            <a:off x="620990" y="2670309"/>
            <a:ext cx="5458200" cy="3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pt-BR" sz="1600">
                <a:solidFill>
                  <a:srgbClr val="000000"/>
                </a:solidFill>
              </a:rPr>
              <a:t>BOOTSTRAPPING CONFIDENCE INTERVALS</a:t>
            </a:r>
            <a:endParaRPr sz="1600"/>
          </a:p>
        </p:txBody>
      </p:sp>
      <p:sp>
        <p:nvSpPr>
          <p:cNvPr id="918" name="Google Shape;918;p76"/>
          <p:cNvSpPr/>
          <p:nvPr/>
        </p:nvSpPr>
        <p:spPr>
          <a:xfrm>
            <a:off x="620990" y="1701739"/>
            <a:ext cx="5458200" cy="36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pt-BR" sz="1600">
                <a:solidFill>
                  <a:srgbClr val="000000"/>
                </a:solidFill>
              </a:rPr>
              <a:t>NULL-HYPOTHESIS SIGNIFICANCE TESTING</a:t>
            </a:r>
            <a:endParaRPr sz="1600"/>
          </a:p>
        </p:txBody>
      </p:sp>
      <p:sp>
        <p:nvSpPr>
          <p:cNvPr id="919" name="Google Shape;919;p76"/>
          <p:cNvSpPr/>
          <p:nvPr/>
        </p:nvSpPr>
        <p:spPr>
          <a:xfrm>
            <a:off x="5690375" y="923150"/>
            <a:ext cx="3273300" cy="3968700"/>
          </a:xfrm>
          <a:prstGeom prst="rect">
            <a:avLst/>
          </a:prstGeom>
          <a:solidFill>
            <a:srgbClr val="D9D9D9"/>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Trebuchet MS"/>
              <a:buNone/>
            </a:pPr>
            <a:r>
              <a:rPr i="0" lang="pt-BR" sz="2000" u="none" cap="none" strike="noStrike">
                <a:solidFill>
                  <a:srgbClr val="000000"/>
                </a:solidFill>
              </a:rPr>
              <a:t>With the often large number of participants in surveys, we usually aim at a </a:t>
            </a:r>
            <a:r>
              <a:rPr b="1" i="0" lang="pt-BR" sz="2000" u="none" cap="none" strike="noStrike">
                <a:solidFill>
                  <a:srgbClr val="000000"/>
                </a:solidFill>
              </a:rPr>
              <a:t>statistical analysis</a:t>
            </a:r>
            <a:r>
              <a:rPr i="0" lang="pt-BR" sz="2000" u="none" cap="none" strike="noStrike">
                <a:solidFill>
                  <a:srgbClr val="000000"/>
                </a:solidFill>
              </a:rPr>
              <a:t> of the survey results.</a:t>
            </a:r>
            <a:endParaRPr/>
          </a:p>
          <a:p>
            <a:pPr indent="0" lvl="0" marL="0" marR="0" rtl="0" algn="ctr">
              <a:lnSpc>
                <a:spcPct val="100000"/>
              </a:lnSpc>
              <a:spcBef>
                <a:spcPts val="0"/>
              </a:spcBef>
              <a:spcAft>
                <a:spcPts val="0"/>
              </a:spcAft>
              <a:buClr>
                <a:srgbClr val="000000"/>
              </a:buClr>
              <a:buSzPts val="2000"/>
              <a:buFont typeface="Arial"/>
              <a:buNone/>
            </a:pPr>
            <a:r>
              <a:t/>
            </a:r>
            <a:endParaRPr sz="2000"/>
          </a:p>
          <a:p>
            <a:pPr indent="0" lvl="0" marL="0" marR="0" rtl="0" algn="ctr">
              <a:lnSpc>
                <a:spcPct val="100000"/>
              </a:lnSpc>
              <a:spcBef>
                <a:spcPts val="0"/>
              </a:spcBef>
              <a:spcAft>
                <a:spcPts val="0"/>
              </a:spcAft>
              <a:buClr>
                <a:srgbClr val="000000"/>
              </a:buClr>
              <a:buSzPts val="2000"/>
              <a:buFont typeface="Arial"/>
              <a:buNone/>
            </a:pPr>
            <a:r>
              <a:t/>
            </a:r>
            <a:endParaRPr sz="2000"/>
          </a:p>
          <a:p>
            <a:pPr indent="0" lvl="0" marL="0" marR="0" rtl="0" algn="ctr">
              <a:lnSpc>
                <a:spcPct val="100000"/>
              </a:lnSpc>
              <a:spcBef>
                <a:spcPts val="0"/>
              </a:spcBef>
              <a:spcAft>
                <a:spcPts val="0"/>
              </a:spcAft>
              <a:buClr>
                <a:srgbClr val="000000"/>
              </a:buClr>
              <a:buSzPts val="2000"/>
              <a:buFont typeface="Trebuchet MS"/>
              <a:buNone/>
            </a:pPr>
            <a:r>
              <a:rPr i="0" lang="pt-BR" sz="2000" u="none" cap="none" strike="noStrike">
                <a:solidFill>
                  <a:srgbClr val="000000"/>
                </a:solidFill>
              </a:rPr>
              <a:t>A majority of the questionnaires are typically composed of </a:t>
            </a:r>
            <a:r>
              <a:rPr b="1" i="0" lang="pt-BR" sz="2000" u="none" cap="none" strike="noStrike">
                <a:solidFill>
                  <a:srgbClr val="000000"/>
                </a:solidFill>
              </a:rPr>
              <a:t>closed questions</a:t>
            </a:r>
            <a:r>
              <a:rPr i="0" lang="pt-BR" sz="2000" u="none" cap="none" strike="noStrike">
                <a:solidFill>
                  <a:srgbClr val="000000"/>
                </a:solidFill>
              </a:rPr>
              <a:t> that have </a:t>
            </a:r>
            <a:r>
              <a:rPr b="1" i="0" lang="pt-BR" sz="2000" u="none" cap="none" strike="noStrike">
                <a:solidFill>
                  <a:srgbClr val="000000"/>
                </a:solidFill>
              </a:rPr>
              <a:t>quantitative results</a:t>
            </a:r>
            <a:r>
              <a:rPr i="0" lang="pt-BR" sz="2000" u="none" cap="none" strike="noStrike">
                <a:solidFill>
                  <a:srgbClr val="000000"/>
                </a:solidFill>
              </a:rPr>
              <a:t>.</a:t>
            </a:r>
            <a:endParaRPr i="0" sz="2000" u="none" cap="none" strike="noStrike">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77"/>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925" name="Google Shape;925;p7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926" name="Google Shape;926;p77"/>
          <p:cNvSpPr/>
          <p:nvPr/>
        </p:nvSpPr>
        <p:spPr>
          <a:xfrm>
            <a:off x="-1850" y="866550"/>
            <a:ext cx="25629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27" name="Google Shape;927;p77"/>
          <p:cNvSpPr/>
          <p:nvPr/>
        </p:nvSpPr>
        <p:spPr>
          <a:xfrm>
            <a:off x="200900" y="893500"/>
            <a:ext cx="33126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Descriptive Statistics</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sp>
        <p:nvSpPr>
          <p:cNvPr id="928" name="Google Shape;928;p77"/>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292100" lvl="0" marL="342900" rtl="0" algn="l">
              <a:lnSpc>
                <a:spcPct val="120000"/>
              </a:lnSpc>
              <a:spcBef>
                <a:spcPts val="0"/>
              </a:spcBef>
              <a:spcAft>
                <a:spcPts val="0"/>
              </a:spcAft>
              <a:buClr>
                <a:schemeClr val="dk2"/>
              </a:buClr>
              <a:buSzPts val="1600"/>
              <a:buFont typeface="Trebuchet MS"/>
              <a:buChar char="•"/>
            </a:pPr>
            <a:r>
              <a:rPr lang="pt-BR" sz="1600">
                <a:solidFill>
                  <a:schemeClr val="dk2"/>
                </a:solidFill>
              </a:rPr>
              <a:t>The goal of descriptive statistics is to </a:t>
            </a:r>
            <a:r>
              <a:rPr b="1" lang="pt-BR" sz="1600">
                <a:solidFill>
                  <a:schemeClr val="dk2"/>
                </a:solidFill>
              </a:rPr>
              <a:t>characterize</a:t>
            </a:r>
            <a:r>
              <a:rPr lang="pt-BR" sz="1600">
                <a:solidFill>
                  <a:schemeClr val="dk2"/>
                </a:solidFill>
              </a:rPr>
              <a:t> the answers to one or more questions of our specific sample</a:t>
            </a:r>
            <a:endParaRPr sz="1600">
              <a:solidFill>
                <a:schemeClr val="dk2"/>
              </a:solidFill>
            </a:endParaRPr>
          </a:p>
          <a:p>
            <a:pPr indent="-292100" lvl="0" marL="342900" rtl="0" algn="l">
              <a:lnSpc>
                <a:spcPct val="120000"/>
              </a:lnSpc>
              <a:spcBef>
                <a:spcPts val="480"/>
              </a:spcBef>
              <a:spcAft>
                <a:spcPts val="0"/>
              </a:spcAft>
              <a:buClr>
                <a:schemeClr val="dk2"/>
              </a:buClr>
              <a:buSzPts val="1600"/>
              <a:buFont typeface="Arial"/>
              <a:buChar char="•"/>
            </a:pPr>
            <a:r>
              <a:rPr lang="pt-BR" sz="1600">
                <a:solidFill>
                  <a:schemeClr val="dk2"/>
                </a:solidFill>
              </a:rPr>
              <a:t>We do not yet talk about generalizing to the population</a:t>
            </a:r>
            <a:endParaRPr sz="1600">
              <a:solidFill>
                <a:schemeClr val="dk2"/>
              </a:solidFill>
            </a:endParaRPr>
          </a:p>
          <a:p>
            <a:pPr indent="-292100" lvl="0" marL="342900" rtl="0" algn="l">
              <a:lnSpc>
                <a:spcPct val="120000"/>
              </a:lnSpc>
              <a:spcBef>
                <a:spcPts val="480"/>
              </a:spcBef>
              <a:spcAft>
                <a:spcPts val="0"/>
              </a:spcAft>
              <a:buClr>
                <a:schemeClr val="dk2"/>
              </a:buClr>
              <a:buSzPts val="1600"/>
              <a:buFont typeface="Trebuchet MS"/>
              <a:buChar char="•"/>
            </a:pPr>
            <a:r>
              <a:rPr lang="pt-BR" sz="1600">
                <a:solidFill>
                  <a:schemeClr val="dk2"/>
                </a:solidFill>
              </a:rPr>
              <a:t>Which descriptive statistic is suitable depends on </a:t>
            </a:r>
            <a:r>
              <a:rPr b="1" lang="pt-BR" sz="1600">
                <a:solidFill>
                  <a:schemeClr val="dk2"/>
                </a:solidFill>
              </a:rPr>
              <a:t>what we are interested</a:t>
            </a:r>
            <a:r>
              <a:rPr lang="pt-BR" sz="1600">
                <a:solidFill>
                  <a:schemeClr val="dk2"/>
                </a:solidFill>
              </a:rPr>
              <a:t> in most and the </a:t>
            </a:r>
            <a:r>
              <a:rPr b="1" lang="pt-BR" sz="1600">
                <a:solidFill>
                  <a:schemeClr val="dk2"/>
                </a:solidFill>
              </a:rPr>
              <a:t>scale</a:t>
            </a:r>
            <a:r>
              <a:rPr lang="pt-BR" sz="1600">
                <a:solidFill>
                  <a:schemeClr val="dk2"/>
                </a:solidFill>
              </a:rPr>
              <a:t> of the data</a:t>
            </a:r>
            <a:endParaRPr sz="16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a:p>
            <a:pPr indent="-190500" lvl="0" marL="342900" rtl="0" algn="l">
              <a:lnSpc>
                <a:spcPct val="120000"/>
              </a:lnSpc>
              <a:spcBef>
                <a:spcPts val="480"/>
              </a:spcBef>
              <a:spcAft>
                <a:spcPts val="0"/>
              </a:spcAft>
              <a:buNone/>
            </a:pPr>
            <a:r>
              <a:t/>
            </a:r>
            <a:endParaRPr sz="1600">
              <a:solidFill>
                <a:schemeClr val="dk2"/>
              </a:solidFill>
            </a:endParaRPr>
          </a:p>
        </p:txBody>
      </p:sp>
      <p:graphicFrame>
        <p:nvGraphicFramePr>
          <p:cNvPr id="929" name="Google Shape;929;p77"/>
          <p:cNvGraphicFramePr/>
          <p:nvPr/>
        </p:nvGraphicFramePr>
        <p:xfrm>
          <a:off x="1390084" y="3243987"/>
          <a:ext cx="3000000" cy="3000000"/>
        </p:xfrm>
        <a:graphic>
          <a:graphicData uri="http://schemas.openxmlformats.org/drawingml/2006/table">
            <a:tbl>
              <a:tblPr>
                <a:noFill/>
                <a:tableStyleId>{F7C61425-04CD-416C-857B-85EF9DE81BED}</a:tableStyleId>
              </a:tblPr>
              <a:tblGrid>
                <a:gridCol w="1612525"/>
                <a:gridCol w="1074600"/>
                <a:gridCol w="1110175"/>
                <a:gridCol w="1265750"/>
                <a:gridCol w="1355600"/>
              </a:tblGrid>
              <a:tr h="260375">
                <a:tc>
                  <a:txBody>
                    <a:bodyPr/>
                    <a:lstStyle/>
                    <a:p>
                      <a:pPr indent="0" lvl="0" marL="0" marR="0" rtl="0" algn="ctr">
                        <a:lnSpc>
                          <a:spcPct val="100000"/>
                        </a:lnSpc>
                        <a:spcBef>
                          <a:spcPts val="0"/>
                        </a:spcBef>
                        <a:spcAft>
                          <a:spcPts val="0"/>
                        </a:spcAft>
                        <a:buClr>
                          <a:srgbClr val="FFFFFF"/>
                        </a:buClr>
                        <a:buSzPts val="1800"/>
                        <a:buFont typeface="Noto Sans Symbols"/>
                        <a:buNone/>
                      </a:pPr>
                      <a:r>
                        <a:rPr b="1" i="0" lang="pt-BR" sz="1200" u="none" cap="none" strike="noStrike">
                          <a:solidFill>
                            <a:schemeClr val="dk1"/>
                          </a:solidFill>
                          <a:latin typeface="Trebuchet MS"/>
                          <a:ea typeface="Trebuchet MS"/>
                          <a:cs typeface="Trebuchet MS"/>
                          <a:sym typeface="Trebuchet MS"/>
                        </a:rPr>
                        <a:t>Scale</a:t>
                      </a:r>
                      <a:endParaRPr b="1" sz="800">
                        <a:solidFill>
                          <a:schemeClr val="dk1"/>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rgbClr val="FFFFFF"/>
                        </a:buClr>
                        <a:buSzPts val="1800"/>
                        <a:buFont typeface="Noto Sans Symbols"/>
                        <a:buNone/>
                      </a:pPr>
                      <a:r>
                        <a:rPr b="1" i="0" lang="pt-BR" sz="1200" u="none" cap="none" strike="noStrike">
                          <a:solidFill>
                            <a:schemeClr val="dk1"/>
                          </a:solidFill>
                          <a:latin typeface="Trebuchet MS"/>
                          <a:ea typeface="Trebuchet MS"/>
                          <a:cs typeface="Trebuchet MS"/>
                          <a:sym typeface="Trebuchet MS"/>
                        </a:rPr>
                        <a:t>Nominal</a:t>
                      </a:r>
                      <a:endParaRPr b="1" sz="800">
                        <a:solidFill>
                          <a:schemeClr val="dk1"/>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rgbClr val="FFFFFF"/>
                        </a:buClr>
                        <a:buSzPts val="1800"/>
                        <a:buFont typeface="Noto Sans Symbols"/>
                        <a:buNone/>
                      </a:pPr>
                      <a:r>
                        <a:rPr b="1" i="0" lang="pt-BR" sz="1200" u="none" cap="none" strike="noStrike">
                          <a:solidFill>
                            <a:schemeClr val="dk1"/>
                          </a:solidFill>
                          <a:latin typeface="Trebuchet MS"/>
                          <a:ea typeface="Trebuchet MS"/>
                          <a:cs typeface="Trebuchet MS"/>
                          <a:sym typeface="Trebuchet MS"/>
                        </a:rPr>
                        <a:t>Ordinal</a:t>
                      </a:r>
                      <a:endParaRPr b="1" sz="800">
                        <a:solidFill>
                          <a:schemeClr val="dk1"/>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rgbClr val="FFFFFF"/>
                        </a:buClr>
                        <a:buSzPts val="1800"/>
                        <a:buFont typeface="Noto Sans Symbols"/>
                        <a:buNone/>
                      </a:pPr>
                      <a:r>
                        <a:rPr b="1" i="0" lang="pt-BR" sz="1200" u="none" cap="none" strike="noStrike">
                          <a:solidFill>
                            <a:schemeClr val="dk1"/>
                          </a:solidFill>
                          <a:latin typeface="Trebuchet MS"/>
                          <a:ea typeface="Trebuchet MS"/>
                          <a:cs typeface="Trebuchet MS"/>
                          <a:sym typeface="Trebuchet MS"/>
                        </a:rPr>
                        <a:t>Interval</a:t>
                      </a:r>
                      <a:endParaRPr b="1" sz="800">
                        <a:solidFill>
                          <a:schemeClr val="dk1"/>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rgbClr val="FFFFFF"/>
                        </a:buClr>
                        <a:buSzPts val="1800"/>
                        <a:buFont typeface="Noto Sans Symbols"/>
                        <a:buNone/>
                      </a:pPr>
                      <a:r>
                        <a:rPr b="1" i="0" lang="pt-BR" sz="1200" u="none" cap="none" strike="noStrike">
                          <a:solidFill>
                            <a:schemeClr val="dk1"/>
                          </a:solidFill>
                          <a:latin typeface="Trebuchet MS"/>
                          <a:ea typeface="Trebuchet MS"/>
                          <a:cs typeface="Trebuchet MS"/>
                          <a:sym typeface="Trebuchet MS"/>
                        </a:rPr>
                        <a:t>Ratio</a:t>
                      </a:r>
                      <a:endParaRPr b="1" sz="800">
                        <a:solidFill>
                          <a:schemeClr val="dk1"/>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CCCCCC"/>
                    </a:solidFill>
                  </a:tcPr>
                </a:tc>
              </a:tr>
              <a:tr h="444450">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Values Counting</a:t>
                      </a:r>
                      <a:endParaRPr sz="800">
                        <a:solidFill>
                          <a:schemeClr val="dk2"/>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60375">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Values Ordering</a:t>
                      </a:r>
                      <a:endParaRPr sz="800">
                        <a:solidFill>
                          <a:schemeClr val="dk2"/>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Noto Sans Symbols"/>
                        <a:buNone/>
                      </a:pPr>
                      <a:r>
                        <a:t/>
                      </a:r>
                      <a:endParaRPr b="0" i="0" sz="1200" u="none" cap="none" strike="noStrike">
                        <a:solidFill>
                          <a:schemeClr val="dk2"/>
                        </a:solidFill>
                        <a:latin typeface="Trebuchet MS"/>
                        <a:ea typeface="Trebuchet MS"/>
                        <a:cs typeface="Trebuchet MS"/>
                        <a:sym typeface="Trebuchet MS"/>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444450">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Equidistant Intervals</a:t>
                      </a:r>
                      <a:endParaRPr sz="800">
                        <a:solidFill>
                          <a:schemeClr val="dk2"/>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Noto Sans Symbols"/>
                        <a:buNone/>
                      </a:pPr>
                      <a:r>
                        <a:t/>
                      </a:r>
                      <a:endParaRPr b="0" i="0" sz="1200" u="none" cap="none" strike="noStrike">
                        <a:solidFill>
                          <a:schemeClr val="dk2"/>
                        </a:solidFill>
                        <a:latin typeface="Trebuchet MS"/>
                        <a:ea typeface="Trebuchet MS"/>
                        <a:cs typeface="Trebuchet MS"/>
                        <a:sym typeface="Trebuchet MS"/>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Noto Sans Symbols"/>
                        <a:buNone/>
                      </a:pPr>
                      <a:r>
                        <a:t/>
                      </a:r>
                      <a:endParaRPr b="0" i="0" sz="1200" u="none" cap="none" strike="noStrike">
                        <a:solidFill>
                          <a:schemeClr val="dk2"/>
                        </a:solidFill>
                        <a:latin typeface="Trebuchet MS"/>
                        <a:ea typeface="Trebuchet MS"/>
                        <a:cs typeface="Trebuchet MS"/>
                        <a:sym typeface="Trebuchet MS"/>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260375">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Values Division</a:t>
                      </a:r>
                      <a:endParaRPr sz="800">
                        <a:solidFill>
                          <a:schemeClr val="dk2"/>
                        </a:solidFil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Noto Sans Symbols"/>
                        <a:buNone/>
                      </a:pPr>
                      <a:r>
                        <a:t/>
                      </a:r>
                      <a:endParaRPr b="0" i="0" sz="1200" u="none" cap="none" strike="noStrike">
                        <a:solidFill>
                          <a:schemeClr val="dk2"/>
                        </a:solidFill>
                        <a:latin typeface="Trebuchet MS"/>
                        <a:ea typeface="Trebuchet MS"/>
                        <a:cs typeface="Trebuchet MS"/>
                        <a:sym typeface="Trebuchet MS"/>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Noto Sans Symbols"/>
                        <a:buNone/>
                      </a:pPr>
                      <a:r>
                        <a:t/>
                      </a:r>
                      <a:endParaRPr b="0" i="0" sz="1200" u="none" cap="none" strike="noStrike">
                        <a:solidFill>
                          <a:schemeClr val="dk2"/>
                        </a:solidFill>
                        <a:latin typeface="Trebuchet MS"/>
                        <a:ea typeface="Trebuchet MS"/>
                        <a:cs typeface="Trebuchet MS"/>
                        <a:sym typeface="Trebuchet MS"/>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Noto Sans Symbols"/>
                        <a:buNone/>
                      </a:pPr>
                      <a:r>
                        <a:t/>
                      </a:r>
                      <a:endParaRPr b="0" i="0" sz="1200" u="none" cap="none" strike="noStrike">
                        <a:solidFill>
                          <a:schemeClr val="dk2"/>
                        </a:solidFill>
                        <a:latin typeface="Trebuchet MS"/>
                        <a:ea typeface="Trebuchet MS"/>
                        <a:cs typeface="Trebuchet MS"/>
                        <a:sym typeface="Trebuchet MS"/>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99"/>
                        </a:buClr>
                        <a:buSzPts val="1800"/>
                        <a:buFont typeface="Noto Sans Symbols"/>
                        <a:buNone/>
                      </a:pPr>
                      <a:r>
                        <a:rPr b="0" i="0" lang="pt-BR" sz="1200" u="none" cap="none" strike="noStrike">
                          <a:solidFill>
                            <a:schemeClr val="dk2"/>
                          </a:solidFill>
                          <a:latin typeface="Trebuchet MS"/>
                          <a:ea typeface="Trebuchet MS"/>
                          <a:cs typeface="Trebuchet MS"/>
                          <a:sym typeface="Trebuchet MS"/>
                        </a:rPr>
                        <a:t>X</a:t>
                      </a:r>
                      <a:endParaRPr sz="800">
                        <a:solidFill>
                          <a:schemeClr val="dk2"/>
                        </a:solidFill>
                      </a:endParaRPr>
                    </a:p>
                  </a:txBody>
                  <a:tcPr marT="45725" marB="45725" marR="91450" marL="9145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78"/>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935" name="Google Shape;935;p7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936" name="Google Shape;936;p78"/>
          <p:cNvSpPr/>
          <p:nvPr/>
        </p:nvSpPr>
        <p:spPr>
          <a:xfrm>
            <a:off x="-1850" y="866550"/>
            <a:ext cx="25629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37" name="Google Shape;937;p78"/>
          <p:cNvSpPr/>
          <p:nvPr/>
        </p:nvSpPr>
        <p:spPr>
          <a:xfrm>
            <a:off x="200900" y="893500"/>
            <a:ext cx="33126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Descriptive Statistics</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sp>
        <p:nvSpPr>
          <p:cNvPr id="938" name="Google Shape;938;p78"/>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480"/>
              </a:spcBef>
              <a:spcAft>
                <a:spcPts val="0"/>
              </a:spcAft>
              <a:buClr>
                <a:schemeClr val="dk2"/>
              </a:buClr>
              <a:buSzPts val="1500"/>
              <a:buFont typeface="Trebuchet MS"/>
              <a:buChar char="•"/>
            </a:pPr>
            <a:r>
              <a:rPr lang="pt-BR" sz="1500">
                <a:solidFill>
                  <a:schemeClr val="dk2"/>
                </a:solidFill>
              </a:rPr>
              <a:t>Descriptive statistics for </a:t>
            </a:r>
            <a:r>
              <a:rPr b="1" lang="pt-BR" sz="1500">
                <a:solidFill>
                  <a:schemeClr val="dk2"/>
                </a:solidFill>
              </a:rPr>
              <a:t>ordinal scales</a:t>
            </a:r>
            <a:r>
              <a:rPr lang="pt-BR" sz="1500">
                <a:solidFill>
                  <a:schemeClr val="dk2"/>
                </a:solidFill>
              </a:rPr>
              <a:t> (e.g., Likert scales)</a:t>
            </a:r>
            <a:endParaRPr sz="1500">
              <a:solidFill>
                <a:schemeClr val="dk2"/>
              </a:solidFill>
            </a:endParaRPr>
          </a:p>
          <a:p>
            <a:pPr indent="-266700" lvl="1" marL="742950" rtl="0" algn="l">
              <a:lnSpc>
                <a:spcPct val="120000"/>
              </a:lnSpc>
              <a:spcBef>
                <a:spcPts val="480"/>
              </a:spcBef>
              <a:spcAft>
                <a:spcPts val="0"/>
              </a:spcAft>
              <a:buClr>
                <a:schemeClr val="dk2"/>
              </a:buClr>
              <a:buSzPts val="1500"/>
              <a:buFont typeface="Trebuchet MS"/>
              <a:buChar char="–"/>
            </a:pPr>
            <a:r>
              <a:rPr lang="pt-BR" sz="1500">
                <a:solidFill>
                  <a:schemeClr val="dk2"/>
                </a:solidFill>
              </a:rPr>
              <a:t>Frequency counting, mode, median, minimum, maximum, median absolute deviation (MAD), interquartile range (IQR)</a:t>
            </a:r>
            <a:endParaRPr sz="1500">
              <a:solidFill>
                <a:schemeClr val="dk2"/>
              </a:solidFill>
            </a:endParaRPr>
          </a:p>
          <a:p>
            <a:pPr indent="-266700" lvl="1" marL="742950" rtl="0" algn="l">
              <a:lnSpc>
                <a:spcPct val="120000"/>
              </a:lnSpc>
              <a:spcBef>
                <a:spcPts val="480"/>
              </a:spcBef>
              <a:spcAft>
                <a:spcPts val="0"/>
              </a:spcAft>
              <a:buClr>
                <a:schemeClr val="dk2"/>
              </a:buClr>
              <a:buSzPts val="1500"/>
              <a:buFont typeface="Trebuchet MS"/>
              <a:buChar char="–"/>
            </a:pPr>
            <a:r>
              <a:rPr lang="pt-BR" sz="1500">
                <a:solidFill>
                  <a:schemeClr val="dk2"/>
                </a:solidFill>
              </a:rPr>
              <a:t>An interesting alternative is showing the whole distribution of ordinal data in a stacked bar chart.</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p:txBody>
      </p:sp>
      <p:pic>
        <p:nvPicPr>
          <p:cNvPr id="939" name="Google Shape;939;p78"/>
          <p:cNvPicPr preferRelativeResize="0"/>
          <p:nvPr/>
        </p:nvPicPr>
        <p:blipFill rotWithShape="1">
          <a:blip r:embed="rId3">
            <a:alphaModFix/>
          </a:blip>
          <a:srcRect b="0" l="0" r="0" t="0"/>
          <a:stretch/>
        </p:blipFill>
        <p:spPr>
          <a:xfrm>
            <a:off x="1336825" y="2688200"/>
            <a:ext cx="4474091" cy="2485625"/>
          </a:xfrm>
          <a:prstGeom prst="rect">
            <a:avLst/>
          </a:prstGeom>
          <a:noFill/>
          <a:ln>
            <a:noFill/>
          </a:ln>
        </p:spPr>
      </p:pic>
      <p:sp>
        <p:nvSpPr>
          <p:cNvPr id="940" name="Google Shape;940;p78"/>
          <p:cNvSpPr/>
          <p:nvPr/>
        </p:nvSpPr>
        <p:spPr>
          <a:xfrm>
            <a:off x="6138275" y="2902800"/>
            <a:ext cx="2497200" cy="669300"/>
          </a:xfrm>
          <a:prstGeom prst="wedgeRoundRectCallout">
            <a:avLst>
              <a:gd fmla="val -63819" name="adj1"/>
              <a:gd fmla="val 56436" name="adj2"/>
              <a:gd fmla="val 16667" name="adj3"/>
            </a:avLst>
          </a:prstGeom>
          <a:solidFill>
            <a:srgbClr val="CCCCCC"/>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300">
                <a:latin typeface="Trebuchet MS"/>
                <a:ea typeface="Trebuchet MS"/>
                <a:cs typeface="Trebuchet MS"/>
                <a:sym typeface="Trebuchet MS"/>
              </a:rPr>
              <a:t>Generated using the Likert package in R</a:t>
            </a:r>
            <a:endParaRPr sz="1300">
              <a:latin typeface="Trebuchet MS"/>
              <a:ea typeface="Trebuchet MS"/>
              <a:cs typeface="Trebuchet MS"/>
              <a:sym typeface="Trebuchet MS"/>
            </a:endParaRPr>
          </a:p>
        </p:txBody>
      </p:sp>
      <p:sp>
        <p:nvSpPr>
          <p:cNvPr id="941" name="Google Shape;941;p78"/>
          <p:cNvSpPr txBox="1"/>
          <p:nvPr/>
        </p:nvSpPr>
        <p:spPr>
          <a:xfrm rot="-5400000">
            <a:off x="5027365" y="4228081"/>
            <a:ext cx="15462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Trebuchet MS"/>
              <a:buNone/>
            </a:pPr>
            <a:r>
              <a:rPr b="0" i="1" lang="pt-BR" sz="1000" u="none" cap="none" strike="noStrike">
                <a:solidFill>
                  <a:srgbClr val="666666"/>
                </a:solidFill>
                <a:latin typeface="Trebuchet MS"/>
                <a:ea typeface="Trebuchet MS"/>
                <a:cs typeface="Trebuchet MS"/>
                <a:sym typeface="Trebuchet MS"/>
              </a:rPr>
              <a:t>Wagner et al., 2019</a:t>
            </a:r>
            <a:endParaRPr sz="1200">
              <a:solidFill>
                <a:srgbClr val="666666"/>
              </a:solidFill>
            </a:endParaRPr>
          </a:p>
        </p:txBody>
      </p:sp>
      <p:sp>
        <p:nvSpPr>
          <p:cNvPr id="942" name="Google Shape;942;p78"/>
          <p:cNvSpPr/>
          <p:nvPr/>
        </p:nvSpPr>
        <p:spPr>
          <a:xfrm>
            <a:off x="6076216" y="3572102"/>
            <a:ext cx="3108600" cy="2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700">
                <a:solidFill>
                  <a:srgbClr val="000000"/>
                </a:solidFill>
                <a:latin typeface="Arial"/>
                <a:ea typeface="Arial"/>
                <a:cs typeface="Arial"/>
                <a:sym typeface="Arial"/>
              </a:rPr>
              <a:t>http://www.labape.com.br/rprimi/statR/T7_plus_likert.html</a:t>
            </a:r>
            <a:endParaRPr sz="1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79"/>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948" name="Google Shape;948;p7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949" name="Google Shape;949;p79"/>
          <p:cNvSpPr/>
          <p:nvPr/>
        </p:nvSpPr>
        <p:spPr>
          <a:xfrm>
            <a:off x="-1850" y="866550"/>
            <a:ext cx="25629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50" name="Google Shape;950;p79"/>
          <p:cNvSpPr/>
          <p:nvPr/>
        </p:nvSpPr>
        <p:spPr>
          <a:xfrm>
            <a:off x="200900" y="893500"/>
            <a:ext cx="33126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Descriptive Statistics</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sp>
        <p:nvSpPr>
          <p:cNvPr id="951" name="Google Shape;951;p79"/>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480"/>
              </a:spcBef>
              <a:spcAft>
                <a:spcPts val="0"/>
              </a:spcAft>
              <a:buClr>
                <a:schemeClr val="dk2"/>
              </a:buClr>
              <a:buSzPts val="1500"/>
              <a:buFont typeface="Trebuchet MS"/>
              <a:buChar char="•"/>
            </a:pPr>
            <a:r>
              <a:rPr lang="pt-BR" sz="1500">
                <a:solidFill>
                  <a:schemeClr val="dk2"/>
                </a:solidFill>
              </a:rPr>
              <a:t>For </a:t>
            </a:r>
            <a:r>
              <a:rPr b="1" lang="pt-BR" sz="1500">
                <a:solidFill>
                  <a:schemeClr val="dk2"/>
                </a:solidFill>
              </a:rPr>
              <a:t>interval</a:t>
            </a:r>
            <a:r>
              <a:rPr lang="pt-BR" sz="1500">
                <a:solidFill>
                  <a:schemeClr val="dk2"/>
                </a:solidFill>
              </a:rPr>
              <a:t> or </a:t>
            </a:r>
            <a:r>
              <a:rPr b="1" lang="pt-BR" sz="1500">
                <a:solidFill>
                  <a:schemeClr val="dk2"/>
                </a:solidFill>
              </a:rPr>
              <a:t>ratio</a:t>
            </a:r>
            <a:r>
              <a:rPr lang="pt-BR" sz="1500">
                <a:solidFill>
                  <a:schemeClr val="dk2"/>
                </a:solidFill>
              </a:rPr>
              <a:t> scales we can use all available descriptive statistics, such as mean, variance, and standard deviation. </a:t>
            </a:r>
            <a:endParaRPr sz="1500">
              <a:solidFill>
                <a:schemeClr val="dk2"/>
              </a:solidFill>
            </a:endParaRPr>
          </a:p>
          <a:p>
            <a:pPr indent="-323850" lvl="0" marL="342900" rtl="0" algn="l">
              <a:lnSpc>
                <a:spcPct val="120000"/>
              </a:lnSpc>
              <a:spcBef>
                <a:spcPts val="480"/>
              </a:spcBef>
              <a:spcAft>
                <a:spcPts val="0"/>
              </a:spcAft>
              <a:buClr>
                <a:schemeClr val="dk2"/>
              </a:buClr>
              <a:buSzPts val="1500"/>
              <a:buFont typeface="Trebuchet MS"/>
              <a:buChar char="•"/>
            </a:pPr>
            <a:r>
              <a:rPr lang="pt-BR" sz="1500">
                <a:solidFill>
                  <a:schemeClr val="dk2"/>
                </a:solidFill>
              </a:rPr>
              <a:t>Still, we recommend using </a:t>
            </a:r>
            <a:r>
              <a:rPr b="1" lang="pt-BR" sz="1500">
                <a:solidFill>
                  <a:schemeClr val="dk2"/>
                </a:solidFill>
              </a:rPr>
              <a:t>boxplots</a:t>
            </a:r>
            <a:r>
              <a:rPr lang="pt-BR" sz="1500">
                <a:solidFill>
                  <a:schemeClr val="dk2"/>
                </a:solidFill>
              </a:rPr>
              <a:t>, to enable eliminating outliers by using the quartile method</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p:txBody>
      </p:sp>
      <p:sp>
        <p:nvSpPr>
          <p:cNvPr id="952" name="Google Shape;952;p79"/>
          <p:cNvSpPr/>
          <p:nvPr/>
        </p:nvSpPr>
        <p:spPr>
          <a:xfrm>
            <a:off x="5684750" y="3173225"/>
            <a:ext cx="2807700" cy="928500"/>
          </a:xfrm>
          <a:prstGeom prst="rect">
            <a:avLst/>
          </a:prstGeom>
          <a:solidFill>
            <a:srgbClr val="E5E5E5"/>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solidFill>
                <a:srgbClr val="FFFFFF"/>
              </a:solidFill>
              <a:latin typeface="Arial"/>
              <a:ea typeface="Arial"/>
              <a:cs typeface="Arial"/>
              <a:sym typeface="Arial"/>
            </a:endParaRPr>
          </a:p>
        </p:txBody>
      </p:sp>
      <p:pic>
        <p:nvPicPr>
          <p:cNvPr id="953" name="Google Shape;953;p79"/>
          <p:cNvPicPr preferRelativeResize="0"/>
          <p:nvPr/>
        </p:nvPicPr>
        <p:blipFill rotWithShape="1">
          <a:blip r:embed="rId3">
            <a:alphaModFix/>
          </a:blip>
          <a:srcRect b="0" l="0" r="0" t="26766"/>
          <a:stretch/>
        </p:blipFill>
        <p:spPr>
          <a:xfrm>
            <a:off x="839650" y="3003881"/>
            <a:ext cx="2019455" cy="2139619"/>
          </a:xfrm>
          <a:prstGeom prst="rect">
            <a:avLst/>
          </a:prstGeom>
          <a:noFill/>
          <a:ln>
            <a:noFill/>
          </a:ln>
        </p:spPr>
      </p:pic>
      <p:sp>
        <p:nvSpPr>
          <p:cNvPr id="954" name="Google Shape;954;p79"/>
          <p:cNvSpPr txBox="1"/>
          <p:nvPr/>
        </p:nvSpPr>
        <p:spPr>
          <a:xfrm>
            <a:off x="3117773" y="2944750"/>
            <a:ext cx="1968300" cy="272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rgbClr val="000000"/>
              </a:buClr>
              <a:buSzPts val="1600"/>
              <a:buFont typeface="Verdana"/>
              <a:buNone/>
            </a:pPr>
            <a:r>
              <a:rPr b="1" i="0" lang="pt-BR" sz="1300" u="none" cap="none" strike="noStrike">
                <a:solidFill>
                  <a:srgbClr val="666666"/>
                </a:solidFill>
                <a:latin typeface="Verdana"/>
                <a:ea typeface="Verdana"/>
                <a:cs typeface="Verdana"/>
                <a:sym typeface="Verdana"/>
              </a:rPr>
              <a:t>Maximum Value</a:t>
            </a:r>
            <a:endParaRPr b="1" sz="1100">
              <a:solidFill>
                <a:srgbClr val="666666"/>
              </a:solidFill>
            </a:endParaRPr>
          </a:p>
        </p:txBody>
      </p:sp>
      <p:cxnSp>
        <p:nvCxnSpPr>
          <p:cNvPr id="955" name="Google Shape;955;p79"/>
          <p:cNvCxnSpPr/>
          <p:nvPr/>
        </p:nvCxnSpPr>
        <p:spPr>
          <a:xfrm flipH="1">
            <a:off x="2390285" y="3066954"/>
            <a:ext cx="693600" cy="105000"/>
          </a:xfrm>
          <a:prstGeom prst="straightConnector1">
            <a:avLst/>
          </a:prstGeom>
          <a:noFill/>
          <a:ln cap="flat" cmpd="sng" w="9525">
            <a:solidFill>
              <a:schemeClr val="dk2"/>
            </a:solidFill>
            <a:prstDash val="solid"/>
            <a:round/>
            <a:headEnd len="med" w="med" type="none"/>
            <a:tailEnd len="med" w="med" type="triangle"/>
          </a:ln>
        </p:spPr>
      </p:cxnSp>
      <p:sp>
        <p:nvSpPr>
          <p:cNvPr id="956" name="Google Shape;956;p79"/>
          <p:cNvSpPr txBox="1"/>
          <p:nvPr/>
        </p:nvSpPr>
        <p:spPr>
          <a:xfrm>
            <a:off x="3117772" y="3813326"/>
            <a:ext cx="1220400" cy="272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rgbClr val="000000"/>
              </a:buClr>
              <a:buSzPts val="1600"/>
              <a:buFont typeface="Verdana"/>
              <a:buNone/>
            </a:pPr>
            <a:r>
              <a:rPr b="1" i="0" lang="pt-BR" sz="1300" u="none" cap="none" strike="noStrike">
                <a:solidFill>
                  <a:srgbClr val="666666"/>
                </a:solidFill>
                <a:latin typeface="Verdana"/>
                <a:ea typeface="Verdana"/>
                <a:cs typeface="Verdana"/>
                <a:sym typeface="Verdana"/>
              </a:rPr>
              <a:t>Median</a:t>
            </a:r>
            <a:endParaRPr b="1" sz="1100">
              <a:solidFill>
                <a:srgbClr val="666666"/>
              </a:solidFill>
            </a:endParaRPr>
          </a:p>
        </p:txBody>
      </p:sp>
      <p:cxnSp>
        <p:nvCxnSpPr>
          <p:cNvPr id="957" name="Google Shape;957;p79"/>
          <p:cNvCxnSpPr/>
          <p:nvPr/>
        </p:nvCxnSpPr>
        <p:spPr>
          <a:xfrm flipH="1">
            <a:off x="2533985" y="3949974"/>
            <a:ext cx="583800" cy="93600"/>
          </a:xfrm>
          <a:prstGeom prst="straightConnector1">
            <a:avLst/>
          </a:prstGeom>
          <a:noFill/>
          <a:ln cap="flat" cmpd="sng" w="9525">
            <a:solidFill>
              <a:schemeClr val="dk2"/>
            </a:solidFill>
            <a:prstDash val="solid"/>
            <a:round/>
            <a:headEnd len="med" w="med" type="none"/>
            <a:tailEnd len="med" w="med" type="triangle"/>
          </a:ln>
        </p:spPr>
      </p:cxnSp>
      <p:sp>
        <p:nvSpPr>
          <p:cNvPr id="958" name="Google Shape;958;p79"/>
          <p:cNvSpPr txBox="1"/>
          <p:nvPr/>
        </p:nvSpPr>
        <p:spPr>
          <a:xfrm>
            <a:off x="3117779" y="3378379"/>
            <a:ext cx="1627200" cy="272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rgbClr val="000000"/>
              </a:buClr>
              <a:buSzPts val="1600"/>
              <a:buFont typeface="Verdana"/>
              <a:buNone/>
            </a:pPr>
            <a:r>
              <a:rPr b="1" i="0" lang="pt-BR" sz="1300" u="none" cap="none" strike="noStrike">
                <a:solidFill>
                  <a:srgbClr val="666666"/>
                </a:solidFill>
                <a:latin typeface="Verdana"/>
                <a:ea typeface="Verdana"/>
                <a:cs typeface="Verdana"/>
                <a:sym typeface="Verdana"/>
              </a:rPr>
              <a:t>3rd</a:t>
            </a:r>
            <a:r>
              <a:rPr b="1" lang="pt-BR" sz="1300">
                <a:solidFill>
                  <a:srgbClr val="666666"/>
                </a:solidFill>
                <a:latin typeface="Verdana"/>
                <a:ea typeface="Verdana"/>
                <a:cs typeface="Verdana"/>
                <a:sym typeface="Verdana"/>
              </a:rPr>
              <a:t> </a:t>
            </a:r>
            <a:r>
              <a:rPr b="1" i="0" lang="pt-BR" sz="1300" u="none" cap="none" strike="noStrike">
                <a:solidFill>
                  <a:srgbClr val="666666"/>
                </a:solidFill>
                <a:latin typeface="Verdana"/>
                <a:ea typeface="Verdana"/>
                <a:cs typeface="Verdana"/>
                <a:sym typeface="Verdana"/>
              </a:rPr>
              <a:t>Quartile</a:t>
            </a:r>
            <a:endParaRPr b="1" sz="1100">
              <a:solidFill>
                <a:srgbClr val="666666"/>
              </a:solidFill>
            </a:endParaRPr>
          </a:p>
        </p:txBody>
      </p:sp>
      <p:cxnSp>
        <p:nvCxnSpPr>
          <p:cNvPr id="959" name="Google Shape;959;p79"/>
          <p:cNvCxnSpPr/>
          <p:nvPr/>
        </p:nvCxnSpPr>
        <p:spPr>
          <a:xfrm flipH="1">
            <a:off x="2561060" y="3491051"/>
            <a:ext cx="637800" cy="139800"/>
          </a:xfrm>
          <a:prstGeom prst="straightConnector1">
            <a:avLst/>
          </a:prstGeom>
          <a:noFill/>
          <a:ln cap="flat" cmpd="sng" w="9525">
            <a:solidFill>
              <a:schemeClr val="dk2"/>
            </a:solidFill>
            <a:prstDash val="solid"/>
            <a:round/>
            <a:headEnd len="med" w="med" type="none"/>
            <a:tailEnd len="med" w="med" type="triangle"/>
          </a:ln>
        </p:spPr>
      </p:cxnSp>
      <p:sp>
        <p:nvSpPr>
          <p:cNvPr id="960" name="Google Shape;960;p79"/>
          <p:cNvSpPr txBox="1"/>
          <p:nvPr/>
        </p:nvSpPr>
        <p:spPr>
          <a:xfrm>
            <a:off x="3117772" y="4246948"/>
            <a:ext cx="1627200" cy="272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rgbClr val="000000"/>
              </a:buClr>
              <a:buSzPts val="1600"/>
              <a:buFont typeface="Verdana"/>
              <a:buNone/>
            </a:pPr>
            <a:r>
              <a:rPr b="1" i="0" lang="pt-BR" sz="1300" u="none" cap="none" strike="noStrike">
                <a:solidFill>
                  <a:srgbClr val="666666"/>
                </a:solidFill>
                <a:latin typeface="Verdana"/>
                <a:ea typeface="Verdana"/>
                <a:cs typeface="Verdana"/>
                <a:sym typeface="Verdana"/>
              </a:rPr>
              <a:t>1st Quartile</a:t>
            </a:r>
            <a:endParaRPr b="1" sz="1100">
              <a:solidFill>
                <a:srgbClr val="666666"/>
              </a:solidFill>
            </a:endParaRPr>
          </a:p>
        </p:txBody>
      </p:sp>
      <p:cxnSp>
        <p:nvCxnSpPr>
          <p:cNvPr id="961" name="Google Shape;961;p79"/>
          <p:cNvCxnSpPr/>
          <p:nvPr/>
        </p:nvCxnSpPr>
        <p:spPr>
          <a:xfrm rot="10800000">
            <a:off x="2524985" y="4259411"/>
            <a:ext cx="592800" cy="69000"/>
          </a:xfrm>
          <a:prstGeom prst="straightConnector1">
            <a:avLst/>
          </a:prstGeom>
          <a:noFill/>
          <a:ln cap="flat" cmpd="sng" w="9525">
            <a:solidFill>
              <a:schemeClr val="dk2"/>
            </a:solidFill>
            <a:prstDash val="solid"/>
            <a:round/>
            <a:headEnd len="med" w="med" type="none"/>
            <a:tailEnd len="med" w="med" type="triangle"/>
          </a:ln>
        </p:spPr>
      </p:cxnSp>
      <p:sp>
        <p:nvSpPr>
          <p:cNvPr id="962" name="Google Shape;962;p79"/>
          <p:cNvSpPr txBox="1"/>
          <p:nvPr/>
        </p:nvSpPr>
        <p:spPr>
          <a:xfrm>
            <a:off x="3117785" y="4681882"/>
            <a:ext cx="1627200" cy="272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rgbClr val="000000"/>
              </a:buClr>
              <a:buSzPts val="1600"/>
              <a:buFont typeface="Verdana"/>
              <a:buNone/>
            </a:pPr>
            <a:r>
              <a:rPr b="1" i="0" lang="pt-BR" sz="1300" u="none" cap="none" strike="noStrike">
                <a:solidFill>
                  <a:srgbClr val="666666"/>
                </a:solidFill>
                <a:latin typeface="Verdana"/>
                <a:ea typeface="Verdana"/>
                <a:cs typeface="Verdana"/>
                <a:sym typeface="Verdana"/>
              </a:rPr>
              <a:t>Minimum Value</a:t>
            </a:r>
            <a:endParaRPr b="1" sz="1100">
              <a:solidFill>
                <a:srgbClr val="666666"/>
              </a:solidFill>
            </a:endParaRPr>
          </a:p>
        </p:txBody>
      </p:sp>
      <p:cxnSp>
        <p:nvCxnSpPr>
          <p:cNvPr id="963" name="Google Shape;963;p79"/>
          <p:cNvCxnSpPr/>
          <p:nvPr/>
        </p:nvCxnSpPr>
        <p:spPr>
          <a:xfrm rot="10800000">
            <a:off x="2381285" y="4726421"/>
            <a:ext cx="736500" cy="43500"/>
          </a:xfrm>
          <a:prstGeom prst="straightConnector1">
            <a:avLst/>
          </a:prstGeom>
          <a:noFill/>
          <a:ln cap="flat" cmpd="sng" w="9525">
            <a:solidFill>
              <a:schemeClr val="dk2"/>
            </a:solidFill>
            <a:prstDash val="solid"/>
            <a:round/>
            <a:headEnd len="med" w="med" type="none"/>
            <a:tailEnd len="med" w="med" type="triangle"/>
          </a:ln>
        </p:spPr>
      </p:cxnSp>
      <p:sp>
        <p:nvSpPr>
          <p:cNvPr id="964" name="Google Shape;964;p79"/>
          <p:cNvSpPr/>
          <p:nvPr/>
        </p:nvSpPr>
        <p:spPr>
          <a:xfrm>
            <a:off x="5812300" y="3173225"/>
            <a:ext cx="2655900" cy="1138800"/>
          </a:xfrm>
          <a:prstGeom prst="rect">
            <a:avLst/>
          </a:prstGeom>
          <a:noFill/>
          <a:ln>
            <a:noFill/>
          </a:ln>
        </p:spPr>
        <p:txBody>
          <a:bodyPr anchorCtr="0" anchor="t" bIns="45700" lIns="91425" spcFirstLastPara="1" rIns="91425" wrap="square" tIns="45700">
            <a:noAutofit/>
          </a:bodyPr>
          <a:lstStyle/>
          <a:p>
            <a:pPr indent="0" lvl="2" marL="0" marR="0" rtl="0" algn="l">
              <a:lnSpc>
                <a:spcPct val="100000"/>
              </a:lnSpc>
              <a:spcBef>
                <a:spcPts val="0"/>
              </a:spcBef>
              <a:spcAft>
                <a:spcPts val="0"/>
              </a:spcAft>
              <a:buClr>
                <a:srgbClr val="000000"/>
              </a:buClr>
              <a:buSzPts val="2000"/>
              <a:buFont typeface="Trebuchet MS"/>
              <a:buNone/>
            </a:pPr>
            <a:r>
              <a:rPr i="0" lang="pt-BR" sz="1600" u="none" cap="none" strike="noStrike">
                <a:solidFill>
                  <a:srgbClr val="000000"/>
                </a:solidFill>
              </a:rPr>
              <a:t>Quartile Method</a:t>
            </a:r>
            <a:endParaRPr sz="1000"/>
          </a:p>
          <a:p>
            <a:pPr indent="457200" lvl="3" marL="0" marR="0" rtl="0" algn="l">
              <a:lnSpc>
                <a:spcPct val="100000"/>
              </a:lnSpc>
              <a:spcBef>
                <a:spcPts val="0"/>
              </a:spcBef>
              <a:spcAft>
                <a:spcPts val="0"/>
              </a:spcAft>
              <a:buClr>
                <a:srgbClr val="000000"/>
              </a:buClr>
              <a:buSzPts val="1600"/>
              <a:buFont typeface="Trebuchet MS"/>
              <a:buNone/>
            </a:pPr>
            <a:r>
              <a:rPr i="0" lang="pt-BR" sz="1200" u="none" cap="none" strike="noStrike">
                <a:solidFill>
                  <a:srgbClr val="000000"/>
                </a:solidFill>
              </a:rPr>
              <a:t>Lower Outliers: Q1 - 1.5*IQR</a:t>
            </a:r>
            <a:endParaRPr sz="1000"/>
          </a:p>
          <a:p>
            <a:pPr indent="457200" lvl="3" marL="0" marR="0" rtl="0" algn="l">
              <a:lnSpc>
                <a:spcPct val="100000"/>
              </a:lnSpc>
              <a:spcBef>
                <a:spcPts val="0"/>
              </a:spcBef>
              <a:spcAft>
                <a:spcPts val="0"/>
              </a:spcAft>
              <a:buClr>
                <a:srgbClr val="000000"/>
              </a:buClr>
              <a:buSzPts val="1600"/>
              <a:buFont typeface="Trebuchet MS"/>
              <a:buNone/>
            </a:pPr>
            <a:r>
              <a:rPr i="0" lang="pt-BR" sz="1200" u="none" cap="none" strike="noStrike">
                <a:solidFill>
                  <a:srgbClr val="000000"/>
                </a:solidFill>
              </a:rPr>
              <a:t>Upper Outliers: Q3 + 1.5*IQR</a:t>
            </a:r>
            <a:endParaRPr sz="1000"/>
          </a:p>
          <a:p>
            <a:pPr indent="457200" lvl="3" marL="0" marR="0" rtl="0" algn="l">
              <a:lnSpc>
                <a:spcPct val="100000"/>
              </a:lnSpc>
              <a:spcBef>
                <a:spcPts val="0"/>
              </a:spcBef>
              <a:spcAft>
                <a:spcPts val="0"/>
              </a:spcAft>
              <a:buClr>
                <a:srgbClr val="000000"/>
              </a:buClr>
              <a:buSzPts val="1600"/>
              <a:buFont typeface="Trebuchet MS"/>
              <a:buNone/>
            </a:pPr>
            <a:r>
              <a:rPr i="0" lang="pt-BR" sz="1200" u="none" cap="none" strike="noStrike">
                <a:solidFill>
                  <a:srgbClr val="000000"/>
                </a:solidFill>
              </a:rPr>
              <a:t>Where IQR = Q3 – Q1.</a:t>
            </a:r>
            <a:endParaRPr sz="1000"/>
          </a:p>
        </p:txBody>
      </p:sp>
      <p:sp>
        <p:nvSpPr>
          <p:cNvPr id="965" name="Google Shape;965;p79"/>
          <p:cNvSpPr txBox="1"/>
          <p:nvPr/>
        </p:nvSpPr>
        <p:spPr>
          <a:xfrm>
            <a:off x="2111575" y="2239800"/>
            <a:ext cx="26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a:t>
            </a:r>
            <a:endParaRPr/>
          </a:p>
        </p:txBody>
      </p:sp>
      <p:sp>
        <p:nvSpPr>
          <p:cNvPr id="966" name="Google Shape;966;p79"/>
          <p:cNvSpPr txBox="1"/>
          <p:nvPr/>
        </p:nvSpPr>
        <p:spPr>
          <a:xfrm>
            <a:off x="2111575" y="2522706"/>
            <a:ext cx="26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a:t>
            </a:r>
            <a:endParaRPr/>
          </a:p>
        </p:txBody>
      </p:sp>
      <p:sp>
        <p:nvSpPr>
          <p:cNvPr id="967" name="Google Shape;967;p79"/>
          <p:cNvSpPr txBox="1"/>
          <p:nvPr/>
        </p:nvSpPr>
        <p:spPr>
          <a:xfrm>
            <a:off x="2111575" y="2326227"/>
            <a:ext cx="26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000000"/>
                </a:solidFill>
                <a:latin typeface="Arial"/>
                <a:ea typeface="Arial"/>
                <a:cs typeface="Arial"/>
                <a:sym typeface="Arial"/>
              </a:rPr>
              <a:t>.</a:t>
            </a:r>
            <a:endParaRPr/>
          </a:p>
        </p:txBody>
      </p:sp>
      <p:sp>
        <p:nvSpPr>
          <p:cNvPr id="968" name="Google Shape;968;p79"/>
          <p:cNvSpPr/>
          <p:nvPr/>
        </p:nvSpPr>
        <p:spPr>
          <a:xfrm>
            <a:off x="2002050" y="2375725"/>
            <a:ext cx="433200" cy="5541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latin typeface="Verdana"/>
              <a:ea typeface="Verdana"/>
              <a:cs typeface="Verdana"/>
              <a:sym typeface="Verdana"/>
            </a:endParaRPr>
          </a:p>
        </p:txBody>
      </p:sp>
      <p:sp>
        <p:nvSpPr>
          <p:cNvPr id="969" name="Google Shape;969;p79"/>
          <p:cNvSpPr txBox="1"/>
          <p:nvPr/>
        </p:nvSpPr>
        <p:spPr>
          <a:xfrm>
            <a:off x="3408820" y="2520575"/>
            <a:ext cx="1183800" cy="272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90000"/>
              </a:lnSpc>
              <a:spcBef>
                <a:spcPts val="0"/>
              </a:spcBef>
              <a:spcAft>
                <a:spcPts val="0"/>
              </a:spcAft>
              <a:buClr>
                <a:srgbClr val="000000"/>
              </a:buClr>
              <a:buSzPts val="1600"/>
              <a:buFont typeface="Verdana"/>
              <a:buNone/>
            </a:pPr>
            <a:r>
              <a:rPr b="1" i="0" lang="pt-BR" sz="1300" u="none" cap="none" strike="noStrike">
                <a:solidFill>
                  <a:srgbClr val="666666"/>
                </a:solidFill>
                <a:latin typeface="Verdana"/>
                <a:ea typeface="Verdana"/>
                <a:cs typeface="Verdana"/>
                <a:sym typeface="Verdana"/>
              </a:rPr>
              <a:t>Outliers</a:t>
            </a:r>
            <a:endParaRPr b="1" sz="1300">
              <a:solidFill>
                <a:srgbClr val="666666"/>
              </a:solidFill>
            </a:endParaRPr>
          </a:p>
        </p:txBody>
      </p:sp>
      <p:cxnSp>
        <p:nvCxnSpPr>
          <p:cNvPr id="970" name="Google Shape;970;p79"/>
          <p:cNvCxnSpPr>
            <a:stCxn id="969" idx="1"/>
          </p:cNvCxnSpPr>
          <p:nvPr/>
        </p:nvCxnSpPr>
        <p:spPr>
          <a:xfrm flipH="1">
            <a:off x="2498320" y="2656775"/>
            <a:ext cx="910500" cy="13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80"/>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976" name="Google Shape;976;p8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977" name="Google Shape;977;p80"/>
          <p:cNvSpPr/>
          <p:nvPr/>
        </p:nvSpPr>
        <p:spPr>
          <a:xfrm>
            <a:off x="-1850" y="866550"/>
            <a:ext cx="25629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78" name="Google Shape;978;p80"/>
          <p:cNvSpPr/>
          <p:nvPr/>
        </p:nvSpPr>
        <p:spPr>
          <a:xfrm>
            <a:off x="200900" y="893500"/>
            <a:ext cx="33126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Inferential</a:t>
            </a:r>
            <a:r>
              <a:rPr b="1" lang="pt-BR" sz="1600">
                <a:solidFill>
                  <a:schemeClr val="dk1"/>
                </a:solidFill>
              </a:rPr>
              <a:t> Statistics</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sp>
        <p:nvSpPr>
          <p:cNvPr id="979" name="Google Shape;979;p80"/>
          <p:cNvSpPr txBox="1"/>
          <p:nvPr/>
        </p:nvSpPr>
        <p:spPr>
          <a:xfrm>
            <a:off x="1001700" y="1488100"/>
            <a:ext cx="7632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100">
                <a:solidFill>
                  <a:schemeClr val="dk1"/>
                </a:solidFill>
              </a:rPr>
              <a:t>Descriptive statistics</a:t>
            </a:r>
            <a:r>
              <a:rPr lang="pt-BR" sz="2100">
                <a:solidFill>
                  <a:schemeClr val="dk1"/>
                </a:solidFill>
              </a:rPr>
              <a:t> concern the sample</a:t>
            </a:r>
            <a:endParaRPr sz="2100">
              <a:solidFill>
                <a:schemeClr val="dk1"/>
              </a:solidFill>
            </a:endParaRPr>
          </a:p>
          <a:p>
            <a:pPr indent="0" lvl="0" marL="0" rtl="0" algn="ctr">
              <a:spcBef>
                <a:spcPts val="0"/>
              </a:spcBef>
              <a:spcAft>
                <a:spcPts val="0"/>
              </a:spcAft>
              <a:buNone/>
            </a:pPr>
            <a:r>
              <a:rPr b="1" lang="pt-BR" sz="2100">
                <a:solidFill>
                  <a:schemeClr val="dk1"/>
                </a:solidFill>
              </a:rPr>
              <a:t>Inference statistics</a:t>
            </a:r>
            <a:r>
              <a:rPr lang="pt-BR" sz="2100">
                <a:solidFill>
                  <a:schemeClr val="dk1"/>
                </a:solidFill>
              </a:rPr>
              <a:t> concern the population</a:t>
            </a:r>
            <a:endParaRPr sz="2100">
              <a:solidFill>
                <a:schemeClr val="dk1"/>
              </a:solidFill>
            </a:endParaRPr>
          </a:p>
        </p:txBody>
      </p:sp>
      <p:sp>
        <p:nvSpPr>
          <p:cNvPr id="980" name="Google Shape;980;p80"/>
          <p:cNvSpPr/>
          <p:nvPr/>
        </p:nvSpPr>
        <p:spPr>
          <a:xfrm>
            <a:off x="1319525" y="4610100"/>
            <a:ext cx="36741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Trebuchet MS"/>
              <a:buNone/>
            </a:pPr>
            <a:r>
              <a:rPr i="0" lang="pt-BR" sz="600" u="none" cap="none" strike="noStrike">
                <a:solidFill>
                  <a:srgbClr val="000000"/>
                </a:solidFill>
              </a:rPr>
              <a:t>Source: </a:t>
            </a:r>
            <a:r>
              <a:rPr lang="pt-BR" sz="600"/>
              <a:t>https://danawanzer.github.io/stats-with-jamovi/descriptive-vs-inferential-statistics.html</a:t>
            </a:r>
            <a:endParaRPr sz="600"/>
          </a:p>
        </p:txBody>
      </p:sp>
      <p:sp>
        <p:nvSpPr>
          <p:cNvPr id="981" name="Google Shape;981;p80"/>
          <p:cNvSpPr txBox="1"/>
          <p:nvPr/>
        </p:nvSpPr>
        <p:spPr>
          <a:xfrm>
            <a:off x="6256600" y="2531975"/>
            <a:ext cx="27831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solidFill>
                  <a:schemeClr val="dk1"/>
                </a:solidFill>
              </a:rPr>
              <a:t>Different possibilities for analyzing quantitative survey results, including:</a:t>
            </a:r>
            <a:endParaRPr>
              <a:solidFill>
                <a:schemeClr val="dk1"/>
              </a:solidFill>
            </a:endParaRPr>
          </a:p>
          <a:p>
            <a:pPr indent="-317500" lvl="0" marL="457200" rtl="0" algn="l">
              <a:spcBef>
                <a:spcPts val="0"/>
              </a:spcBef>
              <a:spcAft>
                <a:spcPts val="0"/>
              </a:spcAft>
              <a:buClr>
                <a:schemeClr val="dk1"/>
              </a:buClr>
              <a:buSzPts val="1400"/>
              <a:buChar char="-"/>
            </a:pPr>
            <a:r>
              <a:rPr lang="pt-BR">
                <a:solidFill>
                  <a:schemeClr val="dk1"/>
                </a:solidFill>
              </a:rPr>
              <a:t>null hypothesis significance testing;</a:t>
            </a:r>
            <a:endParaRPr>
              <a:solidFill>
                <a:schemeClr val="dk1"/>
              </a:solidFill>
            </a:endParaRPr>
          </a:p>
          <a:p>
            <a:pPr indent="-317500" lvl="0" marL="457200" rtl="0" algn="l">
              <a:spcBef>
                <a:spcPts val="0"/>
              </a:spcBef>
              <a:spcAft>
                <a:spcPts val="0"/>
              </a:spcAft>
              <a:buClr>
                <a:schemeClr val="dk1"/>
              </a:buClr>
              <a:buSzPts val="1400"/>
              <a:buChar char="-"/>
            </a:pPr>
            <a:r>
              <a:rPr lang="pt-BR">
                <a:solidFill>
                  <a:schemeClr val="dk1"/>
                </a:solidFill>
              </a:rPr>
              <a:t>bootstrapping with confidence intervals;</a:t>
            </a:r>
            <a:endParaRPr>
              <a:solidFill>
                <a:schemeClr val="dk1"/>
              </a:solidFill>
            </a:endParaRPr>
          </a:p>
          <a:p>
            <a:pPr indent="-317500" lvl="0" marL="457200" rtl="0" algn="l">
              <a:spcBef>
                <a:spcPts val="0"/>
              </a:spcBef>
              <a:spcAft>
                <a:spcPts val="0"/>
              </a:spcAft>
              <a:buClr>
                <a:schemeClr val="dk1"/>
              </a:buClr>
              <a:buSzPts val="1400"/>
              <a:buChar char="-"/>
            </a:pPr>
            <a:r>
              <a:rPr lang="pt-BR">
                <a:solidFill>
                  <a:schemeClr val="dk1"/>
                </a:solidFill>
              </a:rPr>
              <a:t>bayesian analysis;</a:t>
            </a:r>
            <a:endParaRPr>
              <a:solidFill>
                <a:schemeClr val="dk1"/>
              </a:solidFill>
            </a:endParaRPr>
          </a:p>
          <a:p>
            <a:pPr indent="-317500" lvl="0" marL="457200" rtl="0" algn="l">
              <a:spcBef>
                <a:spcPts val="0"/>
              </a:spcBef>
              <a:spcAft>
                <a:spcPts val="0"/>
              </a:spcAft>
              <a:buClr>
                <a:schemeClr val="dk1"/>
              </a:buClr>
              <a:buSzPts val="1400"/>
              <a:buChar char="-"/>
            </a:pPr>
            <a:r>
              <a:rPr lang="pt-BR">
                <a:solidFill>
                  <a:schemeClr val="dk1"/>
                </a:solidFill>
              </a:rPr>
              <a:t>structural equation modeling.</a:t>
            </a:r>
            <a:endParaRPr/>
          </a:p>
        </p:txBody>
      </p:sp>
      <p:sp>
        <p:nvSpPr>
          <p:cNvPr id="982" name="Google Shape;982;p80"/>
          <p:cNvSpPr/>
          <p:nvPr/>
        </p:nvSpPr>
        <p:spPr>
          <a:xfrm>
            <a:off x="5771900" y="2586450"/>
            <a:ext cx="216900" cy="22860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83" name="Google Shape;983;p80"/>
          <p:cNvPicPr preferRelativeResize="0"/>
          <p:nvPr/>
        </p:nvPicPr>
        <p:blipFill rotWithShape="1">
          <a:blip r:embed="rId3">
            <a:alphaModFix/>
          </a:blip>
          <a:srcRect b="5581" l="3658" r="3963" t="6251"/>
          <a:stretch/>
        </p:blipFill>
        <p:spPr>
          <a:xfrm>
            <a:off x="768275" y="2738850"/>
            <a:ext cx="4563724" cy="18408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8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989" name="Google Shape;989;p8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990" name="Google Shape;990;p81"/>
          <p:cNvSpPr/>
          <p:nvPr/>
        </p:nvSpPr>
        <p:spPr>
          <a:xfrm>
            <a:off x="408258" y="1956839"/>
            <a:ext cx="4071000" cy="17634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pt-BR" sz="1900">
                <a:solidFill>
                  <a:srgbClr val="000000"/>
                </a:solidFill>
              </a:rPr>
              <a:t>We need hypotheses to evaluate</a:t>
            </a:r>
            <a:endParaRPr sz="1900">
              <a:solidFill>
                <a:srgbClr val="000000"/>
              </a:solidFill>
            </a:endParaRPr>
          </a:p>
          <a:p>
            <a:pPr indent="-247650" lvl="0" marL="285750" marR="0" rtl="0" algn="l">
              <a:spcBef>
                <a:spcPts val="0"/>
              </a:spcBef>
              <a:spcAft>
                <a:spcPts val="0"/>
              </a:spcAft>
              <a:buClr>
                <a:schemeClr val="dk1"/>
              </a:buClr>
              <a:buSzPts val="1800"/>
              <a:buChar char="✔"/>
            </a:pPr>
            <a:r>
              <a:rPr lang="pt-BR" sz="1800">
                <a:solidFill>
                  <a:srgbClr val="000000"/>
                </a:solidFill>
              </a:rPr>
              <a:t>A survey should be guided by a theory</a:t>
            </a:r>
            <a:endParaRPr sz="1800">
              <a:solidFill>
                <a:srgbClr val="000000"/>
              </a:solidFill>
            </a:endParaRPr>
          </a:p>
          <a:p>
            <a:pPr indent="-247650" lvl="0" marL="285750" marR="0" rtl="0" algn="l">
              <a:spcBef>
                <a:spcPts val="0"/>
              </a:spcBef>
              <a:spcAft>
                <a:spcPts val="0"/>
              </a:spcAft>
              <a:buClr>
                <a:schemeClr val="dk1"/>
              </a:buClr>
              <a:buSzPts val="1800"/>
              <a:buChar char="✔"/>
            </a:pPr>
            <a:r>
              <a:rPr lang="pt-BR" sz="1800">
                <a:solidFill>
                  <a:srgbClr val="000000"/>
                </a:solidFill>
              </a:rPr>
              <a:t>Propositions can be operationalized into hypotheses to test with the survey data</a:t>
            </a:r>
            <a:endParaRPr sz="1800"/>
          </a:p>
        </p:txBody>
      </p:sp>
      <p:sp>
        <p:nvSpPr>
          <p:cNvPr id="991" name="Google Shape;991;p81"/>
          <p:cNvSpPr/>
          <p:nvPr/>
        </p:nvSpPr>
        <p:spPr>
          <a:xfrm>
            <a:off x="4748058" y="1956839"/>
            <a:ext cx="4071000" cy="17634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pt-BR" sz="1900">
                <a:solidFill>
                  <a:schemeClr val="dk1"/>
                </a:solidFill>
              </a:rPr>
              <a:t>In surveys we typically have:</a:t>
            </a:r>
            <a:endParaRPr sz="1900">
              <a:solidFill>
                <a:schemeClr val="dk1"/>
              </a:solidFill>
            </a:endParaRPr>
          </a:p>
          <a:p>
            <a:pPr indent="-247650" lvl="0" marL="285750" rtl="0" algn="l">
              <a:spcBef>
                <a:spcPts val="0"/>
              </a:spcBef>
              <a:spcAft>
                <a:spcPts val="0"/>
              </a:spcAft>
              <a:buClr>
                <a:schemeClr val="dk1"/>
              </a:buClr>
              <a:buSzPts val="1800"/>
              <a:buChar char="✔"/>
            </a:pPr>
            <a:r>
              <a:rPr lang="pt-BR" sz="1800">
                <a:solidFill>
                  <a:schemeClr val="dk1"/>
                </a:solidFill>
              </a:rPr>
              <a:t>Point estimate hypotheses for answers to single questions</a:t>
            </a:r>
            <a:endParaRPr sz="1800">
              <a:solidFill>
                <a:schemeClr val="dk1"/>
              </a:solidFill>
            </a:endParaRPr>
          </a:p>
          <a:p>
            <a:pPr indent="-247650" lvl="0" marL="285750" rtl="0" algn="l">
              <a:spcBef>
                <a:spcPts val="0"/>
              </a:spcBef>
              <a:spcAft>
                <a:spcPts val="0"/>
              </a:spcAft>
              <a:buClr>
                <a:schemeClr val="dk1"/>
              </a:buClr>
              <a:buSzPts val="1800"/>
              <a:buChar char="✔"/>
            </a:pPr>
            <a:r>
              <a:rPr lang="pt-BR" sz="1800">
                <a:solidFill>
                  <a:schemeClr val="dk1"/>
                </a:solidFill>
              </a:rPr>
              <a:t>Hypotheses on correlations between answers to two questions</a:t>
            </a:r>
            <a:endParaRPr sz="1800"/>
          </a:p>
        </p:txBody>
      </p:sp>
      <p:sp>
        <p:nvSpPr>
          <p:cNvPr id="992" name="Google Shape;992;p81"/>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993" name="Google Shape;993;p81"/>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82"/>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999" name="Google Shape;999;p8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000" name="Google Shape;1000;p82"/>
          <p:cNvSpPr txBox="1"/>
          <p:nvPr/>
        </p:nvSpPr>
        <p:spPr>
          <a:xfrm>
            <a:off x="2275200" y="1565700"/>
            <a:ext cx="5497500" cy="393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480"/>
              </a:spcBef>
              <a:spcAft>
                <a:spcPts val="0"/>
              </a:spcAft>
              <a:buNone/>
            </a:pPr>
            <a:r>
              <a:rPr lang="pt-BR" sz="2100">
                <a:solidFill>
                  <a:schemeClr val="dk2"/>
                </a:solidFill>
              </a:rPr>
              <a:t>In general, two </a:t>
            </a:r>
            <a:r>
              <a:rPr b="1" lang="pt-BR" sz="2100">
                <a:solidFill>
                  <a:schemeClr val="dk2"/>
                </a:solidFill>
              </a:rPr>
              <a:t>hypotheses</a:t>
            </a:r>
            <a:r>
              <a:rPr lang="pt-BR" sz="2100">
                <a:solidFill>
                  <a:schemeClr val="dk2"/>
                </a:solidFill>
              </a:rPr>
              <a:t> are defined</a:t>
            </a:r>
            <a:endParaRPr sz="2100">
              <a:solidFill>
                <a:schemeClr val="dk2"/>
              </a:solidFill>
            </a:endParaRPr>
          </a:p>
          <a:p>
            <a:pPr indent="-190500" lvl="0" marL="342900" rtl="0" algn="l">
              <a:lnSpc>
                <a:spcPct val="120000"/>
              </a:lnSpc>
              <a:spcBef>
                <a:spcPts val="480"/>
              </a:spcBef>
              <a:spcAft>
                <a:spcPts val="0"/>
              </a:spcAft>
              <a:buNone/>
            </a:pPr>
            <a:r>
              <a:t/>
            </a:r>
            <a:endParaRPr sz="2100">
              <a:solidFill>
                <a:schemeClr val="dk2"/>
              </a:solidFill>
            </a:endParaRPr>
          </a:p>
          <a:p>
            <a:pPr indent="-190500" lvl="0" marL="342900" rtl="0" algn="l">
              <a:lnSpc>
                <a:spcPct val="120000"/>
              </a:lnSpc>
              <a:spcBef>
                <a:spcPts val="480"/>
              </a:spcBef>
              <a:spcAft>
                <a:spcPts val="0"/>
              </a:spcAft>
              <a:buNone/>
            </a:pPr>
            <a:r>
              <a:t/>
            </a:r>
            <a:endParaRPr sz="2100">
              <a:solidFill>
                <a:schemeClr val="dk2"/>
              </a:solidFill>
            </a:endParaRPr>
          </a:p>
        </p:txBody>
      </p:sp>
      <p:sp>
        <p:nvSpPr>
          <p:cNvPr id="1001" name="Google Shape;1001;p82"/>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02" name="Google Shape;1002;p82"/>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sp>
        <p:nvSpPr>
          <p:cNvPr id="1003" name="Google Shape;1003;p82"/>
          <p:cNvSpPr/>
          <p:nvPr/>
        </p:nvSpPr>
        <p:spPr>
          <a:xfrm>
            <a:off x="1402739" y="2112446"/>
            <a:ext cx="2789156" cy="2693991"/>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04" name="Google Shape;1004;p82"/>
          <p:cNvSpPr/>
          <p:nvPr/>
        </p:nvSpPr>
        <p:spPr>
          <a:xfrm>
            <a:off x="4904450" y="2112450"/>
            <a:ext cx="2789150" cy="2694000"/>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05" name="Google Shape;1005;p82"/>
          <p:cNvSpPr txBox="1"/>
          <p:nvPr/>
        </p:nvSpPr>
        <p:spPr>
          <a:xfrm>
            <a:off x="1410716" y="2858173"/>
            <a:ext cx="2789400" cy="179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pt-BR" sz="1600">
                <a:solidFill>
                  <a:schemeClr val="dk1"/>
                </a:solidFill>
              </a:rPr>
              <a:t>Indicates the observed differences are coincidental. It means that this is the hypothesis the researcher would like most to reject with high confidence</a:t>
            </a:r>
            <a:endParaRPr sz="1600">
              <a:solidFill>
                <a:schemeClr val="dk1"/>
              </a:solidFill>
            </a:endParaRPr>
          </a:p>
          <a:p>
            <a:pPr indent="0" lvl="0" marL="0" marR="0" rtl="0" algn="ctr">
              <a:lnSpc>
                <a:spcPct val="90000"/>
              </a:lnSpc>
              <a:spcBef>
                <a:spcPts val="0"/>
              </a:spcBef>
              <a:spcAft>
                <a:spcPts val="0"/>
              </a:spcAft>
              <a:buClr>
                <a:srgbClr val="000000"/>
              </a:buClr>
              <a:buSzPts val="2000"/>
              <a:buFont typeface="Arial"/>
              <a:buNone/>
            </a:pPr>
            <a:r>
              <a:t/>
            </a:r>
            <a:endParaRPr sz="1600"/>
          </a:p>
        </p:txBody>
      </p:sp>
      <p:sp>
        <p:nvSpPr>
          <p:cNvPr id="1006" name="Google Shape;1006;p82"/>
          <p:cNvSpPr txBox="1"/>
          <p:nvPr/>
        </p:nvSpPr>
        <p:spPr>
          <a:xfrm>
            <a:off x="4861656" y="2858173"/>
            <a:ext cx="2789400" cy="9789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lang="pt-BR" sz="1600">
                <a:solidFill>
                  <a:schemeClr val="dk1"/>
                </a:solidFill>
              </a:rPr>
              <a:t>Represents the hypothesis indicating some type of effect, that can be accepted, or tested</a:t>
            </a:r>
            <a:endParaRPr sz="1600"/>
          </a:p>
        </p:txBody>
      </p:sp>
      <p:sp>
        <p:nvSpPr>
          <p:cNvPr id="1007" name="Google Shape;1007;p82"/>
          <p:cNvSpPr/>
          <p:nvPr/>
        </p:nvSpPr>
        <p:spPr>
          <a:xfrm>
            <a:off x="1445850" y="2124225"/>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Null Hypothesis </a:t>
            </a:r>
            <a:endParaRPr sz="1700">
              <a:solidFill>
                <a:schemeClr val="lt1"/>
              </a:solidFill>
            </a:endParaRPr>
          </a:p>
          <a:p>
            <a:pPr indent="0" lvl="0" marL="0" rtl="0" algn="ctr">
              <a:spcBef>
                <a:spcPts val="0"/>
              </a:spcBef>
              <a:spcAft>
                <a:spcPts val="0"/>
              </a:spcAft>
              <a:buNone/>
            </a:pPr>
            <a:r>
              <a:rPr lang="pt-BR" sz="1700">
                <a:solidFill>
                  <a:schemeClr val="lt1"/>
                </a:solidFill>
              </a:rPr>
              <a:t>(H0)</a:t>
            </a:r>
            <a:endParaRPr sz="1700">
              <a:solidFill>
                <a:schemeClr val="lt1"/>
              </a:solidFill>
            </a:endParaRPr>
          </a:p>
        </p:txBody>
      </p:sp>
      <p:sp>
        <p:nvSpPr>
          <p:cNvPr id="1008" name="Google Shape;1008;p82"/>
          <p:cNvSpPr/>
          <p:nvPr/>
        </p:nvSpPr>
        <p:spPr>
          <a:xfrm>
            <a:off x="4900550" y="2124200"/>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Alternative Hypothesis (H1)</a:t>
            </a:r>
            <a:endParaRPr sz="17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nvSpPr>
        <p:spPr>
          <a:xfrm>
            <a:off x="14000" y="22625"/>
            <a:ext cx="304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Characteristics</a:t>
            </a:r>
            <a:endParaRPr sz="2400">
              <a:solidFill>
                <a:srgbClr val="666666"/>
              </a:solidFill>
            </a:endParaRPr>
          </a:p>
        </p:txBody>
      </p:sp>
      <p:cxnSp>
        <p:nvCxnSpPr>
          <p:cNvPr id="116" name="Google Shape;116;p2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7" name="Google Shape;117;p20"/>
          <p:cNvSpPr txBox="1"/>
          <p:nvPr/>
        </p:nvSpPr>
        <p:spPr>
          <a:xfrm>
            <a:off x="444650" y="735000"/>
            <a:ext cx="8340900" cy="10743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pt-BR" sz="1700">
                <a:solidFill>
                  <a:srgbClr val="424242"/>
                </a:solidFill>
              </a:rPr>
              <a:t>Survey</a:t>
            </a:r>
            <a:r>
              <a:rPr lang="pt-BR" sz="1700">
                <a:solidFill>
                  <a:srgbClr val="424242"/>
                </a:solidFill>
              </a:rPr>
              <a:t> is an observational method to gather qualitative and/or quantitative data from (a sample of) entities to characterize information, attitudes and/or behaviors from different groups of subjects regarding an object of study.</a:t>
            </a:r>
            <a:endParaRPr sz="1700">
              <a:solidFill>
                <a:srgbClr val="424242"/>
              </a:solidFill>
            </a:endParaRPr>
          </a:p>
        </p:txBody>
      </p:sp>
      <p:pic>
        <p:nvPicPr>
          <p:cNvPr descr="Image" id="118" name="Google Shape;118;p20"/>
          <p:cNvPicPr preferRelativeResize="0"/>
          <p:nvPr/>
        </p:nvPicPr>
        <p:blipFill rotWithShape="1">
          <a:blip r:embed="rId3">
            <a:alphaModFix/>
          </a:blip>
          <a:srcRect b="0" l="0" r="0" t="0"/>
          <a:stretch/>
        </p:blipFill>
        <p:spPr>
          <a:xfrm>
            <a:off x="1645075" y="1943850"/>
            <a:ext cx="1960849" cy="2098907"/>
          </a:xfrm>
          <a:prstGeom prst="rect">
            <a:avLst/>
          </a:prstGeom>
          <a:noFill/>
          <a:ln>
            <a:noFill/>
          </a:ln>
        </p:spPr>
      </p:pic>
      <p:sp>
        <p:nvSpPr>
          <p:cNvPr id="119" name="Google Shape;119;p20"/>
          <p:cNvSpPr txBox="1"/>
          <p:nvPr/>
        </p:nvSpPr>
        <p:spPr>
          <a:xfrm>
            <a:off x="1655964" y="4161446"/>
            <a:ext cx="1711200" cy="5952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600"/>
              <a:buFont typeface="Palatino"/>
              <a:buNone/>
            </a:pPr>
            <a:r>
              <a:rPr i="0" lang="pt-BR" sz="1600" u="none" cap="none" strike="noStrike">
                <a:solidFill>
                  <a:srgbClr val="000000"/>
                </a:solidFill>
              </a:rPr>
              <a:t>Surveys</a:t>
            </a:r>
            <a:endParaRPr sz="1600"/>
          </a:p>
          <a:p>
            <a:pPr indent="0" lvl="0" marL="0" marR="0" rtl="0" algn="ctr">
              <a:lnSpc>
                <a:spcPct val="100000"/>
              </a:lnSpc>
              <a:spcBef>
                <a:spcPts val="0"/>
              </a:spcBef>
              <a:spcAft>
                <a:spcPts val="0"/>
              </a:spcAft>
              <a:buClr>
                <a:srgbClr val="000000"/>
              </a:buClr>
              <a:buSzPts val="3600"/>
              <a:buFont typeface="Palatino"/>
              <a:buNone/>
            </a:pPr>
            <a:r>
              <a:rPr i="0" lang="pt-BR" sz="1600" u="none" cap="none" strike="noStrike">
                <a:solidFill>
                  <a:srgbClr val="000000"/>
                </a:solidFill>
              </a:rPr>
              <a:t>(Cross-sectional)</a:t>
            </a:r>
            <a:endParaRPr sz="1600"/>
          </a:p>
        </p:txBody>
      </p:sp>
      <p:pic>
        <p:nvPicPr>
          <p:cNvPr descr="Image" id="120" name="Google Shape;120;p20"/>
          <p:cNvPicPr preferRelativeResize="0"/>
          <p:nvPr/>
        </p:nvPicPr>
        <p:blipFill rotWithShape="1">
          <a:blip r:embed="rId4">
            <a:alphaModFix/>
          </a:blip>
          <a:srcRect b="0" l="0" r="0" t="0"/>
          <a:stretch/>
        </p:blipFill>
        <p:spPr>
          <a:xfrm>
            <a:off x="4028110" y="2527300"/>
            <a:ext cx="1498739" cy="932005"/>
          </a:xfrm>
          <a:prstGeom prst="rect">
            <a:avLst/>
          </a:prstGeom>
          <a:noFill/>
          <a:ln>
            <a:noFill/>
          </a:ln>
        </p:spPr>
      </p:pic>
      <p:sp>
        <p:nvSpPr>
          <p:cNvPr id="121" name="Google Shape;121;p20"/>
          <p:cNvSpPr txBox="1"/>
          <p:nvPr/>
        </p:nvSpPr>
        <p:spPr>
          <a:xfrm>
            <a:off x="4089490" y="4161446"/>
            <a:ext cx="1319700" cy="3489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600"/>
              <a:buFont typeface="Palatino"/>
              <a:buNone/>
            </a:pPr>
            <a:r>
              <a:rPr i="0" lang="pt-BR" sz="1600" u="none" cap="none" strike="noStrike">
                <a:solidFill>
                  <a:srgbClr val="000000"/>
                </a:solidFill>
              </a:rPr>
              <a:t>Case Studies</a:t>
            </a:r>
            <a:endParaRPr sz="1600"/>
          </a:p>
        </p:txBody>
      </p:sp>
      <p:pic>
        <p:nvPicPr>
          <p:cNvPr descr="Image" id="122" name="Google Shape;122;p20"/>
          <p:cNvPicPr preferRelativeResize="0"/>
          <p:nvPr/>
        </p:nvPicPr>
        <p:blipFill rotWithShape="1">
          <a:blip r:embed="rId5">
            <a:alphaModFix/>
          </a:blip>
          <a:srcRect b="0" l="0" r="0" t="0"/>
          <a:stretch/>
        </p:blipFill>
        <p:spPr>
          <a:xfrm>
            <a:off x="5949033" y="2358488"/>
            <a:ext cx="1261437" cy="1492722"/>
          </a:xfrm>
          <a:prstGeom prst="rect">
            <a:avLst/>
          </a:prstGeom>
          <a:noFill/>
          <a:ln>
            <a:noFill/>
          </a:ln>
        </p:spPr>
      </p:pic>
      <p:sp>
        <p:nvSpPr>
          <p:cNvPr id="123" name="Google Shape;123;p20"/>
          <p:cNvSpPr txBox="1"/>
          <p:nvPr/>
        </p:nvSpPr>
        <p:spPr>
          <a:xfrm>
            <a:off x="5999009" y="4146657"/>
            <a:ext cx="1455000" cy="5952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600"/>
              <a:buFont typeface="Palatino"/>
              <a:buNone/>
            </a:pPr>
            <a:r>
              <a:rPr i="0" lang="pt-BR" sz="1600" u="none" cap="none" strike="noStrike">
                <a:solidFill>
                  <a:srgbClr val="000000"/>
                </a:solidFill>
              </a:rPr>
              <a:t>Experiments</a:t>
            </a:r>
            <a:endParaRPr sz="1600"/>
          </a:p>
          <a:p>
            <a:pPr indent="0" lvl="0" marL="0" marR="0" rtl="0" algn="ctr">
              <a:lnSpc>
                <a:spcPct val="100000"/>
              </a:lnSpc>
              <a:spcBef>
                <a:spcPts val="0"/>
              </a:spcBef>
              <a:spcAft>
                <a:spcPts val="0"/>
              </a:spcAft>
              <a:buClr>
                <a:srgbClr val="000000"/>
              </a:buClr>
              <a:buSzPts val="3600"/>
              <a:buFont typeface="Palatino"/>
              <a:buNone/>
            </a:pPr>
            <a:r>
              <a:rPr i="0" lang="pt-BR" sz="1600" u="none" cap="none" strike="noStrike">
                <a:solidFill>
                  <a:srgbClr val="000000"/>
                </a:solidFill>
              </a:rPr>
              <a:t>(Case-control)</a:t>
            </a:r>
            <a:endParaRPr sz="16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83"/>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014" name="Google Shape;1014;p8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015" name="Google Shape;1015;p83"/>
          <p:cNvSpPr txBox="1"/>
          <p:nvPr/>
        </p:nvSpPr>
        <p:spPr>
          <a:xfrm>
            <a:off x="3646800" y="1565700"/>
            <a:ext cx="2904000" cy="393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480"/>
              </a:spcBef>
              <a:spcAft>
                <a:spcPts val="0"/>
              </a:spcAft>
              <a:buClr>
                <a:schemeClr val="dk1"/>
              </a:buClr>
              <a:buSzPts val="1100"/>
              <a:buFont typeface="Arial"/>
              <a:buNone/>
            </a:pPr>
            <a:r>
              <a:rPr b="1" lang="pt-BR" sz="2100">
                <a:solidFill>
                  <a:schemeClr val="dk2"/>
                </a:solidFill>
              </a:rPr>
              <a:t>Types of Errors</a:t>
            </a:r>
            <a:endParaRPr b="1" sz="2100">
              <a:solidFill>
                <a:schemeClr val="dk2"/>
              </a:solidFill>
            </a:endParaRPr>
          </a:p>
          <a:p>
            <a:pPr indent="0" lvl="0" marL="0" rtl="0" algn="l">
              <a:lnSpc>
                <a:spcPct val="120000"/>
              </a:lnSpc>
              <a:spcBef>
                <a:spcPts val="480"/>
              </a:spcBef>
              <a:spcAft>
                <a:spcPts val="0"/>
              </a:spcAft>
              <a:buClr>
                <a:schemeClr val="dk1"/>
              </a:buClr>
              <a:buSzPts val="1100"/>
              <a:buFont typeface="Arial"/>
              <a:buNone/>
            </a:pPr>
            <a:r>
              <a:t/>
            </a:r>
            <a:endParaRPr sz="2100">
              <a:solidFill>
                <a:schemeClr val="dk2"/>
              </a:solidFill>
            </a:endParaRPr>
          </a:p>
          <a:p>
            <a:pPr indent="0" lvl="0" marL="0" rtl="0" algn="l">
              <a:lnSpc>
                <a:spcPct val="120000"/>
              </a:lnSpc>
              <a:spcBef>
                <a:spcPts val="480"/>
              </a:spcBef>
              <a:spcAft>
                <a:spcPts val="0"/>
              </a:spcAft>
              <a:buNone/>
            </a:pPr>
            <a:r>
              <a:t/>
            </a:r>
            <a:endParaRPr sz="2100">
              <a:solidFill>
                <a:schemeClr val="dk2"/>
              </a:solidFill>
            </a:endParaRPr>
          </a:p>
          <a:p>
            <a:pPr indent="-190500" lvl="0" marL="342900" rtl="0" algn="l">
              <a:lnSpc>
                <a:spcPct val="120000"/>
              </a:lnSpc>
              <a:spcBef>
                <a:spcPts val="480"/>
              </a:spcBef>
              <a:spcAft>
                <a:spcPts val="0"/>
              </a:spcAft>
              <a:buNone/>
            </a:pPr>
            <a:r>
              <a:t/>
            </a:r>
            <a:endParaRPr sz="2100">
              <a:solidFill>
                <a:schemeClr val="dk2"/>
              </a:solidFill>
            </a:endParaRPr>
          </a:p>
          <a:p>
            <a:pPr indent="-190500" lvl="0" marL="342900" rtl="0" algn="l">
              <a:lnSpc>
                <a:spcPct val="120000"/>
              </a:lnSpc>
              <a:spcBef>
                <a:spcPts val="480"/>
              </a:spcBef>
              <a:spcAft>
                <a:spcPts val="0"/>
              </a:spcAft>
              <a:buNone/>
            </a:pPr>
            <a:r>
              <a:t/>
            </a:r>
            <a:endParaRPr sz="2100">
              <a:solidFill>
                <a:schemeClr val="dk2"/>
              </a:solidFill>
            </a:endParaRPr>
          </a:p>
        </p:txBody>
      </p:sp>
      <p:sp>
        <p:nvSpPr>
          <p:cNvPr id="1016" name="Google Shape;1016;p83"/>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7" name="Google Shape;1017;p83"/>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sp>
        <p:nvSpPr>
          <p:cNvPr id="1018" name="Google Shape;1018;p83"/>
          <p:cNvSpPr/>
          <p:nvPr/>
        </p:nvSpPr>
        <p:spPr>
          <a:xfrm>
            <a:off x="1402750" y="2112449"/>
            <a:ext cx="2789150" cy="2200740"/>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19" name="Google Shape;1019;p83"/>
          <p:cNvSpPr/>
          <p:nvPr/>
        </p:nvSpPr>
        <p:spPr>
          <a:xfrm>
            <a:off x="4904455" y="2112452"/>
            <a:ext cx="2789145" cy="2200746"/>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20" name="Google Shape;1020;p83"/>
          <p:cNvSpPr txBox="1"/>
          <p:nvPr/>
        </p:nvSpPr>
        <p:spPr>
          <a:xfrm>
            <a:off x="1410716" y="2858173"/>
            <a:ext cx="2789400" cy="1545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pt-BR" sz="1600">
                <a:solidFill>
                  <a:schemeClr val="dk1"/>
                </a:solidFill>
              </a:rPr>
              <a:t>It happens when the statistical test indicates the existence of a relationship between cause and effect that actually does not exist</a:t>
            </a:r>
            <a:endParaRPr sz="1600">
              <a:solidFill>
                <a:schemeClr val="dk1"/>
              </a:solidFill>
            </a:endParaRPr>
          </a:p>
          <a:p>
            <a:pPr indent="0" lvl="0" marL="0" marR="0" rtl="0" algn="ctr">
              <a:lnSpc>
                <a:spcPct val="90000"/>
              </a:lnSpc>
              <a:spcBef>
                <a:spcPts val="0"/>
              </a:spcBef>
              <a:spcAft>
                <a:spcPts val="0"/>
              </a:spcAft>
              <a:buClr>
                <a:srgbClr val="000000"/>
              </a:buClr>
              <a:buSzPts val="2000"/>
              <a:buFont typeface="Arial"/>
              <a:buNone/>
            </a:pPr>
            <a:r>
              <a:t/>
            </a:r>
            <a:endParaRPr sz="1600"/>
          </a:p>
        </p:txBody>
      </p:sp>
      <p:sp>
        <p:nvSpPr>
          <p:cNvPr id="1021" name="Google Shape;1021;p83"/>
          <p:cNvSpPr txBox="1"/>
          <p:nvPr/>
        </p:nvSpPr>
        <p:spPr>
          <a:xfrm>
            <a:off x="4861656" y="2858173"/>
            <a:ext cx="2789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000"/>
              <a:buFont typeface="Arial"/>
              <a:buNone/>
            </a:pPr>
            <a:r>
              <a:rPr lang="pt-BR" sz="1600">
                <a:solidFill>
                  <a:schemeClr val="dk1"/>
                </a:solidFill>
              </a:rPr>
              <a:t>It happens when the statistical test does not indicate a relationship between cause and effect that actually does exist</a:t>
            </a:r>
            <a:endParaRPr sz="1600"/>
          </a:p>
        </p:txBody>
      </p:sp>
      <p:sp>
        <p:nvSpPr>
          <p:cNvPr id="1022" name="Google Shape;1022;p83"/>
          <p:cNvSpPr/>
          <p:nvPr/>
        </p:nvSpPr>
        <p:spPr>
          <a:xfrm>
            <a:off x="1445850" y="2124225"/>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Type I (α)</a:t>
            </a:r>
            <a:endParaRPr sz="1700">
              <a:solidFill>
                <a:schemeClr val="lt1"/>
              </a:solidFill>
            </a:endParaRPr>
          </a:p>
        </p:txBody>
      </p:sp>
      <p:sp>
        <p:nvSpPr>
          <p:cNvPr id="1023" name="Google Shape;1023;p83"/>
          <p:cNvSpPr/>
          <p:nvPr/>
        </p:nvSpPr>
        <p:spPr>
          <a:xfrm>
            <a:off x="4900550" y="2124200"/>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Type II (β)</a:t>
            </a:r>
            <a:endParaRPr sz="1700">
              <a:solidFill>
                <a:schemeClr val="lt1"/>
              </a:solidFill>
            </a:endParaRPr>
          </a:p>
        </p:txBody>
      </p:sp>
      <p:sp>
        <p:nvSpPr>
          <p:cNvPr id="1024" name="Google Shape;1024;p83"/>
          <p:cNvSpPr txBox="1"/>
          <p:nvPr/>
        </p:nvSpPr>
        <p:spPr>
          <a:xfrm>
            <a:off x="1143000" y="4343400"/>
            <a:ext cx="68832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700"/>
              <a:t>Statistics tests allow confirming or refuting hypotheses </a:t>
            </a:r>
            <a:endParaRPr sz="1700"/>
          </a:p>
          <a:p>
            <a:pPr indent="0" lvl="0" marL="0" rtl="0" algn="ctr">
              <a:spcBef>
                <a:spcPts val="0"/>
              </a:spcBef>
              <a:spcAft>
                <a:spcPts val="0"/>
              </a:spcAft>
              <a:buNone/>
            </a:pPr>
            <a:r>
              <a:rPr lang="pt-BR" sz="1700"/>
              <a:t>(according to a previously defined </a:t>
            </a:r>
            <a:r>
              <a:rPr b="1" lang="pt-BR" sz="1700"/>
              <a:t>significance level </a:t>
            </a:r>
            <a:r>
              <a:rPr lang="pt-BR" sz="1700"/>
              <a:t>- α-value)</a:t>
            </a:r>
            <a:endParaRPr sz="17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84"/>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030" name="Google Shape;1030;p8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031" name="Google Shape;1031;p84"/>
          <p:cNvSpPr txBox="1"/>
          <p:nvPr/>
        </p:nvSpPr>
        <p:spPr>
          <a:xfrm>
            <a:off x="3646800" y="1565700"/>
            <a:ext cx="2904000" cy="393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480"/>
              </a:spcBef>
              <a:spcAft>
                <a:spcPts val="0"/>
              </a:spcAft>
              <a:buNone/>
            </a:pPr>
            <a:r>
              <a:rPr b="1" lang="pt-BR" sz="2100">
                <a:solidFill>
                  <a:schemeClr val="dk2"/>
                </a:solidFill>
              </a:rPr>
              <a:t>Types of Errors</a:t>
            </a:r>
            <a:endParaRPr b="1" sz="2100">
              <a:solidFill>
                <a:schemeClr val="dk2"/>
              </a:solidFill>
            </a:endParaRPr>
          </a:p>
          <a:p>
            <a:pPr indent="0" lvl="0" marL="0" rtl="0" algn="l">
              <a:lnSpc>
                <a:spcPct val="120000"/>
              </a:lnSpc>
              <a:spcBef>
                <a:spcPts val="480"/>
              </a:spcBef>
              <a:spcAft>
                <a:spcPts val="0"/>
              </a:spcAft>
              <a:buNone/>
            </a:pPr>
            <a:r>
              <a:t/>
            </a:r>
            <a:endParaRPr sz="2100">
              <a:solidFill>
                <a:schemeClr val="dk2"/>
              </a:solidFill>
            </a:endParaRPr>
          </a:p>
          <a:p>
            <a:pPr indent="0" lvl="0" marL="0" rtl="0" algn="l">
              <a:lnSpc>
                <a:spcPct val="120000"/>
              </a:lnSpc>
              <a:spcBef>
                <a:spcPts val="480"/>
              </a:spcBef>
              <a:spcAft>
                <a:spcPts val="0"/>
              </a:spcAft>
              <a:buNone/>
            </a:pPr>
            <a:r>
              <a:t/>
            </a:r>
            <a:endParaRPr sz="2100">
              <a:solidFill>
                <a:schemeClr val="dk2"/>
              </a:solidFill>
            </a:endParaRPr>
          </a:p>
          <a:p>
            <a:pPr indent="-190500" lvl="0" marL="342900" rtl="0" algn="l">
              <a:lnSpc>
                <a:spcPct val="120000"/>
              </a:lnSpc>
              <a:spcBef>
                <a:spcPts val="480"/>
              </a:spcBef>
              <a:spcAft>
                <a:spcPts val="0"/>
              </a:spcAft>
              <a:buNone/>
            </a:pPr>
            <a:r>
              <a:t/>
            </a:r>
            <a:endParaRPr sz="2100">
              <a:solidFill>
                <a:schemeClr val="dk2"/>
              </a:solidFill>
            </a:endParaRPr>
          </a:p>
          <a:p>
            <a:pPr indent="-190500" lvl="0" marL="342900" rtl="0" algn="l">
              <a:lnSpc>
                <a:spcPct val="120000"/>
              </a:lnSpc>
              <a:spcBef>
                <a:spcPts val="480"/>
              </a:spcBef>
              <a:spcAft>
                <a:spcPts val="0"/>
              </a:spcAft>
              <a:buNone/>
            </a:pPr>
            <a:r>
              <a:t/>
            </a:r>
            <a:endParaRPr sz="2100">
              <a:solidFill>
                <a:schemeClr val="dk2"/>
              </a:solidFill>
            </a:endParaRPr>
          </a:p>
        </p:txBody>
      </p:sp>
      <p:sp>
        <p:nvSpPr>
          <p:cNvPr id="1032" name="Google Shape;1032;p84"/>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33" name="Google Shape;1033;p84"/>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chemeClr val="dk1"/>
              </a:solidFill>
            </a:endParaRPr>
          </a:p>
          <a:p>
            <a:pPr indent="0" lvl="0" marL="0" marR="0" rtl="0" algn="l">
              <a:lnSpc>
                <a:spcPct val="100000"/>
              </a:lnSpc>
              <a:spcBef>
                <a:spcPts val="0"/>
              </a:spcBef>
              <a:spcAft>
                <a:spcPts val="0"/>
              </a:spcAft>
              <a:buClr>
                <a:srgbClr val="27366E"/>
              </a:buClr>
              <a:buSzPts val="2800"/>
              <a:buFont typeface="Trebuchet MS"/>
              <a:buNone/>
            </a:pPr>
            <a:r>
              <a:t/>
            </a:r>
            <a:endParaRPr b="1" sz="1600">
              <a:solidFill>
                <a:schemeClr val="dk1"/>
              </a:solidFill>
            </a:endParaRPr>
          </a:p>
        </p:txBody>
      </p:sp>
      <p:pic>
        <p:nvPicPr>
          <p:cNvPr id="1034" name="Google Shape;1034;p84"/>
          <p:cNvPicPr preferRelativeResize="0"/>
          <p:nvPr/>
        </p:nvPicPr>
        <p:blipFill rotWithShape="1">
          <a:blip r:embed="rId3">
            <a:alphaModFix/>
          </a:blip>
          <a:srcRect b="0" l="0" r="0" t="8983"/>
          <a:stretch/>
        </p:blipFill>
        <p:spPr>
          <a:xfrm>
            <a:off x="492950" y="1972612"/>
            <a:ext cx="3468800" cy="2852475"/>
          </a:xfrm>
          <a:prstGeom prst="rect">
            <a:avLst/>
          </a:prstGeom>
          <a:noFill/>
          <a:ln>
            <a:noFill/>
          </a:ln>
        </p:spPr>
      </p:pic>
      <p:sp>
        <p:nvSpPr>
          <p:cNvPr id="1035" name="Google Shape;1035;p84"/>
          <p:cNvSpPr/>
          <p:nvPr/>
        </p:nvSpPr>
        <p:spPr>
          <a:xfrm>
            <a:off x="2719327" y="4914900"/>
            <a:ext cx="39894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Trebuchet MS"/>
              <a:buNone/>
            </a:pPr>
            <a:r>
              <a:rPr i="0" lang="pt-BR" sz="600" u="none" cap="none" strike="noStrike">
                <a:solidFill>
                  <a:srgbClr val="000000"/>
                </a:solidFill>
              </a:rPr>
              <a:t>Source: </a:t>
            </a:r>
            <a:r>
              <a:rPr lang="pt-BR" sz="600"/>
              <a:t>https://www.graduatetutor.com/statistics-tutor/type-1-type-2-errors-hypothesis-testing-statistics/</a:t>
            </a:r>
            <a:endParaRPr sz="600"/>
          </a:p>
        </p:txBody>
      </p:sp>
      <p:pic>
        <p:nvPicPr>
          <p:cNvPr id="1036" name="Google Shape;1036;p84"/>
          <p:cNvPicPr preferRelativeResize="0"/>
          <p:nvPr/>
        </p:nvPicPr>
        <p:blipFill>
          <a:blip r:embed="rId4">
            <a:alphaModFix/>
          </a:blip>
          <a:stretch>
            <a:fillRect/>
          </a:stretch>
        </p:blipFill>
        <p:spPr>
          <a:xfrm>
            <a:off x="4114150" y="2111400"/>
            <a:ext cx="4571625" cy="2574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85"/>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042" name="Google Shape;1042;p8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043" name="Google Shape;1043;p85"/>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44" name="Google Shape;1044;p85"/>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p:txBody>
      </p:sp>
      <p:sp>
        <p:nvSpPr>
          <p:cNvPr id="1045" name="Google Shape;1045;p85"/>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b="1" lang="pt-BR" sz="1500">
                <a:solidFill>
                  <a:schemeClr val="dk2"/>
                </a:solidFill>
              </a:rPr>
              <a:t>Significance Testing</a:t>
            </a:r>
            <a:endParaRPr b="1" sz="1500">
              <a:solidFill>
                <a:schemeClr val="dk2"/>
              </a:solidFill>
            </a:endParaRPr>
          </a:p>
          <a:p>
            <a:pPr indent="-266700" lvl="1" marL="742950" rtl="0" algn="l">
              <a:lnSpc>
                <a:spcPct val="120000"/>
              </a:lnSpc>
              <a:spcBef>
                <a:spcPts val="0"/>
              </a:spcBef>
              <a:spcAft>
                <a:spcPts val="0"/>
              </a:spcAft>
              <a:buClr>
                <a:schemeClr val="dk2"/>
              </a:buClr>
              <a:buSzPts val="1500"/>
              <a:buFont typeface="Trebuchet MS"/>
              <a:buChar char="–"/>
            </a:pPr>
            <a:r>
              <a:rPr lang="pt-BR" sz="1500">
                <a:solidFill>
                  <a:schemeClr val="dk2"/>
                </a:solidFill>
              </a:rPr>
              <a:t>Shows the likelihood of an type-I error to happen</a:t>
            </a:r>
            <a:endParaRPr sz="1500">
              <a:solidFill>
                <a:schemeClr val="dk2"/>
              </a:solidFill>
            </a:endParaRPr>
          </a:p>
          <a:p>
            <a:pPr indent="-209550" lvl="2" marL="1143000" rtl="0" algn="l">
              <a:lnSpc>
                <a:spcPct val="120000"/>
              </a:lnSpc>
              <a:spcBef>
                <a:spcPts val="0"/>
              </a:spcBef>
              <a:spcAft>
                <a:spcPts val="0"/>
              </a:spcAft>
              <a:buClr>
                <a:schemeClr val="dk2"/>
              </a:buClr>
              <a:buSzPts val="1500"/>
              <a:buFont typeface="Trebuchet MS"/>
              <a:buChar char="•"/>
            </a:pPr>
            <a:r>
              <a:rPr lang="pt-BR" sz="1500">
                <a:solidFill>
                  <a:schemeClr val="dk2"/>
                </a:solidFill>
              </a:rPr>
              <a:t>Most common significance level (α): 10%, 5%, 1% and 0.1%</a:t>
            </a:r>
            <a:endParaRPr sz="1500">
              <a:solidFill>
                <a:schemeClr val="dk2"/>
              </a:solidFill>
            </a:endParaRPr>
          </a:p>
          <a:p>
            <a:pPr indent="-209550" lvl="2" marL="1143000" rtl="0" algn="l">
              <a:lnSpc>
                <a:spcPct val="120000"/>
              </a:lnSpc>
              <a:spcBef>
                <a:spcPts val="0"/>
              </a:spcBef>
              <a:spcAft>
                <a:spcPts val="0"/>
              </a:spcAft>
              <a:buClr>
                <a:schemeClr val="dk2"/>
              </a:buClr>
              <a:buSzPts val="1500"/>
              <a:buFont typeface="Trebuchet MS"/>
              <a:buChar char="•"/>
            </a:pPr>
            <a:r>
              <a:rPr lang="pt-BR" sz="1500">
                <a:solidFill>
                  <a:schemeClr val="dk2"/>
                </a:solidFill>
              </a:rPr>
              <a:t>We call </a:t>
            </a:r>
            <a:r>
              <a:rPr b="1" i="1" lang="pt-BR" sz="1500">
                <a:solidFill>
                  <a:schemeClr val="dk2"/>
                </a:solidFill>
              </a:rPr>
              <a:t>p-value</a:t>
            </a:r>
            <a:r>
              <a:rPr lang="pt-BR" sz="1500">
                <a:solidFill>
                  <a:schemeClr val="dk2"/>
                </a:solidFill>
              </a:rPr>
              <a:t> the lowest level of significance that can be used to reject the null hypothesis</a:t>
            </a:r>
            <a:endParaRPr sz="1500">
              <a:solidFill>
                <a:schemeClr val="dk2"/>
              </a:solidFill>
            </a:endParaRPr>
          </a:p>
          <a:p>
            <a:pPr indent="-209550" lvl="2" marL="1143000" rtl="0" algn="l">
              <a:lnSpc>
                <a:spcPct val="120000"/>
              </a:lnSpc>
              <a:spcBef>
                <a:spcPts val="0"/>
              </a:spcBef>
              <a:spcAft>
                <a:spcPts val="0"/>
              </a:spcAft>
              <a:buClr>
                <a:schemeClr val="dk2"/>
              </a:buClr>
              <a:buSzPts val="1500"/>
              <a:buFont typeface="Trebuchet MS"/>
              <a:buChar char="•"/>
            </a:pPr>
            <a:r>
              <a:rPr lang="pt-BR" sz="1500">
                <a:solidFill>
                  <a:schemeClr val="dk2"/>
                </a:solidFill>
              </a:rPr>
              <a:t>We say there is statistical significance when the calculated p-value is lower than the adopted significance level (</a:t>
            </a:r>
            <a:r>
              <a:rPr i="1" lang="pt-BR" sz="1500">
                <a:solidFill>
                  <a:schemeClr val="dk2"/>
                </a:solidFill>
              </a:rPr>
              <a:t>α-value</a:t>
            </a:r>
            <a:r>
              <a:rPr lang="pt-BR" sz="1500">
                <a:solidFill>
                  <a:schemeClr val="dk2"/>
                </a:solidFill>
              </a:rPr>
              <a:t>)</a:t>
            </a:r>
            <a:endParaRPr sz="15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Besides significance testing, it is important to also look at effect sizes.</a:t>
            </a:r>
            <a:endParaRPr sz="1500">
              <a:solidFill>
                <a:schemeClr val="dk2"/>
              </a:solidFill>
            </a:endParaRPr>
          </a:p>
          <a:p>
            <a:pPr indent="-266700" lvl="1" marL="742950" rtl="0" algn="l">
              <a:lnSpc>
                <a:spcPct val="120000"/>
              </a:lnSpc>
              <a:spcBef>
                <a:spcPts val="0"/>
              </a:spcBef>
              <a:spcAft>
                <a:spcPts val="0"/>
              </a:spcAft>
              <a:buClr>
                <a:schemeClr val="dk2"/>
              </a:buClr>
              <a:buSzPts val="1500"/>
              <a:buFont typeface="Trebuchet MS"/>
              <a:buChar char="–"/>
            </a:pPr>
            <a:r>
              <a:rPr b="1" i="1" lang="pt-BR" sz="1500">
                <a:solidFill>
                  <a:schemeClr val="dk2"/>
                </a:solidFill>
              </a:rPr>
              <a:t>Cohen's d</a:t>
            </a:r>
            <a:r>
              <a:rPr lang="pt-BR" sz="1500">
                <a:solidFill>
                  <a:schemeClr val="dk2"/>
                </a:solidFill>
              </a:rPr>
              <a:t> is defined as the difference between two means divided by a standard deviation for the data:</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p:txBody>
      </p:sp>
      <p:pic>
        <p:nvPicPr>
          <p:cNvPr id="1046" name="Google Shape;1046;p85"/>
          <p:cNvPicPr preferRelativeResize="0"/>
          <p:nvPr/>
        </p:nvPicPr>
        <p:blipFill rotWithShape="1">
          <a:blip r:embed="rId3">
            <a:alphaModFix/>
          </a:blip>
          <a:srcRect b="0" l="0" r="0" t="0"/>
          <a:stretch/>
        </p:blipFill>
        <p:spPr>
          <a:xfrm>
            <a:off x="3470526" y="4277254"/>
            <a:ext cx="1278575" cy="65957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86"/>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052" name="Google Shape;1052;p8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053" name="Google Shape;1053;p86"/>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54" name="Google Shape;1054;p86"/>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p:txBody>
      </p:sp>
      <p:sp>
        <p:nvSpPr>
          <p:cNvPr id="1055" name="Google Shape;1055;p86"/>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Several statistical significance tests can be applied, with differences in their statistical power </a:t>
            </a:r>
            <a:endParaRPr sz="1500">
              <a:solidFill>
                <a:schemeClr val="dk2"/>
              </a:solidFill>
            </a:endParaRPr>
          </a:p>
          <a:p>
            <a:pPr indent="0" lvl="0" marL="342900" rtl="0" algn="l">
              <a:lnSpc>
                <a:spcPct val="120000"/>
              </a:lnSpc>
              <a:spcBef>
                <a:spcPts val="0"/>
              </a:spcBef>
              <a:spcAft>
                <a:spcPts val="0"/>
              </a:spcAft>
              <a:buNone/>
            </a:pPr>
            <a:r>
              <a:rPr lang="pt-BR" sz="1500">
                <a:solidFill>
                  <a:schemeClr val="dk2"/>
                </a:solidFill>
              </a:rPr>
              <a:t>(Power= P (H0 rejected | Ho is false)) </a:t>
            </a:r>
            <a:endParaRPr sz="1500">
              <a:solidFill>
                <a:schemeClr val="dk2"/>
              </a:solidFill>
            </a:endParaRPr>
          </a:p>
          <a:p>
            <a:pPr indent="-266700" lvl="1" marL="742950" rtl="0" algn="l">
              <a:lnSpc>
                <a:spcPct val="120000"/>
              </a:lnSpc>
              <a:spcBef>
                <a:spcPts val="0"/>
              </a:spcBef>
              <a:spcAft>
                <a:spcPts val="0"/>
              </a:spcAft>
              <a:buClr>
                <a:schemeClr val="dk2"/>
              </a:buClr>
              <a:buSzPts val="1500"/>
              <a:buFont typeface="Trebuchet MS"/>
              <a:buChar char="–"/>
            </a:pPr>
            <a:r>
              <a:rPr lang="pt-BR" sz="1500">
                <a:solidFill>
                  <a:schemeClr val="dk2"/>
                </a:solidFill>
              </a:rPr>
              <a:t>The statistical test with the highest power shall be used to evaluate the hypotheses</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p:txBody>
      </p:sp>
      <p:grpSp>
        <p:nvGrpSpPr>
          <p:cNvPr id="1056" name="Google Shape;1056;p86"/>
          <p:cNvGrpSpPr/>
          <p:nvPr/>
        </p:nvGrpSpPr>
        <p:grpSpPr>
          <a:xfrm>
            <a:off x="896741" y="2381996"/>
            <a:ext cx="7687361" cy="2697560"/>
            <a:chOff x="4701" y="77963"/>
            <a:chExt cx="7687361" cy="2697560"/>
          </a:xfrm>
        </p:grpSpPr>
        <p:sp>
          <p:nvSpPr>
            <p:cNvPr id="1057" name="Google Shape;1057;p86"/>
            <p:cNvSpPr/>
            <p:nvPr/>
          </p:nvSpPr>
          <p:spPr>
            <a:xfrm>
              <a:off x="4701" y="1123593"/>
              <a:ext cx="12123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86"/>
            <p:cNvSpPr txBox="1"/>
            <p:nvPr/>
          </p:nvSpPr>
          <p:spPr>
            <a:xfrm>
              <a:off x="22455" y="1141347"/>
              <a:ext cx="1176900" cy="5706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Hypothesis Testing</a:t>
              </a:r>
              <a:endParaRPr sz="1200">
                <a:solidFill>
                  <a:srgbClr val="000000"/>
                </a:solidFill>
              </a:endParaRPr>
            </a:p>
          </p:txBody>
        </p:sp>
        <p:sp>
          <p:nvSpPr>
            <p:cNvPr id="1059" name="Google Shape;1059;p86"/>
            <p:cNvSpPr/>
            <p:nvPr/>
          </p:nvSpPr>
          <p:spPr>
            <a:xfrm rot="-3311224">
              <a:off x="1034886" y="1058922"/>
              <a:ext cx="849187" cy="38365"/>
            </a:xfrm>
            <a:custGeom>
              <a:rect b="b" l="l" r="r" t="t"/>
              <a:pathLst>
                <a:path extrusionOk="0" h="120000" w="120000">
                  <a:moveTo>
                    <a:pt x="0" y="60000"/>
                  </a:moveTo>
                  <a:lnTo>
                    <a:pt x="120000" y="60000"/>
                  </a:lnTo>
                </a:path>
              </a:pathLst>
            </a:custGeom>
            <a:solidFill>
              <a:srgbClr val="D9D9D9"/>
            </a:solidFill>
            <a:ln cap="flat" cmpd="sng" w="25400">
              <a:solidFill>
                <a:srgbClr val="0019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6"/>
            <p:cNvSpPr txBox="1"/>
            <p:nvPr/>
          </p:nvSpPr>
          <p:spPr>
            <a:xfrm rot="-3304460">
              <a:off x="1438268" y="1056963"/>
              <a:ext cx="42444" cy="42444"/>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61" name="Google Shape;1061;p86"/>
            <p:cNvSpPr/>
            <p:nvPr/>
          </p:nvSpPr>
          <p:spPr>
            <a:xfrm>
              <a:off x="1701955" y="426507"/>
              <a:ext cx="12123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86"/>
            <p:cNvSpPr txBox="1"/>
            <p:nvPr/>
          </p:nvSpPr>
          <p:spPr>
            <a:xfrm>
              <a:off x="1719709" y="444261"/>
              <a:ext cx="1176900" cy="5706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Normal Distribution Data</a:t>
              </a:r>
              <a:endParaRPr sz="1200">
                <a:solidFill>
                  <a:srgbClr val="000000"/>
                </a:solidFill>
              </a:endParaRPr>
            </a:p>
          </p:txBody>
        </p:sp>
        <p:sp>
          <p:nvSpPr>
            <p:cNvPr id="1063" name="Google Shape;1063;p86"/>
            <p:cNvSpPr/>
            <p:nvPr/>
          </p:nvSpPr>
          <p:spPr>
            <a:xfrm rot="-2143103">
              <a:off x="2858060" y="536187"/>
              <a:ext cx="597121" cy="38048"/>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86"/>
            <p:cNvSpPr txBox="1"/>
            <p:nvPr/>
          </p:nvSpPr>
          <p:spPr>
            <a:xfrm rot="-2136272">
              <a:off x="3141813" y="540412"/>
              <a:ext cx="29887" cy="29887"/>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65" name="Google Shape;1065;p86"/>
            <p:cNvSpPr/>
            <p:nvPr/>
          </p:nvSpPr>
          <p:spPr>
            <a:xfrm>
              <a:off x="3399209" y="77963"/>
              <a:ext cx="12123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6"/>
            <p:cNvSpPr txBox="1"/>
            <p:nvPr/>
          </p:nvSpPr>
          <p:spPr>
            <a:xfrm>
              <a:off x="3416963" y="95717"/>
              <a:ext cx="1176900" cy="5706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2 groups</a:t>
              </a:r>
              <a:endParaRPr sz="1200">
                <a:solidFill>
                  <a:srgbClr val="000000"/>
                </a:solidFill>
              </a:endParaRPr>
            </a:p>
          </p:txBody>
        </p:sp>
        <p:sp>
          <p:nvSpPr>
            <p:cNvPr id="1067" name="Google Shape;1067;p86"/>
            <p:cNvSpPr/>
            <p:nvPr/>
          </p:nvSpPr>
          <p:spPr>
            <a:xfrm>
              <a:off x="4611533" y="361925"/>
              <a:ext cx="484800" cy="38100"/>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86"/>
            <p:cNvSpPr txBox="1"/>
            <p:nvPr/>
          </p:nvSpPr>
          <p:spPr>
            <a:xfrm>
              <a:off x="4841874" y="368921"/>
              <a:ext cx="24300" cy="24300"/>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69" name="Google Shape;1069;p86"/>
            <p:cNvSpPr/>
            <p:nvPr/>
          </p:nvSpPr>
          <p:spPr>
            <a:xfrm>
              <a:off x="5096462" y="77963"/>
              <a:ext cx="25956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6"/>
            <p:cNvSpPr txBox="1"/>
            <p:nvPr/>
          </p:nvSpPr>
          <p:spPr>
            <a:xfrm>
              <a:off x="5114216" y="95717"/>
              <a:ext cx="2559900" cy="570600"/>
            </a:xfrm>
            <a:prstGeom prst="rect">
              <a:avLst/>
            </a:prstGeom>
            <a:solidFill>
              <a:srgbClr val="D9D9D9"/>
            </a:solidFill>
            <a:ln>
              <a:noFill/>
            </a:ln>
          </p:spPr>
          <p:txBody>
            <a:bodyPr anchorCtr="0" anchor="ctr" bIns="6975" lIns="6975" spcFirstLastPara="1" rIns="6975" wrap="square" tIns="6975">
              <a:noAutofit/>
            </a:bodyPr>
            <a:lstStyle/>
            <a:p>
              <a:pPr indent="0" lvl="0" marL="0" marR="0" rtl="0" algn="l">
                <a:lnSpc>
                  <a:spcPct val="90000"/>
                </a:lnSpc>
                <a:spcBef>
                  <a:spcPts val="0"/>
                </a:spcBef>
                <a:spcAft>
                  <a:spcPts val="0"/>
                </a:spcAft>
                <a:buClr>
                  <a:srgbClr val="000000"/>
                </a:buClr>
                <a:buSzPts val="1100"/>
                <a:buFont typeface="Trebuchet MS"/>
                <a:buNone/>
              </a:pPr>
              <a:r>
                <a:rPr i="0" lang="pt-BR" sz="1100" u="none" cap="none" strike="noStrike">
                  <a:solidFill>
                    <a:srgbClr val="000000"/>
                  </a:solidFill>
                </a:rPr>
                <a:t>t-test </a:t>
              </a:r>
              <a:endParaRPr/>
            </a:p>
            <a:p>
              <a:pPr indent="0" lvl="0" marL="0" marR="0" rtl="0" algn="l">
                <a:lnSpc>
                  <a:spcPct val="90000"/>
                </a:lnSpc>
                <a:spcBef>
                  <a:spcPts val="385"/>
                </a:spcBef>
                <a:spcAft>
                  <a:spcPts val="0"/>
                </a:spcAft>
                <a:buClr>
                  <a:srgbClr val="000000"/>
                </a:buClr>
                <a:buSzPts val="1100"/>
                <a:buFont typeface="Trebuchet MS"/>
                <a:buNone/>
              </a:pPr>
              <a:r>
                <a:rPr i="0" lang="pt-BR" sz="1100" u="none" cap="none" strike="noStrike">
                  <a:solidFill>
                    <a:srgbClr val="000000"/>
                  </a:solidFill>
                </a:rPr>
                <a:t>paired Student's t-test</a:t>
              </a:r>
              <a:endParaRPr sz="1100">
                <a:solidFill>
                  <a:srgbClr val="000000"/>
                </a:solidFill>
              </a:endParaRPr>
            </a:p>
          </p:txBody>
        </p:sp>
        <p:sp>
          <p:nvSpPr>
            <p:cNvPr id="1071" name="Google Shape;1071;p86"/>
            <p:cNvSpPr/>
            <p:nvPr/>
          </p:nvSpPr>
          <p:spPr>
            <a:xfrm rot="2143103">
              <a:off x="2858177" y="884789"/>
              <a:ext cx="597121" cy="38048"/>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86"/>
            <p:cNvSpPr txBox="1"/>
            <p:nvPr/>
          </p:nvSpPr>
          <p:spPr>
            <a:xfrm rot="2136272">
              <a:off x="3141840" y="888928"/>
              <a:ext cx="29887" cy="29887"/>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73" name="Google Shape;1073;p86"/>
            <p:cNvSpPr/>
            <p:nvPr/>
          </p:nvSpPr>
          <p:spPr>
            <a:xfrm>
              <a:off x="3399209" y="775050"/>
              <a:ext cx="12123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86"/>
            <p:cNvSpPr txBox="1"/>
            <p:nvPr/>
          </p:nvSpPr>
          <p:spPr>
            <a:xfrm>
              <a:off x="3416963" y="792804"/>
              <a:ext cx="1176900" cy="5706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lang="pt-BR" sz="1200">
                  <a:solidFill>
                    <a:srgbClr val="000000"/>
                  </a:solidFill>
                </a:rPr>
                <a:t>3+ groups</a:t>
              </a:r>
              <a:endParaRPr sz="1200">
                <a:solidFill>
                  <a:srgbClr val="000000"/>
                </a:solidFill>
              </a:endParaRPr>
            </a:p>
          </p:txBody>
        </p:sp>
        <p:sp>
          <p:nvSpPr>
            <p:cNvPr id="1075" name="Google Shape;1075;p86"/>
            <p:cNvSpPr/>
            <p:nvPr/>
          </p:nvSpPr>
          <p:spPr>
            <a:xfrm>
              <a:off x="4611533" y="1059011"/>
              <a:ext cx="484800" cy="38100"/>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86"/>
            <p:cNvSpPr txBox="1"/>
            <p:nvPr/>
          </p:nvSpPr>
          <p:spPr>
            <a:xfrm>
              <a:off x="4841874" y="1066008"/>
              <a:ext cx="24300" cy="24300"/>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77" name="Google Shape;1077;p86"/>
            <p:cNvSpPr/>
            <p:nvPr/>
          </p:nvSpPr>
          <p:spPr>
            <a:xfrm>
              <a:off x="5096462" y="775050"/>
              <a:ext cx="25956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86"/>
            <p:cNvSpPr txBox="1"/>
            <p:nvPr/>
          </p:nvSpPr>
          <p:spPr>
            <a:xfrm>
              <a:off x="5114216" y="792804"/>
              <a:ext cx="2559900" cy="570600"/>
            </a:xfrm>
            <a:prstGeom prst="rect">
              <a:avLst/>
            </a:prstGeom>
            <a:solidFill>
              <a:srgbClr val="D9D9D9"/>
            </a:solidFill>
            <a:ln>
              <a:noFill/>
            </a:ln>
          </p:spPr>
          <p:txBody>
            <a:bodyPr anchorCtr="0" anchor="ctr" bIns="6975" lIns="6975" spcFirstLastPara="1" rIns="6975" wrap="square" tIns="6975">
              <a:noAutofit/>
            </a:bodyPr>
            <a:lstStyle/>
            <a:p>
              <a:pPr indent="0" lvl="0" marL="0" marR="0" rtl="0" algn="l">
                <a:lnSpc>
                  <a:spcPct val="90000"/>
                </a:lnSpc>
                <a:spcBef>
                  <a:spcPts val="0"/>
                </a:spcBef>
                <a:spcAft>
                  <a:spcPts val="0"/>
                </a:spcAft>
                <a:buClr>
                  <a:srgbClr val="000000"/>
                </a:buClr>
                <a:buSzPts val="1100"/>
                <a:buFont typeface="Trebuchet MS"/>
                <a:buNone/>
              </a:pPr>
              <a:r>
                <a:rPr i="0" lang="pt-BR" sz="1100" u="none" cap="none" strike="noStrike">
                  <a:solidFill>
                    <a:srgbClr val="000000"/>
                  </a:solidFill>
                </a:rPr>
                <a:t>ANOVA, Tukey</a:t>
              </a:r>
              <a:endParaRPr sz="1100">
                <a:solidFill>
                  <a:srgbClr val="000000"/>
                </a:solidFill>
              </a:endParaRPr>
            </a:p>
          </p:txBody>
        </p:sp>
        <p:sp>
          <p:nvSpPr>
            <p:cNvPr id="1079" name="Google Shape;1079;p86"/>
            <p:cNvSpPr/>
            <p:nvPr/>
          </p:nvSpPr>
          <p:spPr>
            <a:xfrm rot="3311224">
              <a:off x="1034776" y="1756124"/>
              <a:ext cx="849187" cy="38365"/>
            </a:xfrm>
            <a:custGeom>
              <a:rect b="b" l="l" r="r" t="t"/>
              <a:pathLst>
                <a:path extrusionOk="0" h="120000" w="120000">
                  <a:moveTo>
                    <a:pt x="0" y="60000"/>
                  </a:moveTo>
                  <a:lnTo>
                    <a:pt x="120000" y="60000"/>
                  </a:lnTo>
                </a:path>
              </a:pathLst>
            </a:custGeom>
            <a:solidFill>
              <a:srgbClr val="D9D9D9"/>
            </a:solidFill>
            <a:ln cap="flat" cmpd="sng" w="25400">
              <a:solidFill>
                <a:srgbClr val="0019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86"/>
            <p:cNvSpPr txBox="1"/>
            <p:nvPr/>
          </p:nvSpPr>
          <p:spPr>
            <a:xfrm rot="3304460">
              <a:off x="1438322" y="1753995"/>
              <a:ext cx="42444" cy="42444"/>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81" name="Google Shape;1081;p86"/>
            <p:cNvSpPr/>
            <p:nvPr/>
          </p:nvSpPr>
          <p:spPr>
            <a:xfrm>
              <a:off x="1701955" y="1820679"/>
              <a:ext cx="12123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86"/>
            <p:cNvSpPr txBox="1"/>
            <p:nvPr/>
          </p:nvSpPr>
          <p:spPr>
            <a:xfrm>
              <a:off x="1719709" y="1838433"/>
              <a:ext cx="1176900" cy="5706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Non Normal Distribution Data</a:t>
              </a:r>
              <a:endParaRPr sz="1200">
                <a:solidFill>
                  <a:srgbClr val="000000"/>
                </a:solidFill>
              </a:endParaRPr>
            </a:p>
          </p:txBody>
        </p:sp>
        <p:sp>
          <p:nvSpPr>
            <p:cNvPr id="1083" name="Google Shape;1083;p86"/>
            <p:cNvSpPr/>
            <p:nvPr/>
          </p:nvSpPr>
          <p:spPr>
            <a:xfrm rot="-2143103">
              <a:off x="2858060" y="1930360"/>
              <a:ext cx="597121" cy="38048"/>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86"/>
            <p:cNvSpPr txBox="1"/>
            <p:nvPr/>
          </p:nvSpPr>
          <p:spPr>
            <a:xfrm rot="-2136272">
              <a:off x="3141813" y="1934585"/>
              <a:ext cx="29887" cy="29887"/>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85" name="Google Shape;1085;p86"/>
            <p:cNvSpPr/>
            <p:nvPr/>
          </p:nvSpPr>
          <p:spPr>
            <a:xfrm>
              <a:off x="3399209" y="1472136"/>
              <a:ext cx="12123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86"/>
            <p:cNvSpPr txBox="1"/>
            <p:nvPr/>
          </p:nvSpPr>
          <p:spPr>
            <a:xfrm>
              <a:off x="3416963" y="1489890"/>
              <a:ext cx="1176900" cy="5706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2 groups</a:t>
              </a:r>
              <a:endParaRPr sz="1200">
                <a:solidFill>
                  <a:srgbClr val="000000"/>
                </a:solidFill>
              </a:endParaRPr>
            </a:p>
          </p:txBody>
        </p:sp>
        <p:sp>
          <p:nvSpPr>
            <p:cNvPr id="1087" name="Google Shape;1087;p86"/>
            <p:cNvSpPr/>
            <p:nvPr/>
          </p:nvSpPr>
          <p:spPr>
            <a:xfrm>
              <a:off x="4611533" y="1756098"/>
              <a:ext cx="484800" cy="38100"/>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86"/>
            <p:cNvSpPr txBox="1"/>
            <p:nvPr/>
          </p:nvSpPr>
          <p:spPr>
            <a:xfrm>
              <a:off x="4841874" y="1763094"/>
              <a:ext cx="24300" cy="24300"/>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89" name="Google Shape;1089;p86"/>
            <p:cNvSpPr/>
            <p:nvPr/>
          </p:nvSpPr>
          <p:spPr>
            <a:xfrm>
              <a:off x="5096462" y="1472136"/>
              <a:ext cx="25956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86"/>
            <p:cNvSpPr txBox="1"/>
            <p:nvPr/>
          </p:nvSpPr>
          <p:spPr>
            <a:xfrm>
              <a:off x="5114216" y="1489890"/>
              <a:ext cx="2559900" cy="570600"/>
            </a:xfrm>
            <a:prstGeom prst="rect">
              <a:avLst/>
            </a:prstGeom>
            <a:solidFill>
              <a:srgbClr val="D9D9D9"/>
            </a:solidFill>
            <a:ln>
              <a:noFill/>
            </a:ln>
          </p:spPr>
          <p:txBody>
            <a:bodyPr anchorCtr="0" anchor="ctr" bIns="6975" lIns="6975" spcFirstLastPara="1" rIns="6975" wrap="square" tIns="6975">
              <a:noAutofit/>
            </a:bodyPr>
            <a:lstStyle/>
            <a:p>
              <a:pPr indent="0" lvl="0" marL="0" marR="0" rtl="0" algn="l">
                <a:lnSpc>
                  <a:spcPct val="90000"/>
                </a:lnSpc>
                <a:spcBef>
                  <a:spcPts val="0"/>
                </a:spcBef>
                <a:spcAft>
                  <a:spcPts val="0"/>
                </a:spcAft>
                <a:buClr>
                  <a:srgbClr val="000000"/>
                </a:buClr>
                <a:buSzPts val="1100"/>
                <a:buFont typeface="Trebuchet MS"/>
                <a:buNone/>
              </a:pPr>
              <a:r>
                <a:rPr i="0" lang="pt-BR" sz="1100" u="none" cap="none" strike="noStrike">
                  <a:solidFill>
                    <a:srgbClr val="000000"/>
                  </a:solidFill>
                </a:rPr>
                <a:t>Mann-Whitney (Wilcoxon rank-sum test)</a:t>
              </a:r>
              <a:endParaRPr/>
            </a:p>
            <a:p>
              <a:pPr indent="0" lvl="0" marL="0" marR="0" rtl="0" algn="l">
                <a:lnSpc>
                  <a:spcPct val="90000"/>
                </a:lnSpc>
                <a:spcBef>
                  <a:spcPts val="385"/>
                </a:spcBef>
                <a:spcAft>
                  <a:spcPts val="0"/>
                </a:spcAft>
                <a:buClr>
                  <a:srgbClr val="000000"/>
                </a:buClr>
                <a:buSzPts val="1100"/>
                <a:buFont typeface="Trebuchet MS"/>
                <a:buNone/>
              </a:pPr>
              <a:r>
                <a:rPr i="0" lang="pt-BR" sz="1100" u="none" cap="none" strike="noStrike">
                  <a:solidFill>
                    <a:srgbClr val="000000"/>
                  </a:solidFill>
                </a:rPr>
                <a:t>Wilcoxon signed-rank test</a:t>
              </a:r>
              <a:endParaRPr sz="1100">
                <a:solidFill>
                  <a:srgbClr val="000000"/>
                </a:solidFill>
              </a:endParaRPr>
            </a:p>
          </p:txBody>
        </p:sp>
        <p:sp>
          <p:nvSpPr>
            <p:cNvPr id="1091" name="Google Shape;1091;p86"/>
            <p:cNvSpPr/>
            <p:nvPr/>
          </p:nvSpPr>
          <p:spPr>
            <a:xfrm rot="2143103">
              <a:off x="2858177" y="2278962"/>
              <a:ext cx="597121" cy="38048"/>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86"/>
            <p:cNvSpPr txBox="1"/>
            <p:nvPr/>
          </p:nvSpPr>
          <p:spPr>
            <a:xfrm rot="2136272">
              <a:off x="3141840" y="2283101"/>
              <a:ext cx="29887" cy="29887"/>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93" name="Google Shape;1093;p86"/>
            <p:cNvSpPr/>
            <p:nvPr/>
          </p:nvSpPr>
          <p:spPr>
            <a:xfrm>
              <a:off x="3399209" y="2169223"/>
              <a:ext cx="12123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86"/>
            <p:cNvSpPr txBox="1"/>
            <p:nvPr/>
          </p:nvSpPr>
          <p:spPr>
            <a:xfrm>
              <a:off x="3416963" y="2186977"/>
              <a:ext cx="1176900" cy="5706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lang="pt-BR" sz="1200">
                  <a:solidFill>
                    <a:srgbClr val="000000"/>
                  </a:solidFill>
                </a:rPr>
                <a:t>3+ groups</a:t>
              </a:r>
              <a:endParaRPr sz="1200">
                <a:solidFill>
                  <a:srgbClr val="000000"/>
                </a:solidFill>
              </a:endParaRPr>
            </a:p>
          </p:txBody>
        </p:sp>
        <p:sp>
          <p:nvSpPr>
            <p:cNvPr id="1095" name="Google Shape;1095;p86"/>
            <p:cNvSpPr/>
            <p:nvPr/>
          </p:nvSpPr>
          <p:spPr>
            <a:xfrm>
              <a:off x="4611533" y="2453184"/>
              <a:ext cx="484800" cy="38100"/>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86"/>
            <p:cNvSpPr txBox="1"/>
            <p:nvPr/>
          </p:nvSpPr>
          <p:spPr>
            <a:xfrm>
              <a:off x="4841874" y="2460180"/>
              <a:ext cx="24300" cy="24300"/>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097" name="Google Shape;1097;p86"/>
            <p:cNvSpPr/>
            <p:nvPr/>
          </p:nvSpPr>
          <p:spPr>
            <a:xfrm>
              <a:off x="5096462" y="2169223"/>
              <a:ext cx="2595600" cy="6063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86"/>
            <p:cNvSpPr txBox="1"/>
            <p:nvPr/>
          </p:nvSpPr>
          <p:spPr>
            <a:xfrm>
              <a:off x="5114216" y="2186977"/>
              <a:ext cx="2559900" cy="570600"/>
            </a:xfrm>
            <a:prstGeom prst="rect">
              <a:avLst/>
            </a:prstGeom>
            <a:solidFill>
              <a:srgbClr val="D9D9D9"/>
            </a:solidFill>
            <a:ln>
              <a:noFill/>
            </a:ln>
          </p:spPr>
          <p:txBody>
            <a:bodyPr anchorCtr="0" anchor="ctr" bIns="6975" lIns="6975" spcFirstLastPara="1" rIns="6975" wrap="square" tIns="6975">
              <a:noAutofit/>
            </a:bodyPr>
            <a:lstStyle/>
            <a:p>
              <a:pPr indent="0" lvl="0" marL="0" marR="0" rtl="0" algn="l">
                <a:lnSpc>
                  <a:spcPct val="90000"/>
                </a:lnSpc>
                <a:spcBef>
                  <a:spcPts val="0"/>
                </a:spcBef>
                <a:spcAft>
                  <a:spcPts val="0"/>
                </a:spcAft>
                <a:buClr>
                  <a:srgbClr val="000000"/>
                </a:buClr>
                <a:buSzPts val="1100"/>
                <a:buFont typeface="Trebuchet MS"/>
                <a:buNone/>
              </a:pPr>
              <a:r>
                <a:rPr i="0" lang="pt-BR" sz="1100" u="none" cap="none" strike="noStrike">
                  <a:solidFill>
                    <a:srgbClr val="000000"/>
                  </a:solidFill>
                </a:rPr>
                <a:t>Kruskal-Wallis</a:t>
              </a:r>
              <a:endParaRPr sz="1100">
                <a:solidFill>
                  <a:srgbClr val="000000"/>
                </a:solidFill>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87"/>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104" name="Google Shape;1104;p8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05" name="Google Shape;1105;p87"/>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06" name="Google Shape;1106;p87"/>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p:txBody>
      </p:sp>
      <p:sp>
        <p:nvSpPr>
          <p:cNvPr id="1107" name="Google Shape;1107;p87"/>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Several statistical significance tests can be applied, with differences in their statistical power </a:t>
            </a:r>
            <a:endParaRPr sz="1500">
              <a:solidFill>
                <a:schemeClr val="dk2"/>
              </a:solidFill>
            </a:endParaRPr>
          </a:p>
          <a:p>
            <a:pPr indent="0" lvl="0" marL="342900" rtl="0" algn="l">
              <a:lnSpc>
                <a:spcPct val="120000"/>
              </a:lnSpc>
              <a:spcBef>
                <a:spcPts val="0"/>
              </a:spcBef>
              <a:spcAft>
                <a:spcPts val="0"/>
              </a:spcAft>
              <a:buNone/>
            </a:pPr>
            <a:r>
              <a:rPr lang="pt-BR" sz="1500">
                <a:solidFill>
                  <a:schemeClr val="dk2"/>
                </a:solidFill>
              </a:rPr>
              <a:t>(Power= P (H0 rejected | Ho is false)) </a:t>
            </a:r>
            <a:endParaRPr sz="1500">
              <a:solidFill>
                <a:schemeClr val="dk2"/>
              </a:solidFill>
            </a:endParaRPr>
          </a:p>
          <a:p>
            <a:pPr indent="-266700" lvl="1" marL="742950" rtl="0" algn="l">
              <a:lnSpc>
                <a:spcPct val="120000"/>
              </a:lnSpc>
              <a:spcBef>
                <a:spcPts val="0"/>
              </a:spcBef>
              <a:spcAft>
                <a:spcPts val="0"/>
              </a:spcAft>
              <a:buClr>
                <a:schemeClr val="dk2"/>
              </a:buClr>
              <a:buSzPts val="1500"/>
              <a:buFont typeface="Trebuchet MS"/>
              <a:buChar char="–"/>
            </a:pPr>
            <a:r>
              <a:rPr lang="pt-BR" sz="1500">
                <a:solidFill>
                  <a:schemeClr val="dk2"/>
                </a:solidFill>
              </a:rPr>
              <a:t>The statistical test with the highest power shall be used to evaluate the hypotheses</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p:txBody>
      </p:sp>
      <p:grpSp>
        <p:nvGrpSpPr>
          <p:cNvPr id="1108" name="Google Shape;1108;p87"/>
          <p:cNvGrpSpPr/>
          <p:nvPr/>
        </p:nvGrpSpPr>
        <p:grpSpPr>
          <a:xfrm>
            <a:off x="1334724" y="2906429"/>
            <a:ext cx="6278170" cy="1366014"/>
            <a:chOff x="19" y="743709"/>
            <a:chExt cx="6278170" cy="1366014"/>
          </a:xfrm>
        </p:grpSpPr>
        <p:sp>
          <p:nvSpPr>
            <p:cNvPr id="1109" name="Google Shape;1109;p87"/>
            <p:cNvSpPr/>
            <p:nvPr/>
          </p:nvSpPr>
          <p:spPr>
            <a:xfrm>
              <a:off x="19" y="1109016"/>
              <a:ext cx="1270500" cy="6354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87"/>
            <p:cNvSpPr txBox="1"/>
            <p:nvPr/>
          </p:nvSpPr>
          <p:spPr>
            <a:xfrm>
              <a:off x="18627" y="1127624"/>
              <a:ext cx="1233300" cy="5982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Relationship </a:t>
              </a:r>
              <a:endParaRPr/>
            </a:p>
            <a:p>
              <a:pPr indent="0" lvl="0" marL="0" marR="0" rtl="0" algn="ctr">
                <a:lnSpc>
                  <a:spcPct val="90000"/>
                </a:lnSpc>
                <a:spcBef>
                  <a:spcPts val="420"/>
                </a:spcBef>
                <a:spcAft>
                  <a:spcPts val="0"/>
                </a:spcAft>
                <a:buClr>
                  <a:srgbClr val="000000"/>
                </a:buClr>
                <a:buSzPts val="1200"/>
                <a:buFont typeface="Trebuchet MS"/>
                <a:buNone/>
              </a:pPr>
              <a:r>
                <a:rPr i="0" lang="pt-BR" sz="1200" u="none" cap="none" strike="noStrike">
                  <a:solidFill>
                    <a:srgbClr val="000000"/>
                  </a:solidFill>
                </a:rPr>
                <a:t>Exploration</a:t>
              </a:r>
              <a:endParaRPr i="0" sz="1200" u="none" cap="none" strike="noStrike">
                <a:solidFill>
                  <a:srgbClr val="000000"/>
                </a:solidFill>
              </a:endParaRPr>
            </a:p>
          </p:txBody>
        </p:sp>
        <p:sp>
          <p:nvSpPr>
            <p:cNvPr id="1111" name="Google Shape;1111;p87"/>
            <p:cNvSpPr/>
            <p:nvPr/>
          </p:nvSpPr>
          <p:spPr>
            <a:xfrm rot="-2142987">
              <a:off x="1211792" y="1223919"/>
              <a:ext cx="625927" cy="39966"/>
            </a:xfrm>
            <a:custGeom>
              <a:rect b="b" l="l" r="r" t="t"/>
              <a:pathLst>
                <a:path extrusionOk="0" h="120000" w="120000">
                  <a:moveTo>
                    <a:pt x="0" y="60000"/>
                  </a:moveTo>
                  <a:lnTo>
                    <a:pt x="120000" y="60000"/>
                  </a:lnTo>
                </a:path>
              </a:pathLst>
            </a:custGeom>
            <a:solidFill>
              <a:srgbClr val="D9D9D9"/>
            </a:solidFill>
            <a:ln cap="flat" cmpd="sng" w="25400">
              <a:solidFill>
                <a:srgbClr val="0019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87"/>
            <p:cNvSpPr txBox="1"/>
            <p:nvPr/>
          </p:nvSpPr>
          <p:spPr>
            <a:xfrm rot="-2139900">
              <a:off x="1509146" y="1228353"/>
              <a:ext cx="31387" cy="31387"/>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113" name="Google Shape;1113;p87"/>
            <p:cNvSpPr/>
            <p:nvPr/>
          </p:nvSpPr>
          <p:spPr>
            <a:xfrm>
              <a:off x="1778904" y="743709"/>
              <a:ext cx="1270500" cy="6354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87"/>
            <p:cNvSpPr txBox="1"/>
            <p:nvPr/>
          </p:nvSpPr>
          <p:spPr>
            <a:xfrm>
              <a:off x="1797512" y="762317"/>
              <a:ext cx="1233300" cy="5982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Normal Distribution Data</a:t>
              </a:r>
              <a:endParaRPr sz="1200">
                <a:solidFill>
                  <a:srgbClr val="000000"/>
                </a:solidFill>
              </a:endParaRPr>
            </a:p>
          </p:txBody>
        </p:sp>
        <p:sp>
          <p:nvSpPr>
            <p:cNvPr id="1115" name="Google Shape;1115;p87"/>
            <p:cNvSpPr/>
            <p:nvPr/>
          </p:nvSpPr>
          <p:spPr>
            <a:xfrm>
              <a:off x="3049536" y="1041328"/>
              <a:ext cx="508200" cy="40200"/>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87"/>
            <p:cNvSpPr txBox="1"/>
            <p:nvPr/>
          </p:nvSpPr>
          <p:spPr>
            <a:xfrm>
              <a:off x="3290956" y="1048661"/>
              <a:ext cx="25500" cy="25500"/>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117" name="Google Shape;1117;p87"/>
            <p:cNvSpPr/>
            <p:nvPr/>
          </p:nvSpPr>
          <p:spPr>
            <a:xfrm rot="2142987">
              <a:off x="1211783" y="1589319"/>
              <a:ext cx="625927" cy="39966"/>
            </a:xfrm>
            <a:custGeom>
              <a:rect b="b" l="l" r="r" t="t"/>
              <a:pathLst>
                <a:path extrusionOk="0" h="120000" w="120000">
                  <a:moveTo>
                    <a:pt x="0" y="60000"/>
                  </a:moveTo>
                  <a:lnTo>
                    <a:pt x="120000" y="60000"/>
                  </a:lnTo>
                </a:path>
              </a:pathLst>
            </a:custGeom>
            <a:solidFill>
              <a:srgbClr val="D9D9D9"/>
            </a:solidFill>
            <a:ln cap="flat" cmpd="sng" w="25400">
              <a:solidFill>
                <a:srgbClr val="00194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87"/>
            <p:cNvSpPr txBox="1"/>
            <p:nvPr/>
          </p:nvSpPr>
          <p:spPr>
            <a:xfrm rot="2139900">
              <a:off x="1509110" y="1593695"/>
              <a:ext cx="31387" cy="31387"/>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119" name="Google Shape;1119;p87"/>
            <p:cNvSpPr/>
            <p:nvPr/>
          </p:nvSpPr>
          <p:spPr>
            <a:xfrm>
              <a:off x="1778904" y="1474323"/>
              <a:ext cx="1270500" cy="635400"/>
            </a:xfrm>
            <a:prstGeom prst="roundRect">
              <a:avLst>
                <a:gd fmla="val 10000" name="adj"/>
              </a:avLst>
            </a:prstGeom>
            <a:solidFill>
              <a:srgbClr val="D9D9D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87"/>
            <p:cNvSpPr txBox="1"/>
            <p:nvPr/>
          </p:nvSpPr>
          <p:spPr>
            <a:xfrm>
              <a:off x="1797512" y="1492931"/>
              <a:ext cx="1233300" cy="598200"/>
            </a:xfrm>
            <a:prstGeom prst="rect">
              <a:avLst/>
            </a:prstGeom>
            <a:solidFill>
              <a:srgbClr val="D9D9D9"/>
            </a:solid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Trebuchet MS"/>
                <a:buNone/>
              </a:pPr>
              <a:r>
                <a:rPr i="0" lang="pt-BR" sz="1200" u="none" cap="none" strike="noStrike">
                  <a:solidFill>
                    <a:srgbClr val="000000"/>
                  </a:solidFill>
                </a:rPr>
                <a:t>Non Normal Distribution Data</a:t>
              </a:r>
              <a:endParaRPr sz="1200">
                <a:solidFill>
                  <a:srgbClr val="000000"/>
                </a:solidFill>
              </a:endParaRPr>
            </a:p>
          </p:txBody>
        </p:sp>
        <p:sp>
          <p:nvSpPr>
            <p:cNvPr id="1121" name="Google Shape;1121;p87"/>
            <p:cNvSpPr/>
            <p:nvPr/>
          </p:nvSpPr>
          <p:spPr>
            <a:xfrm>
              <a:off x="3049536" y="1771942"/>
              <a:ext cx="508200" cy="40200"/>
            </a:xfrm>
            <a:custGeom>
              <a:rect b="b" l="l" r="r" t="t"/>
              <a:pathLst>
                <a:path extrusionOk="0" h="120000" w="120000">
                  <a:moveTo>
                    <a:pt x="0" y="60000"/>
                  </a:moveTo>
                  <a:lnTo>
                    <a:pt x="120000" y="60000"/>
                  </a:lnTo>
                </a:path>
              </a:pathLst>
            </a:custGeom>
            <a:solidFill>
              <a:srgbClr val="D9D9D9"/>
            </a:solidFill>
            <a:ln cap="flat" cmpd="sng" w="25400">
              <a:solidFill>
                <a:srgbClr val="001C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87"/>
            <p:cNvSpPr txBox="1"/>
            <p:nvPr/>
          </p:nvSpPr>
          <p:spPr>
            <a:xfrm>
              <a:off x="3290956" y="1779274"/>
              <a:ext cx="25500" cy="25500"/>
            </a:xfrm>
            <a:prstGeom prst="rect">
              <a:avLst/>
            </a:prstGeom>
            <a:solidFill>
              <a:srgbClr val="D9D9D9"/>
            </a:solid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sz="500">
                <a:solidFill>
                  <a:srgbClr val="000000"/>
                </a:solidFill>
              </a:endParaRPr>
            </a:p>
          </p:txBody>
        </p:sp>
        <p:sp>
          <p:nvSpPr>
            <p:cNvPr id="1123" name="Google Shape;1123;p87"/>
            <p:cNvSpPr/>
            <p:nvPr/>
          </p:nvSpPr>
          <p:spPr>
            <a:xfrm>
              <a:off x="3557789" y="1474323"/>
              <a:ext cx="2720400" cy="635400"/>
            </a:xfrm>
            <a:prstGeom prst="roundRect">
              <a:avLst>
                <a:gd fmla="val 1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87"/>
            <p:cNvSpPr txBox="1"/>
            <p:nvPr/>
          </p:nvSpPr>
          <p:spPr>
            <a:xfrm>
              <a:off x="3576395" y="1492930"/>
              <a:ext cx="1621500" cy="598200"/>
            </a:xfrm>
            <a:prstGeom prst="rect">
              <a:avLst/>
            </a:prstGeom>
            <a:solidFill>
              <a:srgbClr val="D9D9D9"/>
            </a:solidFill>
            <a:ln>
              <a:noFill/>
            </a:ln>
          </p:spPr>
          <p:txBody>
            <a:bodyPr anchorCtr="0" anchor="ctr" bIns="6975" lIns="6975" spcFirstLastPara="1" rIns="6975" wrap="square" tIns="6975">
              <a:noAutofit/>
            </a:bodyPr>
            <a:lstStyle/>
            <a:p>
              <a:pPr indent="0" lvl="0" marL="0" marR="0" rtl="0" algn="l">
                <a:lnSpc>
                  <a:spcPct val="90000"/>
                </a:lnSpc>
                <a:spcBef>
                  <a:spcPts val="0"/>
                </a:spcBef>
                <a:spcAft>
                  <a:spcPts val="0"/>
                </a:spcAft>
                <a:buClr>
                  <a:srgbClr val="000000"/>
                </a:buClr>
                <a:buSzPts val="1100"/>
                <a:buFont typeface="Trebuchet MS"/>
                <a:buNone/>
              </a:pPr>
              <a:r>
                <a:rPr i="0" lang="pt-BR" sz="1100" u="none" cap="none" strike="noStrike">
                  <a:solidFill>
                    <a:srgbClr val="000000"/>
                  </a:solidFill>
                </a:rPr>
                <a:t>Spearman</a:t>
              </a:r>
              <a:r>
                <a:rPr i="0" lang="pt-BR" sz="1100" u="none" cap="none" strike="noStrike">
                  <a:solidFill>
                    <a:srgbClr val="003399"/>
                  </a:solidFill>
                </a:rPr>
                <a:t> </a:t>
              </a:r>
              <a:endParaRPr/>
            </a:p>
            <a:p>
              <a:pPr indent="0" lvl="0" marL="0" marR="0" rtl="0" algn="l">
                <a:lnSpc>
                  <a:spcPct val="90000"/>
                </a:lnSpc>
                <a:spcBef>
                  <a:spcPts val="385"/>
                </a:spcBef>
                <a:spcAft>
                  <a:spcPts val="0"/>
                </a:spcAft>
                <a:buClr>
                  <a:srgbClr val="000000"/>
                </a:buClr>
                <a:buSzPts val="1100"/>
                <a:buFont typeface="Trebuchet MS"/>
                <a:buNone/>
              </a:pPr>
              <a:r>
                <a:rPr i="0" lang="pt-BR" sz="1100" u="none" cap="none" strike="noStrike">
                  <a:solidFill>
                    <a:srgbClr val="000000"/>
                  </a:solidFill>
                </a:rPr>
                <a:t>Non-Linear Regression</a:t>
              </a:r>
              <a:endParaRPr i="0" sz="1100" u="none" cap="none" strike="noStrike">
                <a:solidFill>
                  <a:srgbClr val="000000"/>
                </a:solidFill>
              </a:endParaRPr>
            </a:p>
          </p:txBody>
        </p:sp>
      </p:grpSp>
      <p:grpSp>
        <p:nvGrpSpPr>
          <p:cNvPr id="1125" name="Google Shape;1125;p87"/>
          <p:cNvGrpSpPr/>
          <p:nvPr/>
        </p:nvGrpSpPr>
        <p:grpSpPr>
          <a:xfrm>
            <a:off x="4892607" y="2906425"/>
            <a:ext cx="2720128" cy="635400"/>
            <a:chOff x="3557789" y="1474323"/>
            <a:chExt cx="2720400" cy="635400"/>
          </a:xfrm>
        </p:grpSpPr>
        <p:sp>
          <p:nvSpPr>
            <p:cNvPr id="1126" name="Google Shape;1126;p87"/>
            <p:cNvSpPr/>
            <p:nvPr/>
          </p:nvSpPr>
          <p:spPr>
            <a:xfrm>
              <a:off x="3557789" y="1474323"/>
              <a:ext cx="2720400" cy="635400"/>
            </a:xfrm>
            <a:prstGeom prst="roundRect">
              <a:avLst>
                <a:gd fmla="val 1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87"/>
            <p:cNvSpPr txBox="1"/>
            <p:nvPr/>
          </p:nvSpPr>
          <p:spPr>
            <a:xfrm>
              <a:off x="3576395" y="1492930"/>
              <a:ext cx="1621500" cy="598200"/>
            </a:xfrm>
            <a:prstGeom prst="rect">
              <a:avLst/>
            </a:prstGeom>
            <a:solidFill>
              <a:srgbClr val="D9D9D9"/>
            </a:solidFill>
            <a:ln>
              <a:noFill/>
            </a:ln>
          </p:spPr>
          <p:txBody>
            <a:bodyPr anchorCtr="0" anchor="ctr" bIns="6975" lIns="6975" spcFirstLastPara="1" rIns="6975" wrap="square" tIns="6975">
              <a:noAutofit/>
            </a:bodyPr>
            <a:lstStyle/>
            <a:p>
              <a:pPr indent="0" lvl="0" marL="0" rtl="0" algn="l">
                <a:lnSpc>
                  <a:spcPct val="90000"/>
                </a:lnSpc>
                <a:spcBef>
                  <a:spcPts val="385"/>
                </a:spcBef>
                <a:spcAft>
                  <a:spcPts val="0"/>
                </a:spcAft>
                <a:buClr>
                  <a:schemeClr val="dk1"/>
                </a:buClr>
                <a:buSzPts val="1100"/>
                <a:buFont typeface="Arial"/>
                <a:buNone/>
              </a:pPr>
              <a:r>
                <a:rPr lang="pt-BR" sz="1100"/>
                <a:t>Pearson </a:t>
              </a:r>
              <a:endParaRPr sz="1100"/>
            </a:p>
            <a:p>
              <a:pPr indent="0" lvl="0" marL="0" rtl="0" algn="l">
                <a:lnSpc>
                  <a:spcPct val="90000"/>
                </a:lnSpc>
                <a:spcBef>
                  <a:spcPts val="385"/>
                </a:spcBef>
                <a:spcAft>
                  <a:spcPts val="0"/>
                </a:spcAft>
                <a:buClr>
                  <a:schemeClr val="dk1"/>
                </a:buClr>
                <a:buSzPts val="1100"/>
                <a:buFont typeface="Arial"/>
                <a:buNone/>
              </a:pPr>
              <a:r>
                <a:rPr lang="pt-BR" sz="1100"/>
                <a:t>Linear Regression</a:t>
              </a:r>
              <a:endParaRPr sz="1100"/>
            </a:p>
          </p:txBody>
        </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88"/>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133" name="Google Shape;1133;p8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34" name="Google Shape;1134;p88"/>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35" name="Google Shape;1135;p88"/>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Null-hypothesis Significance Testing (NHST)</a:t>
            </a:r>
            <a:endParaRPr b="1" sz="1600">
              <a:solidFill>
                <a:schemeClr val="dk1"/>
              </a:solidFill>
            </a:endParaRPr>
          </a:p>
        </p:txBody>
      </p:sp>
      <p:sp>
        <p:nvSpPr>
          <p:cNvPr id="1136" name="Google Shape;1136;p88"/>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b="1" lang="pt-BR" sz="1500">
                <a:solidFill>
                  <a:schemeClr val="dk2"/>
                </a:solidFill>
              </a:rPr>
              <a:t>Problems with NHST</a:t>
            </a:r>
            <a:endParaRPr b="1" sz="1500">
              <a:solidFill>
                <a:schemeClr val="dk2"/>
              </a:solidFill>
            </a:endParaRPr>
          </a:p>
          <a:p>
            <a:pPr indent="-323850" lvl="0" marL="800100" rtl="0" algn="l">
              <a:lnSpc>
                <a:spcPct val="120000"/>
              </a:lnSpc>
              <a:spcBef>
                <a:spcPts val="0"/>
              </a:spcBef>
              <a:spcAft>
                <a:spcPts val="0"/>
              </a:spcAft>
              <a:buClr>
                <a:schemeClr val="dk2"/>
              </a:buClr>
              <a:buSzPts val="1500"/>
              <a:buFont typeface="Trebuchet MS"/>
              <a:buChar char="•"/>
            </a:pPr>
            <a:r>
              <a:rPr lang="pt-BR" sz="1500">
                <a:solidFill>
                  <a:schemeClr val="dk2"/>
                </a:solidFill>
              </a:rPr>
              <a:t>Dichotomous nature of its results</a:t>
            </a:r>
            <a:endParaRPr sz="1500">
              <a:solidFill>
                <a:schemeClr val="dk2"/>
              </a:solidFill>
            </a:endParaRPr>
          </a:p>
          <a:p>
            <a:pPr indent="-323850" lvl="0" marL="800100" rtl="0" algn="l">
              <a:lnSpc>
                <a:spcPct val="120000"/>
              </a:lnSpc>
              <a:spcBef>
                <a:spcPts val="0"/>
              </a:spcBef>
              <a:spcAft>
                <a:spcPts val="0"/>
              </a:spcAft>
              <a:buClr>
                <a:schemeClr val="dk2"/>
              </a:buClr>
              <a:buSzPts val="1500"/>
              <a:buFont typeface="Trebuchet MS"/>
              <a:buChar char="•"/>
            </a:pPr>
            <a:r>
              <a:rPr lang="pt-BR" sz="1500">
                <a:solidFill>
                  <a:schemeClr val="dk2"/>
                </a:solidFill>
              </a:rPr>
              <a:t>Requires a representative sample  of the population, otherwise it is unclear what NHST actually means</a:t>
            </a:r>
            <a:br>
              <a:rPr lang="pt-BR" sz="1500">
                <a:solidFill>
                  <a:schemeClr val="dk2"/>
                </a:solidFill>
              </a:rPr>
            </a:br>
            <a:endParaRPr sz="1500">
              <a:solidFill>
                <a:schemeClr val="dk2"/>
              </a:solidFill>
            </a:endParaRPr>
          </a:p>
          <a:p>
            <a:pPr indent="-323850" lvl="0" marL="342900" rtl="0" algn="l">
              <a:lnSpc>
                <a:spcPct val="120000"/>
              </a:lnSpc>
              <a:spcBef>
                <a:spcPts val="0"/>
              </a:spcBef>
              <a:spcAft>
                <a:spcPts val="0"/>
              </a:spcAft>
              <a:buClr>
                <a:schemeClr val="dk2"/>
              </a:buClr>
              <a:buSzPts val="1500"/>
              <a:buFont typeface="Verdana"/>
              <a:buChar char="•"/>
            </a:pPr>
            <a:r>
              <a:rPr b="1" lang="pt-BR" sz="1500">
                <a:solidFill>
                  <a:schemeClr val="dk2"/>
                </a:solidFill>
              </a:rPr>
              <a:t>We need alternatives...</a:t>
            </a:r>
            <a:endParaRPr b="1" sz="1500">
              <a:solidFill>
                <a:schemeClr val="dk2"/>
              </a:solidFill>
            </a:endParaRPr>
          </a:p>
          <a:p>
            <a:pPr indent="0" lvl="0" marL="0" rtl="0" algn="l">
              <a:lnSpc>
                <a:spcPct val="120000"/>
              </a:lnSpc>
              <a:spcBef>
                <a:spcPts val="0"/>
              </a:spcBef>
              <a:spcAft>
                <a:spcPts val="0"/>
              </a:spcAft>
              <a:buNone/>
            </a:pPr>
            <a:r>
              <a:t/>
            </a:r>
            <a:endParaRPr sz="15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0" lvl="0" marL="0" rtl="0" algn="l">
              <a:lnSpc>
                <a:spcPct val="120000"/>
              </a:lnSpc>
              <a:spcBef>
                <a:spcPts val="0"/>
              </a:spcBef>
              <a:spcAft>
                <a:spcPts val="0"/>
              </a:spcAft>
              <a:buNone/>
            </a:pPr>
            <a:br>
              <a:rPr lang="pt-BR" sz="1500">
                <a:solidFill>
                  <a:schemeClr val="dk2"/>
                </a:solidFill>
              </a:rPr>
            </a:br>
            <a:endParaRPr sz="1500">
              <a:solidFill>
                <a:schemeClr val="dk2"/>
              </a:solidFill>
            </a:endParaRPr>
          </a:p>
          <a:p>
            <a:pPr indent="0" lvl="0" marL="0" rtl="0" algn="l">
              <a:lnSpc>
                <a:spcPct val="120000"/>
              </a:lnSpc>
              <a:spcBef>
                <a:spcPts val="0"/>
              </a:spcBef>
              <a:spcAft>
                <a:spcPts val="0"/>
              </a:spcAft>
              <a:buClr>
                <a:schemeClr val="dk1"/>
              </a:buClr>
              <a:buSzPts val="1100"/>
              <a:buFont typeface="Arial"/>
              <a:buNone/>
            </a:pPr>
            <a:r>
              <a:t/>
            </a:r>
            <a:endParaRPr sz="1500">
              <a:solidFill>
                <a:schemeClr val="dk2"/>
              </a:solidFill>
            </a:endParaRPr>
          </a:p>
          <a:p>
            <a:pPr indent="0" lvl="0" marL="0" rtl="0" algn="l">
              <a:lnSpc>
                <a:spcPct val="120000"/>
              </a:lnSpc>
              <a:spcBef>
                <a:spcPts val="0"/>
              </a:spcBef>
              <a:spcAft>
                <a:spcPts val="0"/>
              </a:spcAft>
              <a:buNone/>
            </a:pPr>
            <a:r>
              <a:t/>
            </a:r>
            <a:endParaRPr sz="1500">
              <a:solidFill>
                <a:schemeClr val="dk2"/>
              </a:solidFill>
            </a:endParaRPr>
          </a:p>
          <a:p>
            <a:pPr indent="-190500" lvl="0" marL="8001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a:p>
            <a:pPr indent="-190500" lvl="0" marL="342900" rtl="0" algn="l">
              <a:lnSpc>
                <a:spcPct val="120000"/>
              </a:lnSpc>
              <a:spcBef>
                <a:spcPts val="480"/>
              </a:spcBef>
              <a:spcAft>
                <a:spcPts val="0"/>
              </a:spcAft>
              <a:buNone/>
            </a:pPr>
            <a:r>
              <a:t/>
            </a:r>
            <a:endParaRPr sz="1500">
              <a:solidFill>
                <a:schemeClr val="dk2"/>
              </a:solidFill>
            </a:endParaRPr>
          </a:p>
        </p:txBody>
      </p:sp>
      <p:pic>
        <p:nvPicPr>
          <p:cNvPr id="1137" name="Google Shape;1137;p88"/>
          <p:cNvPicPr preferRelativeResize="0"/>
          <p:nvPr/>
        </p:nvPicPr>
        <p:blipFill>
          <a:blip r:embed="rId3">
            <a:alphaModFix/>
          </a:blip>
          <a:stretch>
            <a:fillRect/>
          </a:stretch>
        </p:blipFill>
        <p:spPr>
          <a:xfrm>
            <a:off x="3869200" y="3199150"/>
            <a:ext cx="1666075" cy="16660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89"/>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143" name="Google Shape;1143;p8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44" name="Google Shape;1144;p89"/>
          <p:cNvSpPr/>
          <p:nvPr/>
        </p:nvSpPr>
        <p:spPr>
          <a:xfrm>
            <a:off x="-1850" y="866550"/>
            <a:ext cx="50700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45" name="Google Shape;1145;p89"/>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Bootstrapping Confidence Intervals</a:t>
            </a:r>
            <a:endParaRPr b="1" sz="1600">
              <a:solidFill>
                <a:schemeClr val="dk1"/>
              </a:solidFill>
            </a:endParaRPr>
          </a:p>
        </p:txBody>
      </p:sp>
      <p:sp>
        <p:nvSpPr>
          <p:cNvPr id="1146" name="Google Shape;1146;p89"/>
          <p:cNvSpPr txBox="1"/>
          <p:nvPr/>
        </p:nvSpPr>
        <p:spPr>
          <a:xfrm>
            <a:off x="-10800" y="1413300"/>
            <a:ext cx="5528100" cy="1044900"/>
          </a:xfrm>
          <a:prstGeom prst="rect">
            <a:avLst/>
          </a:prstGeom>
          <a:noFill/>
          <a:ln>
            <a:noFill/>
          </a:ln>
        </p:spPr>
        <p:txBody>
          <a:bodyPr anchorCtr="0" anchor="t" bIns="45700" lIns="91425" spcFirstLastPara="1" rIns="91425" wrap="square" tIns="45700">
            <a:noAutofit/>
          </a:bodyPr>
          <a:lstStyle/>
          <a:p>
            <a:pPr indent="-317500" lvl="0" marL="342900" rtl="0" algn="l">
              <a:lnSpc>
                <a:spcPct val="120000"/>
              </a:lnSpc>
              <a:spcBef>
                <a:spcPts val="0"/>
              </a:spcBef>
              <a:spcAft>
                <a:spcPts val="0"/>
              </a:spcAft>
              <a:buClr>
                <a:schemeClr val="dk2"/>
              </a:buClr>
              <a:buSzPts val="1400"/>
              <a:buFont typeface="Trebuchet MS"/>
              <a:buChar char="•"/>
            </a:pPr>
            <a:r>
              <a:rPr lang="pt-BR">
                <a:solidFill>
                  <a:schemeClr val="dk2"/>
                </a:solidFill>
              </a:rPr>
              <a:t>Replaces fixed significance </a:t>
            </a:r>
            <a:r>
              <a:rPr b="1" lang="pt-BR">
                <a:solidFill>
                  <a:schemeClr val="dk2"/>
                </a:solidFill>
              </a:rPr>
              <a:t>level </a:t>
            </a:r>
            <a:r>
              <a:rPr b="1" lang="pt-BR">
                <a:solidFill>
                  <a:schemeClr val="dk2"/>
                </a:solidFill>
              </a:rPr>
              <a:t>thresholds</a:t>
            </a:r>
            <a:endParaRPr b="1">
              <a:solidFill>
                <a:schemeClr val="dk2"/>
              </a:solidFill>
            </a:endParaRPr>
          </a:p>
          <a:p>
            <a:pPr indent="0" lvl="0" marL="342900" rtl="0" algn="l">
              <a:lnSpc>
                <a:spcPct val="120000"/>
              </a:lnSpc>
              <a:spcBef>
                <a:spcPts val="0"/>
              </a:spcBef>
              <a:spcAft>
                <a:spcPts val="0"/>
              </a:spcAft>
              <a:buNone/>
            </a:pPr>
            <a:r>
              <a:t/>
            </a:r>
            <a:endParaRPr>
              <a:solidFill>
                <a:schemeClr val="dk2"/>
              </a:solidFill>
            </a:endParaRPr>
          </a:p>
          <a:p>
            <a:pPr indent="-317500" lvl="0" marL="342900" rtl="0" algn="l">
              <a:lnSpc>
                <a:spcPct val="120000"/>
              </a:lnSpc>
              <a:spcBef>
                <a:spcPts val="0"/>
              </a:spcBef>
              <a:spcAft>
                <a:spcPts val="0"/>
              </a:spcAft>
              <a:buClr>
                <a:schemeClr val="dk2"/>
              </a:buClr>
              <a:buSzPts val="1400"/>
              <a:buFont typeface="Trebuchet MS"/>
              <a:buChar char="•"/>
            </a:pPr>
            <a:r>
              <a:rPr lang="pt-BR">
                <a:solidFill>
                  <a:schemeClr val="dk2"/>
                </a:solidFill>
              </a:rPr>
              <a:t>Involves </a:t>
            </a:r>
            <a:r>
              <a:rPr b="1" lang="pt-BR">
                <a:solidFill>
                  <a:schemeClr val="dk2"/>
                </a:solidFill>
              </a:rPr>
              <a:t>estimating a confidence interval </a:t>
            </a:r>
            <a:r>
              <a:rPr lang="pt-BR">
                <a:solidFill>
                  <a:schemeClr val="dk2"/>
                </a:solidFill>
              </a:rPr>
              <a:t>around a metric we are interested in</a:t>
            </a:r>
            <a:endParaRPr>
              <a:solidFill>
                <a:schemeClr val="dk2"/>
              </a:solidFill>
            </a:endParaRPr>
          </a:p>
          <a:p>
            <a:pPr indent="-260350" lvl="1" marL="742950" rtl="0" algn="l">
              <a:lnSpc>
                <a:spcPct val="120000"/>
              </a:lnSpc>
              <a:spcBef>
                <a:spcPts val="0"/>
              </a:spcBef>
              <a:spcAft>
                <a:spcPts val="0"/>
              </a:spcAft>
              <a:buClr>
                <a:schemeClr val="dk2"/>
              </a:buClr>
              <a:buSzPts val="1400"/>
              <a:buFont typeface="Trebuchet MS"/>
              <a:buChar char="–"/>
            </a:pPr>
            <a:r>
              <a:rPr lang="pt-BR">
                <a:solidFill>
                  <a:schemeClr val="dk2"/>
                </a:solidFill>
              </a:rPr>
              <a:t>How large is the confidence interval?</a:t>
            </a:r>
            <a:endParaRPr>
              <a:solidFill>
                <a:schemeClr val="dk2"/>
              </a:solidFill>
            </a:endParaRPr>
          </a:p>
          <a:p>
            <a:pPr indent="-260350" lvl="1" marL="742950" rtl="0" algn="l">
              <a:lnSpc>
                <a:spcPct val="120000"/>
              </a:lnSpc>
              <a:spcBef>
                <a:spcPts val="0"/>
              </a:spcBef>
              <a:spcAft>
                <a:spcPts val="0"/>
              </a:spcAft>
              <a:buClr>
                <a:schemeClr val="dk2"/>
              </a:buClr>
              <a:buSzPts val="1400"/>
              <a:buFont typeface="Trebuchet MS"/>
              <a:buChar char="–"/>
            </a:pPr>
            <a:r>
              <a:rPr lang="pt-BR">
                <a:solidFill>
                  <a:schemeClr val="dk2"/>
                </a:solidFill>
              </a:rPr>
              <a:t>How strongly do confidence intervals of methods to compare overlap?</a:t>
            </a:r>
            <a:endParaRPr>
              <a:solidFill>
                <a:schemeClr val="dk2"/>
              </a:solidFill>
            </a:endParaRPr>
          </a:p>
          <a:p>
            <a:pPr indent="0" lvl="0" marL="0" rtl="0" algn="l">
              <a:lnSpc>
                <a:spcPct val="120000"/>
              </a:lnSpc>
              <a:spcBef>
                <a:spcPts val="0"/>
              </a:spcBef>
              <a:spcAft>
                <a:spcPts val="0"/>
              </a:spcAft>
              <a:buNone/>
            </a:pPr>
            <a:r>
              <a:t/>
            </a:r>
            <a:endParaRPr>
              <a:solidFill>
                <a:schemeClr val="dk2"/>
              </a:solidFill>
            </a:endParaRPr>
          </a:p>
          <a:p>
            <a:pPr indent="-317500" lvl="0" marL="342900" rtl="0" algn="l">
              <a:lnSpc>
                <a:spcPct val="120000"/>
              </a:lnSpc>
              <a:spcBef>
                <a:spcPts val="0"/>
              </a:spcBef>
              <a:spcAft>
                <a:spcPts val="0"/>
              </a:spcAft>
              <a:buClr>
                <a:schemeClr val="dk2"/>
              </a:buClr>
              <a:buSzPts val="1400"/>
              <a:buFont typeface="Trebuchet MS"/>
              <a:buChar char="•"/>
            </a:pPr>
            <a:r>
              <a:rPr lang="pt-BR">
                <a:solidFill>
                  <a:schemeClr val="dk2"/>
                </a:solidFill>
              </a:rPr>
              <a:t>Idea of </a:t>
            </a:r>
            <a:r>
              <a:rPr b="1" lang="pt-BR">
                <a:solidFill>
                  <a:schemeClr val="dk2"/>
                </a:solidFill>
              </a:rPr>
              <a:t>bootstrapping</a:t>
            </a:r>
            <a:r>
              <a:rPr lang="pt-BR">
                <a:solidFill>
                  <a:schemeClr val="dk2"/>
                </a:solidFill>
              </a:rPr>
              <a:t>:</a:t>
            </a:r>
            <a:endParaRPr>
              <a:solidFill>
                <a:schemeClr val="dk2"/>
              </a:solidFill>
            </a:endParaRPr>
          </a:p>
          <a:p>
            <a:pPr indent="-260350" lvl="1" marL="742950" rtl="0" algn="l">
              <a:lnSpc>
                <a:spcPct val="120000"/>
              </a:lnSpc>
              <a:spcBef>
                <a:spcPts val="0"/>
              </a:spcBef>
              <a:spcAft>
                <a:spcPts val="0"/>
              </a:spcAft>
              <a:buClr>
                <a:schemeClr val="dk2"/>
              </a:buClr>
              <a:buSzPts val="1400"/>
              <a:buFont typeface="Trebuchet MS"/>
              <a:buChar char="–"/>
            </a:pPr>
            <a:r>
              <a:rPr lang="pt-BR">
                <a:solidFill>
                  <a:schemeClr val="dk2"/>
                </a:solidFill>
              </a:rPr>
              <a:t>We repeatedly take samples with replacement and calculate the statistic we are interested in</a:t>
            </a:r>
            <a:endParaRPr>
              <a:solidFill>
                <a:schemeClr val="dk2"/>
              </a:solidFill>
            </a:endParaRPr>
          </a:p>
          <a:p>
            <a:pPr indent="-260350" lvl="1" marL="742950" rtl="0" algn="l">
              <a:lnSpc>
                <a:spcPct val="120000"/>
              </a:lnSpc>
              <a:spcBef>
                <a:spcPts val="0"/>
              </a:spcBef>
              <a:spcAft>
                <a:spcPts val="0"/>
              </a:spcAft>
              <a:buClr>
                <a:schemeClr val="dk2"/>
              </a:buClr>
              <a:buSzPts val="1400"/>
              <a:buFont typeface="Trebuchet MS"/>
              <a:buChar char="–"/>
            </a:pPr>
            <a:r>
              <a:rPr lang="pt-BR">
                <a:solidFill>
                  <a:schemeClr val="dk2"/>
                </a:solidFill>
              </a:rPr>
              <a:t>This is repeated a large number of times and, thereby, provides us with an understanding of the distribution of the sample</a:t>
            </a:r>
            <a:endParaRPr>
              <a:solidFill>
                <a:schemeClr val="dk2"/>
              </a:solidFill>
            </a:endParaRPr>
          </a:p>
          <a:p>
            <a:pPr indent="0" lvl="0" marL="0" rtl="0" algn="l">
              <a:lnSpc>
                <a:spcPct val="120000"/>
              </a:lnSpc>
              <a:spcBef>
                <a:spcPts val="480"/>
              </a:spcBef>
              <a:spcAft>
                <a:spcPts val="0"/>
              </a:spcAft>
              <a:buNone/>
            </a:pPr>
            <a:r>
              <a:t/>
            </a:r>
            <a:endParaRPr>
              <a:solidFill>
                <a:schemeClr val="dk2"/>
              </a:solidFill>
            </a:endParaRPr>
          </a:p>
          <a:p>
            <a:pPr indent="-190500" lvl="0" marL="342900" rtl="0" algn="l">
              <a:lnSpc>
                <a:spcPct val="120000"/>
              </a:lnSpc>
              <a:spcBef>
                <a:spcPts val="480"/>
              </a:spcBef>
              <a:spcAft>
                <a:spcPts val="0"/>
              </a:spcAft>
              <a:buNone/>
            </a:pPr>
            <a:r>
              <a:t/>
            </a:r>
            <a:endParaRPr>
              <a:solidFill>
                <a:schemeClr val="dk2"/>
              </a:solidFill>
            </a:endParaRPr>
          </a:p>
        </p:txBody>
      </p:sp>
      <p:pic>
        <p:nvPicPr>
          <p:cNvPr descr="https://miro.medium.com/max/2294/1*zBA6TI8JcBSHYZh9_KAGzw.png" id="1147" name="Google Shape;1147;p89"/>
          <p:cNvPicPr preferRelativeResize="0"/>
          <p:nvPr/>
        </p:nvPicPr>
        <p:blipFill rotWithShape="1">
          <a:blip r:embed="rId3">
            <a:alphaModFix/>
          </a:blip>
          <a:srcRect b="0" l="0" r="0" t="0"/>
          <a:stretch/>
        </p:blipFill>
        <p:spPr>
          <a:xfrm>
            <a:off x="5562250" y="1480325"/>
            <a:ext cx="3515124" cy="3232300"/>
          </a:xfrm>
          <a:prstGeom prst="rect">
            <a:avLst/>
          </a:prstGeom>
          <a:noFill/>
          <a:ln>
            <a:noFill/>
          </a:ln>
        </p:spPr>
      </p:pic>
      <p:sp>
        <p:nvSpPr>
          <p:cNvPr id="1148" name="Google Shape;1148;p89"/>
          <p:cNvSpPr/>
          <p:nvPr/>
        </p:nvSpPr>
        <p:spPr>
          <a:xfrm>
            <a:off x="5688239" y="4698675"/>
            <a:ext cx="32943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Trebuchet MS"/>
              <a:buNone/>
            </a:pPr>
            <a:r>
              <a:rPr i="0" lang="pt-BR" sz="600" u="none" cap="none" strike="noStrike">
                <a:solidFill>
                  <a:srgbClr val="000000"/>
                </a:solidFill>
              </a:rPr>
              <a:t>Source: https://medium.com/swlh/bootstrap-sampling-using-pythons-numpy-85822d868977</a:t>
            </a:r>
            <a:endParaRPr sz="6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90"/>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Bootstrapping Confidence Intervals: Example</a:t>
            </a:r>
            <a:endParaRPr sz="2400">
              <a:solidFill>
                <a:srgbClr val="666666"/>
              </a:solidFill>
            </a:endParaRPr>
          </a:p>
        </p:txBody>
      </p:sp>
      <p:cxnSp>
        <p:nvCxnSpPr>
          <p:cNvPr id="1154" name="Google Shape;1154;p9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55" name="Google Shape;1155;p90"/>
          <p:cNvSpPr/>
          <p:nvPr/>
        </p:nvSpPr>
        <p:spPr>
          <a:xfrm>
            <a:off x="5688239" y="3936675"/>
            <a:ext cx="32943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Trebuchet MS"/>
              <a:buNone/>
            </a:pPr>
            <a:r>
              <a:rPr i="0" lang="pt-BR" sz="600" u="none" cap="none" strike="noStrike">
                <a:solidFill>
                  <a:srgbClr val="000000"/>
                </a:solidFill>
              </a:rPr>
              <a:t>Source: https://medium.com/swlh/bootstrap-sampling-using-pythons-numpy-85822d868977</a:t>
            </a:r>
            <a:endParaRPr sz="600"/>
          </a:p>
        </p:txBody>
      </p:sp>
      <p:pic>
        <p:nvPicPr>
          <p:cNvPr descr="https://miro.medium.com/max/2294/1*zBA6TI8JcBSHYZh9_KAGzw.png" id="1156" name="Google Shape;1156;p90"/>
          <p:cNvPicPr preferRelativeResize="0"/>
          <p:nvPr/>
        </p:nvPicPr>
        <p:blipFill rotWithShape="1">
          <a:blip r:embed="rId3">
            <a:alphaModFix/>
          </a:blip>
          <a:srcRect b="0" l="0" r="0" t="0"/>
          <a:stretch/>
        </p:blipFill>
        <p:spPr>
          <a:xfrm>
            <a:off x="5675857" y="1171350"/>
            <a:ext cx="3081368" cy="2768248"/>
          </a:xfrm>
          <a:prstGeom prst="rect">
            <a:avLst/>
          </a:prstGeom>
          <a:noFill/>
          <a:ln>
            <a:noFill/>
          </a:ln>
        </p:spPr>
      </p:pic>
      <p:pic>
        <p:nvPicPr>
          <p:cNvPr id="1157" name="Google Shape;1157;p90"/>
          <p:cNvPicPr preferRelativeResize="0"/>
          <p:nvPr/>
        </p:nvPicPr>
        <p:blipFill rotWithShape="1">
          <a:blip r:embed="rId4">
            <a:alphaModFix/>
          </a:blip>
          <a:srcRect b="0" l="0" r="0" t="0"/>
          <a:stretch/>
        </p:blipFill>
        <p:spPr>
          <a:xfrm>
            <a:off x="306600" y="1236199"/>
            <a:ext cx="5182303" cy="2820575"/>
          </a:xfrm>
          <a:prstGeom prst="rect">
            <a:avLst/>
          </a:prstGeom>
          <a:noFill/>
          <a:ln cap="flat" cmpd="sng" w="9525">
            <a:solidFill>
              <a:schemeClr val="lt1"/>
            </a:solidFill>
            <a:prstDash val="solid"/>
            <a:round/>
            <a:headEnd len="sm" w="sm" type="none"/>
            <a:tailEnd len="sm" w="sm" type="none"/>
          </a:ln>
        </p:spPr>
      </p:pic>
      <p:sp>
        <p:nvSpPr>
          <p:cNvPr id="1158" name="Google Shape;1158;p90"/>
          <p:cNvSpPr txBox="1"/>
          <p:nvPr/>
        </p:nvSpPr>
        <p:spPr>
          <a:xfrm>
            <a:off x="2209800" y="685800"/>
            <a:ext cx="53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1000 times resampling for </a:t>
            </a:r>
            <a:r>
              <a:rPr b="1" lang="pt-BR"/>
              <a:t>bootstrapping</a:t>
            </a:r>
            <a:r>
              <a:rPr lang="pt-BR"/>
              <a:t> confidence intervals</a:t>
            </a:r>
            <a:endParaRPr/>
          </a:p>
        </p:txBody>
      </p:sp>
      <p:sp>
        <p:nvSpPr>
          <p:cNvPr id="1159" name="Google Shape;1159;p90"/>
          <p:cNvSpPr txBox="1"/>
          <p:nvPr/>
        </p:nvSpPr>
        <p:spPr>
          <a:xfrm>
            <a:off x="14000" y="4248475"/>
            <a:ext cx="9144000" cy="11700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2060"/>
              </a:buClr>
              <a:buSzPts val="1600"/>
              <a:buFont typeface="Verdana"/>
              <a:buNone/>
            </a:pPr>
            <a:r>
              <a:rPr b="1" i="1" lang="pt-BR" sz="1200" u="none" cap="none" strike="noStrike">
                <a:solidFill>
                  <a:schemeClr val="dk2"/>
                </a:solidFill>
              </a:rPr>
              <a:t>The Bootstrap Assumption:</a:t>
            </a:r>
            <a:r>
              <a:rPr i="0" lang="pt-BR" sz="1200" u="none" cap="none" strike="noStrike">
                <a:solidFill>
                  <a:schemeClr val="dk2"/>
                </a:solidFill>
              </a:rPr>
              <a:t> The original sample approximates the population from which it was drawn. So resamples from this sample approximate what we would get if we took many samples from the population. The bootstrap distribution of a statistic, based on many resamples, approximates the sampling distribution of the statistic, based on many samples.</a:t>
            </a:r>
            <a:endParaRPr sz="1200">
              <a:solidFill>
                <a:schemeClr val="dk2"/>
              </a:solidFill>
            </a:endParaRPr>
          </a:p>
          <a:p>
            <a:pPr indent="0" lvl="0" marL="0" marR="0" rtl="0" algn="l">
              <a:lnSpc>
                <a:spcPct val="120000"/>
              </a:lnSpc>
              <a:spcBef>
                <a:spcPts val="320"/>
              </a:spcBef>
              <a:spcAft>
                <a:spcPts val="0"/>
              </a:spcAft>
              <a:buClr>
                <a:srgbClr val="002060"/>
              </a:buClr>
              <a:buSzPts val="1600"/>
              <a:buFont typeface="Verdana"/>
              <a:buNone/>
            </a:pPr>
            <a:r>
              <a:t/>
            </a:r>
            <a:endParaRPr i="0" sz="1200" u="none" cap="none" strike="noStrike">
              <a:solidFill>
                <a:schemeClr val="dk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9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165" name="Google Shape;1165;p9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66" name="Google Shape;1166;p91"/>
          <p:cNvSpPr/>
          <p:nvPr/>
        </p:nvSpPr>
        <p:spPr>
          <a:xfrm>
            <a:off x="-1850" y="866550"/>
            <a:ext cx="23385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67" name="Google Shape;1167;p91"/>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Bayesian Analysis</a:t>
            </a:r>
            <a:endParaRPr b="1" sz="1600">
              <a:solidFill>
                <a:schemeClr val="dk1"/>
              </a:solidFill>
            </a:endParaRPr>
          </a:p>
        </p:txBody>
      </p:sp>
      <p:sp>
        <p:nvSpPr>
          <p:cNvPr id="1168" name="Google Shape;1168;p91"/>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In Bayesian statistics, probability is understood as a representation of the state of knowledge or belief</a:t>
            </a:r>
            <a:endParaRPr sz="1500">
              <a:solidFill>
                <a:schemeClr val="dk2"/>
              </a:solidFill>
            </a:endParaRPr>
          </a:p>
          <a:p>
            <a:pPr indent="-266700" lvl="1" marL="742950" rtl="0" algn="l">
              <a:lnSpc>
                <a:spcPct val="120000"/>
              </a:lnSpc>
              <a:spcBef>
                <a:spcPts val="0"/>
              </a:spcBef>
              <a:spcAft>
                <a:spcPts val="0"/>
              </a:spcAft>
              <a:buClr>
                <a:schemeClr val="dk2"/>
              </a:buClr>
              <a:buSzPts val="1500"/>
              <a:buFont typeface="Trebuchet MS"/>
              <a:buChar char="–"/>
            </a:pPr>
            <a:r>
              <a:rPr lang="pt-BR" sz="1500">
                <a:solidFill>
                  <a:schemeClr val="dk2"/>
                </a:solidFill>
              </a:rPr>
              <a:t>Acknowledges uncertainty</a:t>
            </a:r>
            <a:endParaRPr sz="1500">
              <a:solidFill>
                <a:schemeClr val="dk2"/>
              </a:solidFill>
            </a:endParaRPr>
          </a:p>
          <a:p>
            <a:pPr indent="-266700" lvl="1" marL="742950" rtl="0" algn="l">
              <a:lnSpc>
                <a:spcPct val="120000"/>
              </a:lnSpc>
              <a:spcBef>
                <a:spcPts val="0"/>
              </a:spcBef>
              <a:spcAft>
                <a:spcPts val="0"/>
              </a:spcAft>
              <a:buClr>
                <a:schemeClr val="dk2"/>
              </a:buClr>
              <a:buSzPts val="1500"/>
              <a:buFont typeface="Trebuchet MS"/>
              <a:buChar char="–"/>
            </a:pPr>
            <a:r>
              <a:rPr lang="pt-BR" sz="1500">
                <a:solidFill>
                  <a:schemeClr val="dk2"/>
                </a:solidFill>
              </a:rPr>
              <a:t>Allows integrating existing evidence and accumulating knowledge</a:t>
            </a:r>
            <a:endParaRPr sz="1500">
              <a:solidFill>
                <a:schemeClr val="dk2"/>
              </a:solidFill>
            </a:endParaRPr>
          </a:p>
        </p:txBody>
      </p:sp>
      <p:pic>
        <p:nvPicPr>
          <p:cNvPr id="1169" name="Google Shape;1169;p91"/>
          <p:cNvPicPr preferRelativeResize="0"/>
          <p:nvPr/>
        </p:nvPicPr>
        <p:blipFill rotWithShape="1">
          <a:blip r:embed="rId3">
            <a:alphaModFix/>
          </a:blip>
          <a:srcRect b="0" l="0" r="0" t="0"/>
          <a:stretch/>
        </p:blipFill>
        <p:spPr>
          <a:xfrm>
            <a:off x="803900" y="2571751"/>
            <a:ext cx="3156096" cy="2075488"/>
          </a:xfrm>
          <a:prstGeom prst="rect">
            <a:avLst/>
          </a:prstGeom>
          <a:noFill/>
          <a:ln>
            <a:noFill/>
          </a:ln>
        </p:spPr>
      </p:pic>
      <p:sp>
        <p:nvSpPr>
          <p:cNvPr id="1170" name="Google Shape;1170;p91"/>
          <p:cNvSpPr txBox="1"/>
          <p:nvPr/>
        </p:nvSpPr>
        <p:spPr>
          <a:xfrm>
            <a:off x="1138320" y="4652200"/>
            <a:ext cx="28911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Trebuchet MS"/>
              <a:buNone/>
            </a:pPr>
            <a:r>
              <a:rPr i="0" lang="pt-BR" sz="800" u="none" cap="none" strike="noStrike">
                <a:solidFill>
                  <a:srgbClr val="000000"/>
                </a:solidFill>
              </a:rPr>
              <a:t>Workshops for eliciting requirements (Wagner et al., 2020)</a:t>
            </a:r>
            <a:endParaRPr sz="800"/>
          </a:p>
        </p:txBody>
      </p:sp>
      <p:sp>
        <p:nvSpPr>
          <p:cNvPr id="1171" name="Google Shape;1171;p91"/>
          <p:cNvSpPr/>
          <p:nvPr/>
        </p:nvSpPr>
        <p:spPr>
          <a:xfrm>
            <a:off x="4113725" y="3133800"/>
            <a:ext cx="47379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72" name="Google Shape;1172;p91"/>
          <p:cNvSpPr/>
          <p:nvPr/>
        </p:nvSpPr>
        <p:spPr>
          <a:xfrm>
            <a:off x="4624700" y="3183725"/>
            <a:ext cx="44151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Torkar, R., Feldt, R. and Furia, C.A., 2020. Bayesian Data Analysis in Empirical Software Engineering: The Case of Missing Data. In Contemporary Empirical Methods in Software Engineering (pp. 289-324). Springer, Cham.</a:t>
            </a:r>
            <a:endParaRPr sz="900"/>
          </a:p>
        </p:txBody>
      </p:sp>
      <p:sp>
        <p:nvSpPr>
          <p:cNvPr id="1173" name="Google Shape;1173;p91"/>
          <p:cNvSpPr/>
          <p:nvPr/>
        </p:nvSpPr>
        <p:spPr>
          <a:xfrm>
            <a:off x="4210632" y="3229147"/>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174" name="Google Shape;1174;p91"/>
          <p:cNvPicPr preferRelativeResize="0"/>
          <p:nvPr/>
        </p:nvPicPr>
        <p:blipFill>
          <a:blip r:embed="rId4">
            <a:alphaModFix/>
          </a:blip>
          <a:stretch>
            <a:fillRect/>
          </a:stretch>
        </p:blipFill>
        <p:spPr>
          <a:xfrm>
            <a:off x="4278683" y="3296110"/>
            <a:ext cx="263462" cy="259224"/>
          </a:xfrm>
          <a:prstGeom prst="rect">
            <a:avLst/>
          </a:prstGeom>
          <a:noFill/>
          <a:ln>
            <a:noFill/>
          </a:ln>
        </p:spPr>
      </p:pic>
      <p:sp>
        <p:nvSpPr>
          <p:cNvPr id="1175" name="Google Shape;1175;p91"/>
          <p:cNvSpPr txBox="1"/>
          <p:nvPr/>
        </p:nvSpPr>
        <p:spPr>
          <a:xfrm>
            <a:off x="4037150" y="2875150"/>
            <a:ext cx="1381200" cy="354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pt-BR" sz="1100">
                <a:solidFill>
                  <a:schemeClr val="dk2"/>
                </a:solidFill>
              </a:rPr>
              <a:t>Further reading:</a:t>
            </a:r>
            <a:endParaRPr b="1" sz="1000"/>
          </a:p>
        </p:txBody>
      </p:sp>
      <p:sp>
        <p:nvSpPr>
          <p:cNvPr id="1176" name="Google Shape;1176;p91"/>
          <p:cNvSpPr txBox="1"/>
          <p:nvPr/>
        </p:nvSpPr>
        <p:spPr>
          <a:xfrm>
            <a:off x="1819058" y="3194850"/>
            <a:ext cx="655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3399"/>
              </a:buClr>
              <a:buSzPts val="1800"/>
              <a:buFont typeface="Arial"/>
              <a:buNone/>
            </a:pPr>
            <a:r>
              <a:rPr b="0" i="0" lang="pt-BR" sz="1000" u="none" cap="none" strike="noStrike">
                <a:solidFill>
                  <a:srgbClr val="003399"/>
                </a:solidFill>
                <a:latin typeface="Arial"/>
                <a:ea typeface="Arial"/>
                <a:cs typeface="Arial"/>
                <a:sym typeface="Arial"/>
              </a:rPr>
              <a:t>NaPiRE </a:t>
            </a:r>
            <a:endParaRPr sz="1000"/>
          </a:p>
          <a:p>
            <a:pPr indent="0" lvl="0" marL="0" marR="0" rtl="0" algn="l">
              <a:lnSpc>
                <a:spcPct val="100000"/>
              </a:lnSpc>
              <a:spcBef>
                <a:spcPts val="0"/>
              </a:spcBef>
              <a:spcAft>
                <a:spcPts val="0"/>
              </a:spcAft>
              <a:buClr>
                <a:srgbClr val="003399"/>
              </a:buClr>
              <a:buSzPts val="1800"/>
              <a:buFont typeface="Arial"/>
              <a:buNone/>
            </a:pPr>
            <a:r>
              <a:rPr b="0" i="0" lang="pt-BR" sz="1000" u="none" cap="none" strike="noStrike">
                <a:solidFill>
                  <a:srgbClr val="003399"/>
                </a:solidFill>
                <a:latin typeface="Arial"/>
                <a:ea typeface="Arial"/>
                <a:cs typeface="Arial"/>
                <a:sym typeface="Arial"/>
              </a:rPr>
              <a:t>run 3</a:t>
            </a:r>
            <a:endParaRPr sz="1000"/>
          </a:p>
        </p:txBody>
      </p:sp>
      <p:sp>
        <p:nvSpPr>
          <p:cNvPr id="1177" name="Google Shape;1177;p91"/>
          <p:cNvSpPr txBox="1"/>
          <p:nvPr/>
        </p:nvSpPr>
        <p:spPr>
          <a:xfrm>
            <a:off x="3195299" y="3080650"/>
            <a:ext cx="689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8000"/>
              </a:buClr>
              <a:buSzPts val="1800"/>
              <a:buFont typeface="Arial"/>
              <a:buNone/>
            </a:pPr>
            <a:r>
              <a:rPr b="0" i="0" lang="pt-BR" sz="1000" u="none" cap="none" strike="noStrike">
                <a:solidFill>
                  <a:srgbClr val="008000"/>
                </a:solidFill>
                <a:latin typeface="Arial"/>
                <a:ea typeface="Arial"/>
                <a:cs typeface="Arial"/>
                <a:sym typeface="Arial"/>
              </a:rPr>
              <a:t>NaPiRE </a:t>
            </a:r>
            <a:endParaRPr sz="1000"/>
          </a:p>
          <a:p>
            <a:pPr indent="0" lvl="0" marL="0" marR="0" rtl="0" algn="l">
              <a:lnSpc>
                <a:spcPct val="100000"/>
              </a:lnSpc>
              <a:spcBef>
                <a:spcPts val="0"/>
              </a:spcBef>
              <a:spcAft>
                <a:spcPts val="0"/>
              </a:spcAft>
              <a:buClr>
                <a:srgbClr val="008000"/>
              </a:buClr>
              <a:buSzPts val="1800"/>
              <a:buFont typeface="Arial"/>
              <a:buNone/>
            </a:pPr>
            <a:r>
              <a:rPr b="0" i="0" lang="pt-BR" sz="1000" u="none" cap="none" strike="noStrike">
                <a:solidFill>
                  <a:srgbClr val="008000"/>
                </a:solidFill>
                <a:latin typeface="Arial"/>
                <a:ea typeface="Arial"/>
                <a:cs typeface="Arial"/>
                <a:sym typeface="Arial"/>
              </a:rPr>
              <a:t>run 2</a:t>
            </a:r>
            <a:endParaRPr sz="10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92"/>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183" name="Google Shape;1183;p9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84" name="Google Shape;1184;p92"/>
          <p:cNvSpPr/>
          <p:nvPr/>
        </p:nvSpPr>
        <p:spPr>
          <a:xfrm>
            <a:off x="-1850" y="866550"/>
            <a:ext cx="34092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85" name="Google Shape;1185;p92"/>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Structural Equation Modeling</a:t>
            </a:r>
            <a:endParaRPr b="1" sz="1600">
              <a:solidFill>
                <a:schemeClr val="dk1"/>
              </a:solidFill>
            </a:endParaRPr>
          </a:p>
        </p:txBody>
      </p:sp>
      <p:sp>
        <p:nvSpPr>
          <p:cNvPr id="1186" name="Google Shape;1186;p92"/>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b="1" lang="pt-BR" sz="1500">
                <a:solidFill>
                  <a:schemeClr val="dk2"/>
                </a:solidFill>
              </a:rPr>
              <a:t>Used to test theories involving constructs</a:t>
            </a:r>
            <a:r>
              <a:rPr lang="pt-BR" sz="1500">
                <a:solidFill>
                  <a:schemeClr val="dk2"/>
                </a:solidFill>
              </a:rPr>
              <a:t> (also called latent variables). </a:t>
            </a:r>
            <a:endParaRPr sz="1500">
              <a:solidFill>
                <a:schemeClr val="dk2"/>
              </a:solidFill>
            </a:endParaRPr>
          </a:p>
          <a:p>
            <a:pPr indent="-247650" lvl="1" marL="742950" rtl="0" algn="l">
              <a:lnSpc>
                <a:spcPct val="120000"/>
              </a:lnSpc>
              <a:spcBef>
                <a:spcPts val="0"/>
              </a:spcBef>
              <a:spcAft>
                <a:spcPts val="0"/>
              </a:spcAft>
              <a:buClr>
                <a:schemeClr val="dk2"/>
              </a:buClr>
              <a:buSzPts val="1200"/>
              <a:buFont typeface="Trebuchet MS"/>
              <a:buChar char="–"/>
            </a:pPr>
            <a:r>
              <a:rPr lang="pt-BR" sz="1200">
                <a:solidFill>
                  <a:schemeClr val="dk2"/>
                </a:solidFill>
              </a:rPr>
              <a:t>In our Pandemic Programming survey example fear, disaster preparedness, home office ergonomics, wellbeing and productivity are all constructs</a:t>
            </a:r>
            <a:endParaRPr sz="12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To design a structural equation model, we first define a </a:t>
            </a:r>
            <a:r>
              <a:rPr b="1" lang="pt-BR" sz="1500">
                <a:solidFill>
                  <a:schemeClr val="dk2"/>
                </a:solidFill>
              </a:rPr>
              <a:t>measurement model</a:t>
            </a:r>
            <a:r>
              <a:rPr lang="pt-BR" sz="1500">
                <a:solidFill>
                  <a:schemeClr val="dk2"/>
                </a:solidFill>
              </a:rPr>
              <a:t>, which maps each reflective indicator into its corresponding construct. </a:t>
            </a:r>
            <a:endParaRPr sz="1500">
              <a:solidFill>
                <a:schemeClr val="dk2"/>
              </a:solidFill>
            </a:endParaRPr>
          </a:p>
          <a:p>
            <a:pPr indent="-247650" lvl="1" marL="742950" rtl="0" algn="l">
              <a:lnSpc>
                <a:spcPct val="120000"/>
              </a:lnSpc>
              <a:spcBef>
                <a:spcPts val="0"/>
              </a:spcBef>
              <a:spcAft>
                <a:spcPts val="0"/>
              </a:spcAft>
              <a:buClr>
                <a:schemeClr val="dk2"/>
              </a:buClr>
              <a:buSzPts val="1200"/>
              <a:buFont typeface="Trebuchet MS"/>
              <a:buChar char="–"/>
            </a:pPr>
            <a:r>
              <a:rPr lang="pt-BR" sz="1200">
                <a:solidFill>
                  <a:schemeClr val="dk2"/>
                </a:solidFill>
              </a:rPr>
              <a:t>For example, each of the five items comprising the WHO5 wellbeing scale is modeled as a reflective indicator of wellbeing</a:t>
            </a:r>
            <a:endParaRPr sz="12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SEM uses </a:t>
            </a:r>
            <a:r>
              <a:rPr b="1" lang="pt-BR" sz="1500">
                <a:solidFill>
                  <a:schemeClr val="dk2"/>
                </a:solidFill>
              </a:rPr>
              <a:t>Confirmatory Factor Analysis (CFA)</a:t>
            </a:r>
            <a:r>
              <a:rPr lang="pt-BR" sz="1500">
                <a:solidFill>
                  <a:schemeClr val="dk2"/>
                </a:solidFill>
              </a:rPr>
              <a:t> to estimate each construct as the shared variance of its respective indicators</a:t>
            </a:r>
            <a:endParaRPr sz="15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nvSpPr>
        <p:spPr>
          <a:xfrm>
            <a:off x="14000" y="22625"/>
            <a:ext cx="304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Characteristics</a:t>
            </a:r>
            <a:endParaRPr sz="2400">
              <a:solidFill>
                <a:srgbClr val="666666"/>
              </a:solidFill>
            </a:endParaRPr>
          </a:p>
        </p:txBody>
      </p:sp>
      <p:cxnSp>
        <p:nvCxnSpPr>
          <p:cNvPr id="129" name="Google Shape;129;p2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0" name="Google Shape;130;p21"/>
          <p:cNvSpPr txBox="1"/>
          <p:nvPr/>
        </p:nvSpPr>
        <p:spPr>
          <a:xfrm>
            <a:off x="14000" y="784650"/>
            <a:ext cx="9144000" cy="4293900"/>
          </a:xfrm>
          <a:prstGeom prst="rect">
            <a:avLst/>
          </a:prstGeom>
          <a:noFill/>
          <a:ln>
            <a:noFill/>
          </a:ln>
        </p:spPr>
        <p:txBody>
          <a:bodyPr anchorCtr="0" anchor="t" bIns="45700" lIns="91425" spcFirstLastPara="1" rIns="91425" wrap="square" tIns="45700">
            <a:noAutofit/>
          </a:bodyPr>
          <a:lstStyle/>
          <a:p>
            <a:pPr indent="-285750" lvl="0" marL="342900" rtl="0" algn="l">
              <a:lnSpc>
                <a:spcPct val="120000"/>
              </a:lnSpc>
              <a:spcBef>
                <a:spcPts val="0"/>
              </a:spcBef>
              <a:spcAft>
                <a:spcPts val="0"/>
              </a:spcAft>
              <a:buClr>
                <a:srgbClr val="424242"/>
              </a:buClr>
              <a:buSzPts val="1500"/>
              <a:buFont typeface="Arial"/>
              <a:buChar char="•"/>
            </a:pPr>
            <a:r>
              <a:rPr lang="pt-BR" sz="1500">
                <a:solidFill>
                  <a:srgbClr val="424242"/>
                </a:solidFill>
              </a:rPr>
              <a:t>Surveys are probably the </a:t>
            </a:r>
            <a:r>
              <a:rPr b="1" lang="pt-BR" sz="1500">
                <a:solidFill>
                  <a:srgbClr val="424242"/>
                </a:solidFill>
              </a:rPr>
              <a:t>most commonly used research method</a:t>
            </a:r>
            <a:r>
              <a:rPr lang="pt-BR" sz="1500">
                <a:solidFill>
                  <a:srgbClr val="424242"/>
                </a:solidFill>
              </a:rPr>
              <a:t> worldwide.</a:t>
            </a:r>
            <a:endParaRPr sz="1500">
              <a:solidFill>
                <a:srgbClr val="424242"/>
              </a:solidFill>
            </a:endParaRPr>
          </a:p>
          <a:p>
            <a:pPr indent="-241300" lvl="0" marL="342900" rtl="0" algn="l">
              <a:lnSpc>
                <a:spcPct val="120000"/>
              </a:lnSpc>
              <a:spcBef>
                <a:spcPts val="320"/>
              </a:spcBef>
              <a:spcAft>
                <a:spcPts val="0"/>
              </a:spcAft>
              <a:buNone/>
            </a:pPr>
            <a:r>
              <a:t/>
            </a:r>
            <a:endParaRPr sz="1500">
              <a:solidFill>
                <a:srgbClr val="424242"/>
              </a:solidFill>
            </a:endParaRPr>
          </a:p>
          <a:p>
            <a:pPr indent="-285750" lvl="0" marL="342900" rtl="0" algn="l">
              <a:lnSpc>
                <a:spcPct val="120000"/>
              </a:lnSpc>
              <a:spcBef>
                <a:spcPts val="480"/>
              </a:spcBef>
              <a:spcAft>
                <a:spcPts val="0"/>
              </a:spcAft>
              <a:buClr>
                <a:srgbClr val="424242"/>
              </a:buClr>
              <a:buSzPts val="1500"/>
              <a:buFont typeface="Trebuchet MS"/>
              <a:buChar char="•"/>
            </a:pPr>
            <a:r>
              <a:rPr lang="pt-BR" sz="1500">
                <a:solidFill>
                  <a:srgbClr val="424242"/>
                </a:solidFill>
              </a:rPr>
              <a:t>Surveys are conducted when a phenomena (</a:t>
            </a:r>
            <a:r>
              <a:rPr i="1" lang="pt-BR" sz="1500">
                <a:solidFill>
                  <a:srgbClr val="424242"/>
                </a:solidFill>
              </a:rPr>
              <a:t>e.g.</a:t>
            </a:r>
            <a:r>
              <a:rPr lang="pt-BR" sz="1500">
                <a:solidFill>
                  <a:srgbClr val="424242"/>
                </a:solidFill>
              </a:rPr>
              <a:t>, the use of a technique or tool) </a:t>
            </a:r>
            <a:r>
              <a:rPr b="1" lang="pt-BR" sz="1500">
                <a:solidFill>
                  <a:srgbClr val="424242"/>
                </a:solidFill>
              </a:rPr>
              <a:t>already has taken place </a:t>
            </a:r>
            <a:r>
              <a:rPr lang="pt-BR" sz="1500">
                <a:solidFill>
                  <a:srgbClr val="424242"/>
                </a:solidFill>
              </a:rPr>
              <a:t>or </a:t>
            </a:r>
            <a:r>
              <a:rPr b="1" lang="pt-BR" sz="1500">
                <a:solidFill>
                  <a:srgbClr val="424242"/>
                </a:solidFill>
              </a:rPr>
              <a:t>before it occurs.</a:t>
            </a:r>
            <a:endParaRPr sz="1500">
              <a:solidFill>
                <a:srgbClr val="424242"/>
              </a:solidFill>
            </a:endParaRPr>
          </a:p>
          <a:p>
            <a:pPr indent="-266700" lvl="1" marL="742950" rtl="0" algn="l">
              <a:lnSpc>
                <a:spcPct val="120000"/>
              </a:lnSpc>
              <a:spcBef>
                <a:spcPts val="480"/>
              </a:spcBef>
              <a:spcAft>
                <a:spcPts val="0"/>
              </a:spcAft>
              <a:buClr>
                <a:srgbClr val="424242"/>
              </a:buClr>
              <a:buSzPts val="1500"/>
              <a:buChar char="–"/>
            </a:pPr>
            <a:r>
              <a:rPr lang="pt-BR" sz="1500">
                <a:solidFill>
                  <a:srgbClr val="424242"/>
                </a:solidFill>
              </a:rPr>
              <a:t>A </a:t>
            </a:r>
            <a:r>
              <a:rPr i="1" lang="pt-BR" sz="1500">
                <a:solidFill>
                  <a:srgbClr val="424242"/>
                </a:solidFill>
              </a:rPr>
              <a:t>survey</a:t>
            </a:r>
            <a:r>
              <a:rPr lang="pt-BR" sz="1500">
                <a:solidFill>
                  <a:srgbClr val="424242"/>
                </a:solidFill>
              </a:rPr>
              <a:t> provides </a:t>
            </a:r>
            <a:r>
              <a:rPr b="1" lang="pt-BR" sz="1500">
                <a:solidFill>
                  <a:srgbClr val="424242"/>
                </a:solidFill>
              </a:rPr>
              <a:t>no control of the execution or measurement.</a:t>
            </a:r>
            <a:endParaRPr sz="1500">
              <a:solidFill>
                <a:srgbClr val="424242"/>
              </a:solidFill>
            </a:endParaRPr>
          </a:p>
          <a:p>
            <a:pPr indent="-209550" lvl="2" marL="1143000" rtl="0" algn="l">
              <a:lnSpc>
                <a:spcPct val="120000"/>
              </a:lnSpc>
              <a:spcBef>
                <a:spcPts val="360"/>
              </a:spcBef>
              <a:spcAft>
                <a:spcPts val="0"/>
              </a:spcAft>
              <a:buClr>
                <a:srgbClr val="424242"/>
              </a:buClr>
              <a:buSzPts val="1500"/>
              <a:buFont typeface="Arial"/>
              <a:buChar char="•"/>
            </a:pPr>
            <a:r>
              <a:rPr i="1" lang="pt-BR" sz="1500">
                <a:solidFill>
                  <a:srgbClr val="424242"/>
                </a:solidFill>
              </a:rPr>
              <a:t>I.e.</a:t>
            </a:r>
            <a:r>
              <a:rPr lang="pt-BR" sz="1500">
                <a:solidFill>
                  <a:srgbClr val="424242"/>
                </a:solidFill>
              </a:rPr>
              <a:t>, it is not possible to manipulate variables as in the other investigation method</a:t>
            </a:r>
            <a:r>
              <a:rPr lang="pt-BR" sz="1500">
                <a:solidFill>
                  <a:srgbClr val="424242"/>
                </a:solidFill>
              </a:rPr>
              <a:t>s</a:t>
            </a:r>
            <a:endParaRPr sz="1500">
              <a:solidFill>
                <a:srgbClr val="424242"/>
              </a:solidFill>
            </a:endParaRPr>
          </a:p>
          <a:p>
            <a:pPr indent="-266700" lvl="1" marL="742950" rtl="0" algn="l">
              <a:lnSpc>
                <a:spcPct val="120000"/>
              </a:lnSpc>
              <a:spcBef>
                <a:spcPts val="400"/>
              </a:spcBef>
              <a:spcAft>
                <a:spcPts val="0"/>
              </a:spcAft>
              <a:buClr>
                <a:srgbClr val="424242"/>
              </a:buClr>
              <a:buSzPts val="1500"/>
              <a:buChar char="–"/>
            </a:pPr>
            <a:r>
              <a:rPr lang="pt-BR" sz="1500">
                <a:solidFill>
                  <a:srgbClr val="424242"/>
                </a:solidFill>
              </a:rPr>
              <a:t>Surveys should aim at obtaining the largest amount of understanding from the fewest number of variables since this reduction also eases the data collection and analysis.</a:t>
            </a:r>
            <a:endParaRPr sz="1500">
              <a:solidFill>
                <a:srgbClr val="424242"/>
              </a:solidFill>
            </a:endParaRPr>
          </a:p>
          <a:p>
            <a:pPr indent="-241300" lvl="0" marL="342900" rtl="0" algn="l">
              <a:lnSpc>
                <a:spcPct val="120000"/>
              </a:lnSpc>
              <a:spcBef>
                <a:spcPts val="320"/>
              </a:spcBef>
              <a:spcAft>
                <a:spcPts val="0"/>
              </a:spcAft>
              <a:buNone/>
            </a:pPr>
            <a:r>
              <a:t/>
            </a:r>
            <a:endParaRPr sz="1500">
              <a:solidFill>
                <a:srgbClr val="424242"/>
              </a:solidFill>
            </a:endParaRPr>
          </a:p>
          <a:p>
            <a:pPr indent="-285750" lvl="0" marL="342900" rtl="0" algn="l">
              <a:lnSpc>
                <a:spcPct val="120000"/>
              </a:lnSpc>
              <a:spcBef>
                <a:spcPts val="480"/>
              </a:spcBef>
              <a:spcAft>
                <a:spcPts val="0"/>
              </a:spcAft>
              <a:buClr>
                <a:srgbClr val="424242"/>
              </a:buClr>
              <a:buSzPts val="1500"/>
              <a:buFont typeface="Trebuchet MS"/>
              <a:buChar char="•"/>
            </a:pPr>
            <a:r>
              <a:rPr lang="pt-BR" sz="1500">
                <a:solidFill>
                  <a:srgbClr val="424242"/>
                </a:solidFill>
              </a:rPr>
              <a:t>Surveys are almost never conducted to create an understanding concerning a particular </a:t>
            </a:r>
            <a:r>
              <a:rPr b="1" lang="pt-BR" sz="1500">
                <a:solidFill>
                  <a:srgbClr val="424242"/>
                </a:solidFill>
              </a:rPr>
              <a:t>sample</a:t>
            </a:r>
            <a:r>
              <a:rPr lang="pt-BR" sz="1500">
                <a:solidFill>
                  <a:srgbClr val="424242"/>
                </a:solidFill>
              </a:rPr>
              <a:t>, the typical focus is on generalizing results to the </a:t>
            </a:r>
            <a:r>
              <a:rPr b="1" lang="pt-BR" sz="1500">
                <a:solidFill>
                  <a:srgbClr val="424242"/>
                </a:solidFill>
              </a:rPr>
              <a:t>population</a:t>
            </a:r>
            <a:r>
              <a:rPr lang="pt-BR" sz="1500">
                <a:solidFill>
                  <a:srgbClr val="424242"/>
                </a:solidFill>
              </a:rPr>
              <a:t> from which the sample was drawn.</a:t>
            </a:r>
            <a:endParaRPr sz="1500">
              <a:solidFill>
                <a:srgbClr val="424242"/>
              </a:solidFill>
            </a:endParaRPr>
          </a:p>
          <a:p>
            <a:pPr indent="-266700" lvl="1" marL="742950" rtl="0" algn="l">
              <a:lnSpc>
                <a:spcPct val="120000"/>
              </a:lnSpc>
              <a:spcBef>
                <a:spcPts val="480"/>
              </a:spcBef>
              <a:spcAft>
                <a:spcPts val="0"/>
              </a:spcAft>
              <a:buClr>
                <a:srgbClr val="424242"/>
              </a:buClr>
              <a:buSzPts val="1500"/>
              <a:buChar char="–"/>
            </a:pPr>
            <a:r>
              <a:rPr lang="pt-BR" sz="1500">
                <a:solidFill>
                  <a:srgbClr val="424242"/>
                </a:solidFill>
              </a:rPr>
              <a:t>S</a:t>
            </a:r>
            <a:r>
              <a:rPr lang="pt-BR" sz="1500">
                <a:solidFill>
                  <a:srgbClr val="424242"/>
                </a:solidFill>
              </a:rPr>
              <a:t>urveys can be </a:t>
            </a:r>
            <a:r>
              <a:rPr b="1" lang="pt-BR" sz="1500">
                <a:solidFill>
                  <a:srgbClr val="424242"/>
                </a:solidFill>
              </a:rPr>
              <a:t>retrospective</a:t>
            </a:r>
            <a:r>
              <a:rPr lang="pt-BR" sz="1500">
                <a:solidFill>
                  <a:srgbClr val="424242"/>
                </a:solidFill>
              </a:rPr>
              <a:t> (looking back at something that has already happened) or </a:t>
            </a:r>
            <a:r>
              <a:rPr b="1" lang="pt-BR" sz="1500">
                <a:solidFill>
                  <a:srgbClr val="424242"/>
                </a:solidFill>
              </a:rPr>
              <a:t>prospective</a:t>
            </a:r>
            <a:r>
              <a:rPr lang="pt-BR" sz="1500">
                <a:solidFill>
                  <a:srgbClr val="424242"/>
                </a:solidFill>
              </a:rPr>
              <a:t> (looking ahead to something that is expected to happen)</a:t>
            </a:r>
            <a:endParaRPr sz="1500">
              <a:solidFill>
                <a:srgbClr val="424242"/>
              </a:solidFill>
            </a:endParaRPr>
          </a:p>
          <a:p>
            <a:pPr indent="0" lvl="0" marL="127000" rtl="0" algn="l">
              <a:lnSpc>
                <a:spcPct val="120000"/>
              </a:lnSpc>
              <a:spcBef>
                <a:spcPts val="400"/>
              </a:spcBef>
              <a:spcAft>
                <a:spcPts val="0"/>
              </a:spcAft>
              <a:buNone/>
            </a:pPr>
            <a:r>
              <a:t/>
            </a:r>
            <a:endParaRPr sz="1500">
              <a:solidFill>
                <a:srgbClr val="42424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93"/>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192" name="Google Shape;1192;p9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193" name="Google Shape;1193;p93"/>
          <p:cNvSpPr/>
          <p:nvPr/>
        </p:nvSpPr>
        <p:spPr>
          <a:xfrm>
            <a:off x="-1850" y="866550"/>
            <a:ext cx="3409200" cy="393300"/>
          </a:xfrm>
          <a:prstGeom prst="rect">
            <a:avLst/>
          </a:prstGeom>
          <a:solidFill>
            <a:srgbClr val="E5E5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194" name="Google Shape;1194;p93"/>
          <p:cNvSpPr/>
          <p:nvPr/>
        </p:nvSpPr>
        <p:spPr>
          <a:xfrm>
            <a:off x="200900" y="893500"/>
            <a:ext cx="46425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600">
                <a:solidFill>
                  <a:schemeClr val="dk1"/>
                </a:solidFill>
              </a:rPr>
              <a:t>Structural Equation Modeling</a:t>
            </a:r>
            <a:endParaRPr b="1" sz="1600">
              <a:solidFill>
                <a:schemeClr val="dk1"/>
              </a:solidFill>
            </a:endParaRPr>
          </a:p>
        </p:txBody>
      </p:sp>
      <p:sp>
        <p:nvSpPr>
          <p:cNvPr id="1195" name="Google Shape;1195;p93"/>
          <p:cNvSpPr txBox="1"/>
          <p:nvPr/>
        </p:nvSpPr>
        <p:spPr>
          <a:xfrm>
            <a:off x="-10800" y="1413300"/>
            <a:ext cx="9144000" cy="1044900"/>
          </a:xfrm>
          <a:prstGeom prst="rect">
            <a:avLst/>
          </a:prstGeom>
          <a:noFill/>
          <a:ln>
            <a:noFill/>
          </a:ln>
        </p:spPr>
        <p:txBody>
          <a:bodyPr anchorCtr="0" anchor="t" bIns="45700" lIns="91425" spcFirstLastPara="1" rIns="91425" wrap="square" tIns="45700">
            <a:noAutofit/>
          </a:bodyPr>
          <a:lstStyle/>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Next, we define the </a:t>
            </a:r>
            <a:r>
              <a:rPr b="1" lang="pt-BR" sz="1500">
                <a:solidFill>
                  <a:schemeClr val="dk2"/>
                </a:solidFill>
              </a:rPr>
              <a:t>structural model</a:t>
            </a:r>
            <a:r>
              <a:rPr lang="pt-BR" sz="1500">
                <a:solidFill>
                  <a:schemeClr val="dk2"/>
                </a:solidFill>
              </a:rPr>
              <a:t>, which identifies the expected relationships among the constructs</a:t>
            </a:r>
            <a:endParaRPr sz="1500">
              <a:solidFill>
                <a:schemeClr val="dk2"/>
              </a:solidFill>
            </a:endParaRPr>
          </a:p>
          <a:p>
            <a:pPr indent="-247650" lvl="1" marL="742950" rtl="0" algn="l">
              <a:lnSpc>
                <a:spcPct val="120000"/>
              </a:lnSpc>
              <a:spcBef>
                <a:spcPts val="0"/>
              </a:spcBef>
              <a:spcAft>
                <a:spcPts val="0"/>
              </a:spcAft>
              <a:buClr>
                <a:schemeClr val="dk2"/>
              </a:buClr>
              <a:buSzPts val="1200"/>
              <a:buFont typeface="Trebuchet MS"/>
              <a:buChar char="–"/>
            </a:pPr>
            <a:r>
              <a:rPr lang="pt-BR" sz="1200">
                <a:solidFill>
                  <a:schemeClr val="dk2"/>
                </a:solidFill>
              </a:rPr>
              <a:t>The constructs we are attempting to predict are referred to as </a:t>
            </a:r>
            <a:r>
              <a:rPr b="1" lang="pt-BR" sz="1200">
                <a:solidFill>
                  <a:schemeClr val="dk2"/>
                </a:solidFill>
              </a:rPr>
              <a:t>endogenous</a:t>
            </a:r>
            <a:r>
              <a:rPr lang="pt-BR" sz="1200">
                <a:solidFill>
                  <a:schemeClr val="dk2"/>
                </a:solidFill>
              </a:rPr>
              <a:t> (dependent variables), while the predictors are </a:t>
            </a:r>
            <a:r>
              <a:rPr b="1" lang="pt-BR" sz="1200">
                <a:solidFill>
                  <a:schemeClr val="dk2"/>
                </a:solidFill>
              </a:rPr>
              <a:t>exogenous</a:t>
            </a:r>
            <a:r>
              <a:rPr lang="pt-BR" sz="1200">
                <a:solidFill>
                  <a:schemeClr val="dk2"/>
                </a:solidFill>
              </a:rPr>
              <a:t> (independent variables)</a:t>
            </a:r>
            <a:endParaRPr sz="1200">
              <a:solidFill>
                <a:schemeClr val="dk2"/>
              </a:solidFill>
            </a:endParaRPr>
          </a:p>
          <a:p>
            <a:pPr indent="0" lvl="0" marL="342900" rtl="0" algn="l">
              <a:lnSpc>
                <a:spcPct val="120000"/>
              </a:lnSpc>
              <a:spcBef>
                <a:spcPts val="0"/>
              </a:spcBef>
              <a:spcAft>
                <a:spcPts val="0"/>
              </a:spcAft>
              <a:buNone/>
            </a:pPr>
            <a:r>
              <a:t/>
            </a:r>
            <a:endParaRPr sz="1500">
              <a:solidFill>
                <a:schemeClr val="dk2"/>
              </a:solidFill>
            </a:endParaRPr>
          </a:p>
          <a:p>
            <a:pPr indent="-323850" lvl="0" marL="342900" rtl="0" algn="l">
              <a:lnSpc>
                <a:spcPct val="120000"/>
              </a:lnSpc>
              <a:spcBef>
                <a:spcPts val="0"/>
              </a:spcBef>
              <a:spcAft>
                <a:spcPts val="0"/>
              </a:spcAft>
              <a:buClr>
                <a:schemeClr val="dk2"/>
              </a:buClr>
              <a:buSzPts val="1500"/>
              <a:buFont typeface="Trebuchet MS"/>
              <a:buChar char="•"/>
            </a:pPr>
            <a:r>
              <a:rPr lang="pt-BR" sz="1500">
                <a:solidFill>
                  <a:schemeClr val="dk2"/>
                </a:solidFill>
              </a:rPr>
              <a:t>SEM uses a </a:t>
            </a:r>
            <a:r>
              <a:rPr b="1" lang="pt-BR" sz="1500">
                <a:solidFill>
                  <a:schemeClr val="dk2"/>
                </a:solidFill>
              </a:rPr>
              <a:t>path modeling technique</a:t>
            </a:r>
            <a:r>
              <a:rPr lang="pt-BR" sz="1500">
                <a:solidFill>
                  <a:schemeClr val="dk2"/>
                </a:solidFill>
              </a:rPr>
              <a:t> (e.g. regression) to build a model that predicts the endogenous (latent) variables based on the exogenous variables, and to estimate both the strength of each relationship and the overall accuracy of the model.</a:t>
            </a:r>
            <a:endParaRPr sz="1500">
              <a:solidFill>
                <a:schemeClr val="dk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94"/>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Structural Equation Modeling Example: Pandemic Programming</a:t>
            </a:r>
            <a:endParaRPr sz="2400">
              <a:solidFill>
                <a:srgbClr val="666666"/>
              </a:solidFill>
            </a:endParaRPr>
          </a:p>
        </p:txBody>
      </p:sp>
      <p:cxnSp>
        <p:nvCxnSpPr>
          <p:cNvPr id="1201" name="Google Shape;1201;p9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202" name="Google Shape;1202;p94"/>
          <p:cNvSpPr/>
          <p:nvPr/>
        </p:nvSpPr>
        <p:spPr>
          <a:xfrm>
            <a:off x="3401300" y="893500"/>
            <a:ext cx="2715900" cy="289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pt-BR" sz="1800">
                <a:solidFill>
                  <a:schemeClr val="dk1"/>
                </a:solidFill>
              </a:rPr>
              <a:t>Supported Model</a:t>
            </a:r>
            <a:endParaRPr b="1" sz="1800">
              <a:solidFill>
                <a:schemeClr val="dk1"/>
              </a:solidFill>
            </a:endParaRPr>
          </a:p>
        </p:txBody>
      </p:sp>
      <p:pic>
        <p:nvPicPr>
          <p:cNvPr id="1203" name="Google Shape;1203;p94"/>
          <p:cNvPicPr preferRelativeResize="0"/>
          <p:nvPr/>
        </p:nvPicPr>
        <p:blipFill rotWithShape="1">
          <a:blip r:embed="rId3">
            <a:alphaModFix/>
          </a:blip>
          <a:srcRect b="0" l="0" r="0" t="0"/>
          <a:stretch/>
        </p:blipFill>
        <p:spPr>
          <a:xfrm>
            <a:off x="289375" y="1549677"/>
            <a:ext cx="4718205" cy="2744450"/>
          </a:xfrm>
          <a:prstGeom prst="rect">
            <a:avLst/>
          </a:prstGeom>
          <a:noFill/>
          <a:ln>
            <a:noFill/>
          </a:ln>
        </p:spPr>
      </p:pic>
      <p:sp>
        <p:nvSpPr>
          <p:cNvPr id="1204" name="Google Shape;1204;p94"/>
          <p:cNvSpPr/>
          <p:nvPr/>
        </p:nvSpPr>
        <p:spPr>
          <a:xfrm>
            <a:off x="5191749" y="1675466"/>
            <a:ext cx="3788400" cy="47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172AC"/>
              </a:buClr>
              <a:buSzPts val="1800"/>
              <a:buFont typeface="Trebuchet MS"/>
              <a:buNone/>
            </a:pPr>
            <a:r>
              <a:rPr i="0" lang="pt-BR" sz="1800" u="none" cap="none" strike="noStrike">
                <a:solidFill>
                  <a:schemeClr val="dk2"/>
                </a:solidFill>
              </a:rPr>
              <a:t>The </a:t>
            </a:r>
            <a:r>
              <a:rPr b="1" i="0" lang="pt-BR" sz="1800" u="none" cap="none" strike="noStrike">
                <a:solidFill>
                  <a:schemeClr val="dk2"/>
                </a:solidFill>
              </a:rPr>
              <a:t>arrows</a:t>
            </a:r>
            <a:r>
              <a:rPr i="0" lang="pt-BR" sz="1800" u="none" cap="none" strike="noStrike">
                <a:solidFill>
                  <a:schemeClr val="dk2"/>
                </a:solidFill>
              </a:rPr>
              <a:t> between the constructs show the supported causal relationships.</a:t>
            </a:r>
            <a:endParaRPr i="0" sz="1800" u="none" cap="none" strike="noStrike">
              <a:solidFill>
                <a:schemeClr val="dk2"/>
              </a:solidFill>
            </a:endParaRPr>
          </a:p>
        </p:txBody>
      </p:sp>
      <p:sp>
        <p:nvSpPr>
          <p:cNvPr id="1205" name="Google Shape;1205;p94"/>
          <p:cNvSpPr/>
          <p:nvPr/>
        </p:nvSpPr>
        <p:spPr>
          <a:xfrm>
            <a:off x="5251406" y="2946893"/>
            <a:ext cx="3788400" cy="88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172AC"/>
              </a:buClr>
              <a:buSzPts val="1800"/>
              <a:buFont typeface="Trebuchet MS"/>
              <a:buNone/>
            </a:pPr>
            <a:r>
              <a:rPr i="0" lang="pt-BR" sz="1800" u="none" cap="none" strike="noStrike">
                <a:solidFill>
                  <a:schemeClr val="dk2"/>
                </a:solidFill>
              </a:rPr>
              <a:t>The </a:t>
            </a:r>
            <a:r>
              <a:rPr b="1" i="0" lang="pt-BR" sz="1800" u="none" cap="none" strike="noStrike">
                <a:solidFill>
                  <a:schemeClr val="dk2"/>
                </a:solidFill>
              </a:rPr>
              <a:t>path coefficients</a:t>
            </a:r>
            <a:r>
              <a:rPr i="0" lang="pt-BR" sz="1800" u="none" cap="none" strike="noStrike">
                <a:solidFill>
                  <a:schemeClr val="dk2"/>
                </a:solidFill>
              </a:rPr>
              <a:t> (the numbers on the arrows) indicate the relative strength and direction of the relationships.</a:t>
            </a:r>
            <a:endParaRPr i="0" sz="1800" u="none" cap="none" strike="noStrike">
              <a:solidFill>
                <a:schemeClr val="dk2"/>
              </a:solidFill>
            </a:endParaRPr>
          </a:p>
        </p:txBody>
      </p:sp>
      <p:sp>
        <p:nvSpPr>
          <p:cNvPr id="1206" name="Google Shape;1206;p94"/>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07" name="Google Shape;1207;p94"/>
          <p:cNvSpPr/>
          <p:nvPr/>
        </p:nvSpPr>
        <p:spPr>
          <a:xfrm>
            <a:off x="576500" y="4587175"/>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Ralph, P., Baltes, S., Adisaputri, G., Torkar, R., Kovalenko, V., Kalinowski, M., Novielli, N., Yoo, S., Devroey, X., Tan, X., Zhou, M., Turhan, B., Hoda, R., Hata, H., Robles, G., Fard, A. M., and Alkadhi, R, Pandemic Programming How COVID-19 affects software developers and how their organizations can help.  Empirical Software Engineering (2020), 25: 4927-4961. 2020.</a:t>
            </a:r>
            <a:endParaRPr sz="900"/>
          </a:p>
        </p:txBody>
      </p:sp>
      <p:sp>
        <p:nvSpPr>
          <p:cNvPr id="1208" name="Google Shape;1208;p94"/>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209" name="Google Shape;1209;p94"/>
          <p:cNvPicPr preferRelativeResize="0"/>
          <p:nvPr/>
        </p:nvPicPr>
        <p:blipFill>
          <a:blip r:embed="rId4">
            <a:alphaModFix/>
          </a:blip>
          <a:stretch>
            <a:fillRect/>
          </a:stretch>
        </p:blipFill>
        <p:spPr>
          <a:xfrm>
            <a:off x="230483" y="4706785"/>
            <a:ext cx="263462" cy="259224"/>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95"/>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Statistical Analysis</a:t>
            </a:r>
            <a:endParaRPr sz="2400">
              <a:solidFill>
                <a:srgbClr val="666666"/>
              </a:solidFill>
            </a:endParaRPr>
          </a:p>
        </p:txBody>
      </p:sp>
      <p:cxnSp>
        <p:nvCxnSpPr>
          <p:cNvPr id="1215" name="Google Shape;1215;p9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216" name="Google Shape;1216;p95"/>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17" name="Google Shape;1217;p95"/>
          <p:cNvSpPr/>
          <p:nvPr/>
        </p:nvSpPr>
        <p:spPr>
          <a:xfrm>
            <a:off x="576500" y="45944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Mendez, D., Felderer, M., Graziotin, D. and Kalinowski, M., 2020. Challenges in survey research. In: Contemporary Empirical Methods in Software Engineering (pp. 93-125). Springer, Cham.</a:t>
            </a:r>
            <a:endParaRPr sz="900"/>
          </a:p>
        </p:txBody>
      </p:sp>
      <p:sp>
        <p:nvSpPr>
          <p:cNvPr id="1218" name="Google Shape;1218;p95"/>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219" name="Google Shape;1219;p95"/>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1220" name="Google Shape;1220;p95"/>
          <p:cNvSpPr txBox="1"/>
          <p:nvPr/>
        </p:nvSpPr>
        <p:spPr>
          <a:xfrm rot="11411">
            <a:off x="646297" y="22301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221" name="Google Shape;1221;p95"/>
          <p:cNvSpPr txBox="1"/>
          <p:nvPr/>
        </p:nvSpPr>
        <p:spPr>
          <a:xfrm rot="11308">
            <a:off x="280943" y="1909675"/>
            <a:ext cx="2280012" cy="831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200">
                <a:solidFill>
                  <a:schemeClr val="dk1"/>
                </a:solidFill>
              </a:rPr>
              <a:t>Always make clear whether you aim at analyzing opinions or facts</a:t>
            </a:r>
            <a:endParaRPr sz="1200">
              <a:solidFill>
                <a:schemeClr val="dk1"/>
              </a:solidFill>
            </a:endParaRPr>
          </a:p>
          <a:p>
            <a:pPr indent="0" lvl="0" marL="0" marR="0" rtl="0" algn="ctr">
              <a:spcBef>
                <a:spcPts val="0"/>
              </a:spcBef>
              <a:spcAft>
                <a:spcPts val="0"/>
              </a:spcAft>
              <a:buNone/>
            </a:pPr>
            <a:r>
              <a:t/>
            </a:r>
            <a:endParaRPr sz="1200"/>
          </a:p>
        </p:txBody>
      </p:sp>
      <p:sp>
        <p:nvSpPr>
          <p:cNvPr id="1222" name="Google Shape;1222;p95"/>
          <p:cNvSpPr txBox="1"/>
          <p:nvPr/>
        </p:nvSpPr>
        <p:spPr>
          <a:xfrm>
            <a:off x="2590800" y="762000"/>
            <a:ext cx="5034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000"/>
              <a:t>Key Takeaways </a:t>
            </a:r>
            <a:r>
              <a:rPr lang="pt-BR" sz="2000"/>
              <a:t>(Wagner et al., 2020):</a:t>
            </a:r>
            <a:endParaRPr sz="2000"/>
          </a:p>
          <a:p>
            <a:pPr indent="0" lvl="0" marL="0" rtl="0" algn="l">
              <a:spcBef>
                <a:spcPts val="0"/>
              </a:spcBef>
              <a:spcAft>
                <a:spcPts val="0"/>
              </a:spcAft>
              <a:buNone/>
            </a:pPr>
            <a:r>
              <a:t/>
            </a:r>
            <a:endParaRPr sz="2000"/>
          </a:p>
        </p:txBody>
      </p:sp>
      <p:sp>
        <p:nvSpPr>
          <p:cNvPr id="1223" name="Google Shape;1223;p95"/>
          <p:cNvSpPr/>
          <p:nvPr/>
        </p:nvSpPr>
        <p:spPr>
          <a:xfrm>
            <a:off x="1234056"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1</a:t>
            </a:r>
            <a:endParaRPr sz="800">
              <a:solidFill>
                <a:schemeClr val="dk2"/>
              </a:solidFill>
            </a:endParaRPr>
          </a:p>
        </p:txBody>
      </p:sp>
      <p:sp>
        <p:nvSpPr>
          <p:cNvPr id="1224" name="Google Shape;1224;p95"/>
          <p:cNvSpPr txBox="1"/>
          <p:nvPr/>
        </p:nvSpPr>
        <p:spPr>
          <a:xfrm rot="11411">
            <a:off x="3764722" y="22301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225" name="Google Shape;1225;p95"/>
          <p:cNvSpPr txBox="1"/>
          <p:nvPr/>
        </p:nvSpPr>
        <p:spPr>
          <a:xfrm rot="11308">
            <a:off x="3475568" y="1909675"/>
            <a:ext cx="2280012"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200">
                <a:solidFill>
                  <a:schemeClr val="dk1"/>
                </a:solidFill>
              </a:rPr>
              <a:t>Descriptive statistics are always helpful</a:t>
            </a:r>
            <a:endParaRPr sz="1200">
              <a:solidFill>
                <a:schemeClr val="dk1"/>
              </a:solidFill>
            </a:endParaRPr>
          </a:p>
          <a:p>
            <a:pPr indent="0" lvl="0" marL="0" marR="0" rtl="0" algn="ctr">
              <a:spcBef>
                <a:spcPts val="0"/>
              </a:spcBef>
              <a:spcAft>
                <a:spcPts val="0"/>
              </a:spcAft>
              <a:buNone/>
            </a:pPr>
            <a:r>
              <a:t/>
            </a:r>
            <a:endParaRPr sz="1200"/>
          </a:p>
        </p:txBody>
      </p:sp>
      <p:sp>
        <p:nvSpPr>
          <p:cNvPr id="1226" name="Google Shape;1226;p95"/>
          <p:cNvSpPr/>
          <p:nvPr/>
        </p:nvSpPr>
        <p:spPr>
          <a:xfrm>
            <a:off x="4428681"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2</a:t>
            </a:r>
            <a:endParaRPr sz="800">
              <a:solidFill>
                <a:schemeClr val="dk2"/>
              </a:solidFill>
            </a:endParaRPr>
          </a:p>
        </p:txBody>
      </p:sp>
      <p:sp>
        <p:nvSpPr>
          <p:cNvPr id="1227" name="Google Shape;1227;p95"/>
          <p:cNvSpPr txBox="1"/>
          <p:nvPr/>
        </p:nvSpPr>
        <p:spPr>
          <a:xfrm rot="11411">
            <a:off x="6886522" y="216572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228" name="Google Shape;1228;p95"/>
          <p:cNvSpPr txBox="1"/>
          <p:nvPr/>
        </p:nvSpPr>
        <p:spPr>
          <a:xfrm rot="11308">
            <a:off x="6597368" y="1845225"/>
            <a:ext cx="2280012" cy="831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200">
                <a:solidFill>
                  <a:schemeClr val="dk1"/>
                </a:solidFill>
              </a:rPr>
              <a:t>NHST inferential statistics are useful to test theoretical propositions</a:t>
            </a:r>
            <a:endParaRPr sz="1200">
              <a:solidFill>
                <a:schemeClr val="dk1"/>
              </a:solidFill>
            </a:endParaRPr>
          </a:p>
          <a:p>
            <a:pPr indent="0" lvl="0" marL="0" marR="0" rtl="0" algn="ctr">
              <a:spcBef>
                <a:spcPts val="0"/>
              </a:spcBef>
              <a:spcAft>
                <a:spcPts val="0"/>
              </a:spcAft>
              <a:buNone/>
            </a:pPr>
            <a:r>
              <a:t/>
            </a:r>
            <a:endParaRPr sz="1200"/>
          </a:p>
        </p:txBody>
      </p:sp>
      <p:sp>
        <p:nvSpPr>
          <p:cNvPr id="1229" name="Google Shape;1229;p95"/>
          <p:cNvSpPr/>
          <p:nvPr/>
        </p:nvSpPr>
        <p:spPr>
          <a:xfrm>
            <a:off x="7550481" y="147816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3</a:t>
            </a:r>
            <a:endParaRPr sz="800">
              <a:solidFill>
                <a:schemeClr val="dk2"/>
              </a:solidFill>
            </a:endParaRPr>
          </a:p>
        </p:txBody>
      </p:sp>
      <p:sp>
        <p:nvSpPr>
          <p:cNvPr id="1230" name="Google Shape;1230;p95"/>
          <p:cNvSpPr txBox="1"/>
          <p:nvPr/>
        </p:nvSpPr>
        <p:spPr>
          <a:xfrm rot="11411">
            <a:off x="672022" y="359472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231" name="Google Shape;1231;p95"/>
          <p:cNvSpPr txBox="1"/>
          <p:nvPr/>
        </p:nvSpPr>
        <p:spPr>
          <a:xfrm rot="11308">
            <a:off x="306668" y="3274225"/>
            <a:ext cx="2280012" cy="831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200">
                <a:solidFill>
                  <a:schemeClr val="dk1"/>
                </a:solidFill>
              </a:rPr>
              <a:t>Bootstrapping confidence intervals helps to deal with uncertain sampling</a:t>
            </a:r>
            <a:endParaRPr sz="1200">
              <a:solidFill>
                <a:schemeClr val="dk1"/>
              </a:solidFill>
            </a:endParaRPr>
          </a:p>
          <a:p>
            <a:pPr indent="0" lvl="0" marL="0" marR="0" rtl="0" algn="ctr">
              <a:spcBef>
                <a:spcPts val="0"/>
              </a:spcBef>
              <a:spcAft>
                <a:spcPts val="0"/>
              </a:spcAft>
              <a:buNone/>
            </a:pPr>
            <a:r>
              <a:t/>
            </a:r>
            <a:endParaRPr sz="1200"/>
          </a:p>
        </p:txBody>
      </p:sp>
      <p:sp>
        <p:nvSpPr>
          <p:cNvPr id="1232" name="Google Shape;1232;p95"/>
          <p:cNvSpPr/>
          <p:nvPr/>
        </p:nvSpPr>
        <p:spPr>
          <a:xfrm>
            <a:off x="1259781" y="290716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4</a:t>
            </a:r>
            <a:endParaRPr sz="800">
              <a:solidFill>
                <a:schemeClr val="dk2"/>
              </a:solidFill>
            </a:endParaRPr>
          </a:p>
        </p:txBody>
      </p:sp>
      <p:sp>
        <p:nvSpPr>
          <p:cNvPr id="1233" name="Google Shape;1233;p95"/>
          <p:cNvSpPr txBox="1"/>
          <p:nvPr/>
        </p:nvSpPr>
        <p:spPr>
          <a:xfrm rot="11411">
            <a:off x="3790447" y="359472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234" name="Google Shape;1234;p95"/>
          <p:cNvSpPr txBox="1"/>
          <p:nvPr/>
        </p:nvSpPr>
        <p:spPr>
          <a:xfrm rot="11308">
            <a:off x="3501293" y="3274225"/>
            <a:ext cx="2280012" cy="831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200">
                <a:solidFill>
                  <a:schemeClr val="dk1"/>
                </a:solidFill>
              </a:rPr>
              <a:t>Bayesian analysis allows us to directly integrate prior knowledge</a:t>
            </a:r>
            <a:endParaRPr sz="1200">
              <a:solidFill>
                <a:schemeClr val="dk1"/>
              </a:solidFill>
            </a:endParaRPr>
          </a:p>
          <a:p>
            <a:pPr indent="0" lvl="0" marL="0" marR="0" rtl="0" algn="ctr">
              <a:spcBef>
                <a:spcPts val="0"/>
              </a:spcBef>
              <a:spcAft>
                <a:spcPts val="0"/>
              </a:spcAft>
              <a:buNone/>
            </a:pPr>
            <a:r>
              <a:t/>
            </a:r>
            <a:endParaRPr sz="1200"/>
          </a:p>
        </p:txBody>
      </p:sp>
      <p:sp>
        <p:nvSpPr>
          <p:cNvPr id="1235" name="Google Shape;1235;p95"/>
          <p:cNvSpPr/>
          <p:nvPr/>
        </p:nvSpPr>
        <p:spPr>
          <a:xfrm>
            <a:off x="4454406" y="290716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5</a:t>
            </a:r>
            <a:endParaRPr sz="800">
              <a:solidFill>
                <a:schemeClr val="dk2"/>
              </a:solidFill>
            </a:endParaRPr>
          </a:p>
        </p:txBody>
      </p:sp>
      <p:sp>
        <p:nvSpPr>
          <p:cNvPr id="1236" name="Google Shape;1236;p95"/>
          <p:cNvSpPr txBox="1"/>
          <p:nvPr/>
        </p:nvSpPr>
        <p:spPr>
          <a:xfrm rot="11411">
            <a:off x="6912247" y="35302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237" name="Google Shape;1237;p95"/>
          <p:cNvSpPr txBox="1"/>
          <p:nvPr/>
        </p:nvSpPr>
        <p:spPr>
          <a:xfrm rot="11308">
            <a:off x="6623093" y="3209775"/>
            <a:ext cx="2280012" cy="1385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200">
                <a:solidFill>
                  <a:schemeClr val="dk1"/>
                </a:solidFill>
              </a:rPr>
              <a:t>SEM is a powerful multivariate analysis technique that is widely used in the social sciences and that should be further used in computer science research</a:t>
            </a:r>
            <a:endParaRPr sz="1200">
              <a:solidFill>
                <a:schemeClr val="dk1"/>
              </a:solidFill>
            </a:endParaRPr>
          </a:p>
          <a:p>
            <a:pPr indent="0" lvl="0" marL="0" marR="0" rtl="0" algn="ctr">
              <a:spcBef>
                <a:spcPts val="0"/>
              </a:spcBef>
              <a:spcAft>
                <a:spcPts val="0"/>
              </a:spcAft>
              <a:buNone/>
            </a:pPr>
            <a:r>
              <a:t/>
            </a:r>
            <a:endParaRPr sz="1200"/>
          </a:p>
        </p:txBody>
      </p:sp>
      <p:sp>
        <p:nvSpPr>
          <p:cNvPr id="1238" name="Google Shape;1238;p95"/>
          <p:cNvSpPr/>
          <p:nvPr/>
        </p:nvSpPr>
        <p:spPr>
          <a:xfrm>
            <a:off x="7576206" y="28427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6</a:t>
            </a:r>
            <a:endParaRPr sz="800">
              <a:solidFill>
                <a:schemeClr val="dk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96"/>
          <p:cNvSpPr/>
          <p:nvPr/>
        </p:nvSpPr>
        <p:spPr>
          <a:xfrm>
            <a:off x="751950" y="2124600"/>
            <a:ext cx="3914100" cy="1695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1244" name="Google Shape;1244;p96"/>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a:t>
            </a:r>
            <a:r>
              <a:rPr lang="pt-BR" sz="2400">
                <a:solidFill>
                  <a:srgbClr val="666666"/>
                </a:solidFill>
              </a:rPr>
              <a:t> Analysis</a:t>
            </a:r>
            <a:endParaRPr sz="2400">
              <a:solidFill>
                <a:srgbClr val="666666"/>
              </a:solidFill>
            </a:endParaRPr>
          </a:p>
        </p:txBody>
      </p:sp>
      <p:cxnSp>
        <p:nvCxnSpPr>
          <p:cNvPr id="1245" name="Google Shape;1245;p96"/>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246" name="Google Shape;1246;p96"/>
          <p:cNvSpPr txBox="1"/>
          <p:nvPr/>
        </p:nvSpPr>
        <p:spPr>
          <a:xfrm>
            <a:off x="14000" y="1085600"/>
            <a:ext cx="9093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2000">
                <a:solidFill>
                  <a:schemeClr val="dk2"/>
                </a:solidFill>
              </a:rPr>
              <a:t>Besides the common focus on statistical analysis, surveys can also be </a:t>
            </a:r>
            <a:r>
              <a:rPr b="1" lang="pt-BR" sz="2000">
                <a:solidFill>
                  <a:schemeClr val="dk2"/>
                </a:solidFill>
              </a:rPr>
              <a:t>qualitative</a:t>
            </a:r>
            <a:r>
              <a:rPr lang="pt-BR" sz="2000">
                <a:solidFill>
                  <a:schemeClr val="dk2"/>
                </a:solidFill>
              </a:rPr>
              <a:t> and contain </a:t>
            </a:r>
            <a:r>
              <a:rPr b="1" lang="pt-BR" sz="2000">
                <a:solidFill>
                  <a:schemeClr val="dk2"/>
                </a:solidFill>
              </a:rPr>
              <a:t>open questions</a:t>
            </a:r>
            <a:endParaRPr b="1" sz="2000">
              <a:solidFill>
                <a:schemeClr val="dk2"/>
              </a:solidFill>
            </a:endParaRPr>
          </a:p>
        </p:txBody>
      </p:sp>
      <p:sp>
        <p:nvSpPr>
          <p:cNvPr id="1247" name="Google Shape;1247;p96"/>
          <p:cNvSpPr/>
          <p:nvPr/>
        </p:nvSpPr>
        <p:spPr>
          <a:xfrm>
            <a:off x="1517550" y="2171650"/>
            <a:ext cx="3148500" cy="146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600">
                <a:solidFill>
                  <a:schemeClr val="dk2"/>
                </a:solidFill>
                <a:latin typeface="Trebuchet MS"/>
                <a:ea typeface="Trebuchet MS"/>
                <a:cs typeface="Trebuchet MS"/>
                <a:sym typeface="Trebuchet MS"/>
              </a:rPr>
              <a:t>Open questions </a:t>
            </a:r>
            <a:r>
              <a:rPr b="1" lang="pt-BR" sz="1600">
                <a:solidFill>
                  <a:schemeClr val="dk2"/>
                </a:solidFill>
                <a:latin typeface="Trebuchet MS"/>
                <a:ea typeface="Trebuchet MS"/>
                <a:cs typeface="Trebuchet MS"/>
                <a:sym typeface="Trebuchet MS"/>
              </a:rPr>
              <a:t>do not impose restrictions</a:t>
            </a:r>
            <a:r>
              <a:rPr lang="pt-BR" sz="1600">
                <a:solidFill>
                  <a:schemeClr val="dk2"/>
                </a:solidFill>
                <a:latin typeface="Trebuchet MS"/>
                <a:ea typeface="Trebuchet MS"/>
                <a:cs typeface="Trebuchet MS"/>
                <a:sym typeface="Trebuchet MS"/>
              </a:rPr>
              <a:t> on respondents and allow them to more precisely describe the phenomena of interest according to their perspective and perceptions</a:t>
            </a:r>
            <a:endParaRPr sz="600">
              <a:solidFill>
                <a:schemeClr val="dk2"/>
              </a:solidFill>
            </a:endParaRPr>
          </a:p>
        </p:txBody>
      </p:sp>
      <p:grpSp>
        <p:nvGrpSpPr>
          <p:cNvPr id="1248" name="Google Shape;1248;p96"/>
          <p:cNvGrpSpPr/>
          <p:nvPr/>
        </p:nvGrpSpPr>
        <p:grpSpPr>
          <a:xfrm>
            <a:off x="968841" y="2637643"/>
            <a:ext cx="437770" cy="535302"/>
            <a:chOff x="-1" y="-1"/>
            <a:chExt cx="1070604" cy="1070604"/>
          </a:xfrm>
        </p:grpSpPr>
        <p:sp>
          <p:nvSpPr>
            <p:cNvPr id="1249" name="Google Shape;1249;p96"/>
            <p:cNvSpPr/>
            <p:nvPr/>
          </p:nvSpPr>
          <p:spPr>
            <a:xfrm>
              <a:off x="-1" y="-1"/>
              <a:ext cx="1070604" cy="1070604"/>
            </a:xfrm>
            <a:custGeom>
              <a:rect b="b" l="l" r="r" t="t"/>
              <a:pathLst>
                <a:path extrusionOk="0" h="21600" w="21600">
                  <a:moveTo>
                    <a:pt x="19668" y="7024"/>
                  </a:moveTo>
                  <a:cubicBezTo>
                    <a:pt x="18790" y="6849"/>
                    <a:pt x="16859" y="6849"/>
                    <a:pt x="14049" y="6673"/>
                  </a:cubicBezTo>
                  <a:cubicBezTo>
                    <a:pt x="14049" y="6146"/>
                    <a:pt x="14224" y="5620"/>
                    <a:pt x="14224" y="4566"/>
                  </a:cubicBezTo>
                  <a:cubicBezTo>
                    <a:pt x="14224" y="2107"/>
                    <a:pt x="12468" y="0"/>
                    <a:pt x="10888" y="0"/>
                  </a:cubicBezTo>
                  <a:cubicBezTo>
                    <a:pt x="9659" y="0"/>
                    <a:pt x="8780" y="878"/>
                    <a:pt x="8780" y="1932"/>
                  </a:cubicBezTo>
                  <a:cubicBezTo>
                    <a:pt x="8780" y="3337"/>
                    <a:pt x="8429" y="5620"/>
                    <a:pt x="6146" y="6849"/>
                  </a:cubicBezTo>
                  <a:cubicBezTo>
                    <a:pt x="5971" y="7024"/>
                    <a:pt x="5444" y="7200"/>
                    <a:pt x="5444" y="7200"/>
                  </a:cubicBezTo>
                  <a:cubicBezTo>
                    <a:pt x="5444" y="7200"/>
                    <a:pt x="5444" y="7200"/>
                    <a:pt x="5444" y="7200"/>
                  </a:cubicBezTo>
                  <a:cubicBezTo>
                    <a:pt x="5093" y="7024"/>
                    <a:pt x="4566" y="6673"/>
                    <a:pt x="4039" y="6673"/>
                  </a:cubicBezTo>
                  <a:cubicBezTo>
                    <a:pt x="2107" y="6673"/>
                    <a:pt x="2107" y="6673"/>
                    <a:pt x="2107" y="6673"/>
                  </a:cubicBezTo>
                  <a:cubicBezTo>
                    <a:pt x="1054" y="6673"/>
                    <a:pt x="0" y="7551"/>
                    <a:pt x="0" y="8780"/>
                  </a:cubicBezTo>
                  <a:cubicBezTo>
                    <a:pt x="0" y="19493"/>
                    <a:pt x="0" y="19493"/>
                    <a:pt x="0" y="19493"/>
                  </a:cubicBezTo>
                  <a:cubicBezTo>
                    <a:pt x="0" y="20722"/>
                    <a:pt x="1054" y="21600"/>
                    <a:pt x="2107" y="21600"/>
                  </a:cubicBezTo>
                  <a:cubicBezTo>
                    <a:pt x="4039" y="21600"/>
                    <a:pt x="4039" y="21600"/>
                    <a:pt x="4039" y="21600"/>
                  </a:cubicBezTo>
                  <a:cubicBezTo>
                    <a:pt x="4917" y="21600"/>
                    <a:pt x="5620" y="21073"/>
                    <a:pt x="5971" y="20371"/>
                  </a:cubicBezTo>
                  <a:cubicBezTo>
                    <a:pt x="5971" y="20371"/>
                    <a:pt x="5971" y="20371"/>
                    <a:pt x="5971" y="20371"/>
                  </a:cubicBezTo>
                  <a:cubicBezTo>
                    <a:pt x="5971" y="20371"/>
                    <a:pt x="5971" y="20371"/>
                    <a:pt x="6146" y="20371"/>
                  </a:cubicBezTo>
                  <a:cubicBezTo>
                    <a:pt x="6146" y="20371"/>
                    <a:pt x="6146" y="20371"/>
                    <a:pt x="6146" y="20371"/>
                  </a:cubicBezTo>
                  <a:cubicBezTo>
                    <a:pt x="6498" y="20546"/>
                    <a:pt x="7200" y="20722"/>
                    <a:pt x="8780" y="21073"/>
                  </a:cubicBezTo>
                  <a:cubicBezTo>
                    <a:pt x="9132" y="21249"/>
                    <a:pt x="11063" y="21600"/>
                    <a:pt x="12820" y="21600"/>
                  </a:cubicBezTo>
                  <a:cubicBezTo>
                    <a:pt x="16507" y="21600"/>
                    <a:pt x="16507" y="21600"/>
                    <a:pt x="16507" y="21600"/>
                  </a:cubicBezTo>
                  <a:cubicBezTo>
                    <a:pt x="17737" y="21600"/>
                    <a:pt x="18439" y="21073"/>
                    <a:pt x="18966" y="20195"/>
                  </a:cubicBezTo>
                  <a:cubicBezTo>
                    <a:pt x="18966" y="20195"/>
                    <a:pt x="19141" y="20020"/>
                    <a:pt x="19317" y="19493"/>
                  </a:cubicBezTo>
                  <a:cubicBezTo>
                    <a:pt x="19317" y="19141"/>
                    <a:pt x="19317" y="18790"/>
                    <a:pt x="19317" y="18263"/>
                  </a:cubicBezTo>
                  <a:cubicBezTo>
                    <a:pt x="20020" y="17912"/>
                    <a:pt x="20195" y="17034"/>
                    <a:pt x="20371" y="16683"/>
                  </a:cubicBezTo>
                  <a:cubicBezTo>
                    <a:pt x="20722" y="15805"/>
                    <a:pt x="20546" y="15278"/>
                    <a:pt x="20371" y="14751"/>
                  </a:cubicBezTo>
                  <a:cubicBezTo>
                    <a:pt x="20722" y="14400"/>
                    <a:pt x="21073" y="13873"/>
                    <a:pt x="21249" y="12820"/>
                  </a:cubicBezTo>
                  <a:cubicBezTo>
                    <a:pt x="21424" y="12293"/>
                    <a:pt x="21249" y="11766"/>
                    <a:pt x="21073" y="11239"/>
                  </a:cubicBezTo>
                  <a:cubicBezTo>
                    <a:pt x="21424" y="10888"/>
                    <a:pt x="21600" y="10361"/>
                    <a:pt x="21600" y="9834"/>
                  </a:cubicBezTo>
                  <a:cubicBezTo>
                    <a:pt x="21600" y="9659"/>
                    <a:pt x="21600" y="9659"/>
                    <a:pt x="21600" y="9659"/>
                  </a:cubicBezTo>
                  <a:cubicBezTo>
                    <a:pt x="21600" y="9659"/>
                    <a:pt x="21600" y="9483"/>
                    <a:pt x="21600" y="9307"/>
                  </a:cubicBezTo>
                  <a:cubicBezTo>
                    <a:pt x="21600" y="8429"/>
                    <a:pt x="21073" y="7376"/>
                    <a:pt x="19668" y="7024"/>
                  </a:cubicBezTo>
                  <a:close/>
                  <a:moveTo>
                    <a:pt x="4741" y="19493"/>
                  </a:moveTo>
                  <a:cubicBezTo>
                    <a:pt x="4741" y="19844"/>
                    <a:pt x="4566" y="20195"/>
                    <a:pt x="4039" y="20195"/>
                  </a:cubicBezTo>
                  <a:cubicBezTo>
                    <a:pt x="2107" y="20195"/>
                    <a:pt x="2107" y="20195"/>
                    <a:pt x="2107" y="20195"/>
                  </a:cubicBezTo>
                  <a:cubicBezTo>
                    <a:pt x="1756" y="20195"/>
                    <a:pt x="1405" y="19844"/>
                    <a:pt x="1405" y="19493"/>
                  </a:cubicBezTo>
                  <a:cubicBezTo>
                    <a:pt x="1405" y="8780"/>
                    <a:pt x="1405" y="8780"/>
                    <a:pt x="1405" y="8780"/>
                  </a:cubicBezTo>
                  <a:cubicBezTo>
                    <a:pt x="1405" y="8429"/>
                    <a:pt x="1756" y="8078"/>
                    <a:pt x="2107" y="8078"/>
                  </a:cubicBezTo>
                  <a:cubicBezTo>
                    <a:pt x="4039" y="8078"/>
                    <a:pt x="4039" y="8078"/>
                    <a:pt x="4039" y="8078"/>
                  </a:cubicBezTo>
                  <a:cubicBezTo>
                    <a:pt x="4566" y="8078"/>
                    <a:pt x="4741" y="8429"/>
                    <a:pt x="4741" y="8780"/>
                  </a:cubicBezTo>
                  <a:lnTo>
                    <a:pt x="4741" y="19493"/>
                  </a:lnTo>
                  <a:close/>
                  <a:moveTo>
                    <a:pt x="20195" y="9834"/>
                  </a:moveTo>
                  <a:cubicBezTo>
                    <a:pt x="20195" y="10185"/>
                    <a:pt x="20020" y="10712"/>
                    <a:pt x="18966" y="10712"/>
                  </a:cubicBezTo>
                  <a:cubicBezTo>
                    <a:pt x="17561" y="10712"/>
                    <a:pt x="17561" y="10712"/>
                    <a:pt x="17561" y="10712"/>
                  </a:cubicBezTo>
                  <a:cubicBezTo>
                    <a:pt x="17385" y="10712"/>
                    <a:pt x="17210" y="10888"/>
                    <a:pt x="17210" y="11063"/>
                  </a:cubicBezTo>
                  <a:cubicBezTo>
                    <a:pt x="17210" y="11239"/>
                    <a:pt x="17385" y="11415"/>
                    <a:pt x="17561" y="11415"/>
                  </a:cubicBezTo>
                  <a:cubicBezTo>
                    <a:pt x="18966" y="11415"/>
                    <a:pt x="18966" y="11415"/>
                    <a:pt x="18966" y="11415"/>
                  </a:cubicBezTo>
                  <a:cubicBezTo>
                    <a:pt x="19844" y="11415"/>
                    <a:pt x="20020" y="12293"/>
                    <a:pt x="20020" y="12644"/>
                  </a:cubicBezTo>
                  <a:cubicBezTo>
                    <a:pt x="19844" y="13171"/>
                    <a:pt x="19668" y="14224"/>
                    <a:pt x="18439" y="14224"/>
                  </a:cubicBezTo>
                  <a:cubicBezTo>
                    <a:pt x="16859" y="14224"/>
                    <a:pt x="16859" y="14224"/>
                    <a:pt x="16859" y="14224"/>
                  </a:cubicBezTo>
                  <a:cubicBezTo>
                    <a:pt x="16683" y="14224"/>
                    <a:pt x="16507" y="14224"/>
                    <a:pt x="16507" y="14400"/>
                  </a:cubicBezTo>
                  <a:cubicBezTo>
                    <a:pt x="16507" y="14576"/>
                    <a:pt x="16683" y="14751"/>
                    <a:pt x="16859" y="14751"/>
                  </a:cubicBezTo>
                  <a:cubicBezTo>
                    <a:pt x="18263" y="14751"/>
                    <a:pt x="18263" y="14751"/>
                    <a:pt x="18263" y="14751"/>
                  </a:cubicBezTo>
                  <a:cubicBezTo>
                    <a:pt x="19317" y="14751"/>
                    <a:pt x="19317" y="15629"/>
                    <a:pt x="19141" y="16156"/>
                  </a:cubicBezTo>
                  <a:cubicBezTo>
                    <a:pt x="18966" y="16859"/>
                    <a:pt x="18790" y="17561"/>
                    <a:pt x="17385" y="17561"/>
                  </a:cubicBezTo>
                  <a:cubicBezTo>
                    <a:pt x="16156" y="17561"/>
                    <a:pt x="16156" y="17561"/>
                    <a:pt x="16156" y="17561"/>
                  </a:cubicBezTo>
                  <a:cubicBezTo>
                    <a:pt x="15980" y="17561"/>
                    <a:pt x="15805" y="17737"/>
                    <a:pt x="15805" y="17912"/>
                  </a:cubicBezTo>
                  <a:cubicBezTo>
                    <a:pt x="15805" y="18088"/>
                    <a:pt x="15980" y="18263"/>
                    <a:pt x="16156" y="18263"/>
                  </a:cubicBezTo>
                  <a:cubicBezTo>
                    <a:pt x="17210" y="18263"/>
                    <a:pt x="17210" y="18263"/>
                    <a:pt x="17210" y="18263"/>
                  </a:cubicBezTo>
                  <a:cubicBezTo>
                    <a:pt x="18088" y="18263"/>
                    <a:pt x="18088" y="18966"/>
                    <a:pt x="17912" y="19141"/>
                  </a:cubicBezTo>
                  <a:cubicBezTo>
                    <a:pt x="17912" y="19317"/>
                    <a:pt x="17737" y="19668"/>
                    <a:pt x="17737" y="19668"/>
                  </a:cubicBezTo>
                  <a:cubicBezTo>
                    <a:pt x="17561" y="20020"/>
                    <a:pt x="17210" y="20195"/>
                    <a:pt x="16507" y="20195"/>
                  </a:cubicBezTo>
                  <a:cubicBezTo>
                    <a:pt x="12820" y="20195"/>
                    <a:pt x="12820" y="20195"/>
                    <a:pt x="12820" y="20195"/>
                  </a:cubicBezTo>
                  <a:cubicBezTo>
                    <a:pt x="11063" y="20195"/>
                    <a:pt x="9132" y="19844"/>
                    <a:pt x="9132" y="19844"/>
                  </a:cubicBezTo>
                  <a:cubicBezTo>
                    <a:pt x="6322" y="19141"/>
                    <a:pt x="6146" y="19141"/>
                    <a:pt x="5971" y="18966"/>
                  </a:cubicBezTo>
                  <a:cubicBezTo>
                    <a:pt x="5971" y="18966"/>
                    <a:pt x="5444" y="18966"/>
                    <a:pt x="5444" y="18439"/>
                  </a:cubicBezTo>
                  <a:cubicBezTo>
                    <a:pt x="5444" y="9132"/>
                    <a:pt x="5444" y="9132"/>
                    <a:pt x="5444" y="9132"/>
                  </a:cubicBezTo>
                  <a:cubicBezTo>
                    <a:pt x="5444" y="8780"/>
                    <a:pt x="5620" y="8605"/>
                    <a:pt x="5971" y="8429"/>
                  </a:cubicBezTo>
                  <a:cubicBezTo>
                    <a:pt x="5971" y="8429"/>
                    <a:pt x="6146" y="8429"/>
                    <a:pt x="6146" y="8429"/>
                  </a:cubicBezTo>
                  <a:cubicBezTo>
                    <a:pt x="9132" y="7024"/>
                    <a:pt x="10185" y="4390"/>
                    <a:pt x="10185" y="1932"/>
                  </a:cubicBezTo>
                  <a:cubicBezTo>
                    <a:pt x="10185" y="1756"/>
                    <a:pt x="10361" y="1405"/>
                    <a:pt x="10888" y="1405"/>
                  </a:cubicBezTo>
                  <a:cubicBezTo>
                    <a:pt x="11590" y="1405"/>
                    <a:pt x="12820" y="2810"/>
                    <a:pt x="12820" y="4566"/>
                  </a:cubicBezTo>
                  <a:cubicBezTo>
                    <a:pt x="12820" y="6146"/>
                    <a:pt x="12820" y="6498"/>
                    <a:pt x="12117" y="8078"/>
                  </a:cubicBezTo>
                  <a:cubicBezTo>
                    <a:pt x="18966" y="8078"/>
                    <a:pt x="18790" y="8254"/>
                    <a:pt x="19493" y="8254"/>
                  </a:cubicBezTo>
                  <a:cubicBezTo>
                    <a:pt x="20195" y="8605"/>
                    <a:pt x="20195" y="9132"/>
                    <a:pt x="20195" y="9307"/>
                  </a:cubicBezTo>
                  <a:cubicBezTo>
                    <a:pt x="20195" y="9659"/>
                    <a:pt x="20195" y="9483"/>
                    <a:pt x="20195" y="9834"/>
                  </a:cubicBezTo>
                  <a:close/>
                  <a:moveTo>
                    <a:pt x="20195" y="9834"/>
                  </a:moveTo>
                  <a:cubicBezTo>
                    <a:pt x="20195" y="9834"/>
                    <a:pt x="20195" y="9834"/>
                    <a:pt x="20195" y="9834"/>
                  </a:cubicBezTo>
                </a:path>
              </a:pathLst>
            </a:custGeom>
            <a:solidFill>
              <a:srgbClr val="00B050"/>
            </a:solidFill>
            <a:ln>
              <a:noFill/>
            </a:ln>
          </p:spPr>
          <p:txBody>
            <a:bodyPr anchorCtr="0" anchor="t" bIns="60950" lIns="60950" spcFirstLastPara="1" rIns="60950" wrap="square" tIns="6095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96"/>
            <p:cNvSpPr/>
            <p:nvPr/>
          </p:nvSpPr>
          <p:spPr>
            <a:xfrm>
              <a:off x="103756" y="872493"/>
              <a:ext cx="99036" cy="94338"/>
            </a:xfrm>
            <a:custGeom>
              <a:rect b="b" l="l" r="r" t="t"/>
              <a:pathLst>
                <a:path extrusionOk="0" h="21600" w="21600">
                  <a:moveTo>
                    <a:pt x="11782" y="0"/>
                  </a:moveTo>
                  <a:cubicBezTo>
                    <a:pt x="3927" y="0"/>
                    <a:pt x="0" y="3927"/>
                    <a:pt x="0" y="9818"/>
                  </a:cubicBezTo>
                  <a:cubicBezTo>
                    <a:pt x="0" y="17673"/>
                    <a:pt x="3927" y="21600"/>
                    <a:pt x="11782" y="21600"/>
                  </a:cubicBezTo>
                  <a:cubicBezTo>
                    <a:pt x="17673" y="21600"/>
                    <a:pt x="21600" y="17673"/>
                    <a:pt x="21600" y="9818"/>
                  </a:cubicBezTo>
                  <a:cubicBezTo>
                    <a:pt x="21600" y="3927"/>
                    <a:pt x="17673" y="0"/>
                    <a:pt x="11782" y="0"/>
                  </a:cubicBezTo>
                  <a:close/>
                  <a:moveTo>
                    <a:pt x="11782" y="13745"/>
                  </a:moveTo>
                  <a:cubicBezTo>
                    <a:pt x="9818" y="13745"/>
                    <a:pt x="7855" y="11782"/>
                    <a:pt x="7855" y="9818"/>
                  </a:cubicBezTo>
                  <a:cubicBezTo>
                    <a:pt x="7855" y="7855"/>
                    <a:pt x="9818" y="7855"/>
                    <a:pt x="11782" y="7855"/>
                  </a:cubicBezTo>
                  <a:cubicBezTo>
                    <a:pt x="13745" y="7855"/>
                    <a:pt x="15709" y="7855"/>
                    <a:pt x="15709" y="9818"/>
                  </a:cubicBezTo>
                  <a:cubicBezTo>
                    <a:pt x="15709" y="11782"/>
                    <a:pt x="13745" y="13745"/>
                    <a:pt x="11782" y="13745"/>
                  </a:cubicBezTo>
                  <a:close/>
                  <a:moveTo>
                    <a:pt x="11782" y="13745"/>
                  </a:moveTo>
                  <a:cubicBezTo>
                    <a:pt x="11782" y="13745"/>
                    <a:pt x="11782" y="13745"/>
                    <a:pt x="11782" y="13745"/>
                  </a:cubicBezTo>
                </a:path>
              </a:pathLst>
            </a:custGeom>
            <a:solidFill>
              <a:srgbClr val="00B050"/>
            </a:solidFill>
            <a:ln>
              <a:noFill/>
            </a:ln>
          </p:spPr>
          <p:txBody>
            <a:bodyPr anchorCtr="0" anchor="t" bIns="60950" lIns="60950" spcFirstLastPara="1" rIns="60950" wrap="square" tIns="6095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51" name="Google Shape;1251;p96"/>
          <p:cNvSpPr/>
          <p:nvPr/>
        </p:nvSpPr>
        <p:spPr>
          <a:xfrm>
            <a:off x="4810800" y="2124600"/>
            <a:ext cx="3914100" cy="1695000"/>
          </a:xfrm>
          <a:prstGeom prst="rect">
            <a:avLst/>
          </a:prstGeom>
          <a:solidFill>
            <a:srgbClr val="EFEFE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Arial"/>
              <a:ea typeface="Arial"/>
              <a:cs typeface="Arial"/>
              <a:sym typeface="Arial"/>
            </a:endParaRPr>
          </a:p>
        </p:txBody>
      </p:sp>
      <p:sp>
        <p:nvSpPr>
          <p:cNvPr id="1252" name="Google Shape;1252;p96"/>
          <p:cNvSpPr/>
          <p:nvPr/>
        </p:nvSpPr>
        <p:spPr>
          <a:xfrm>
            <a:off x="5576400" y="2324050"/>
            <a:ext cx="3148500" cy="146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1600">
                <a:solidFill>
                  <a:schemeClr val="dk2"/>
                </a:solidFill>
                <a:latin typeface="Trebuchet MS"/>
                <a:ea typeface="Trebuchet MS"/>
                <a:cs typeface="Trebuchet MS"/>
                <a:sym typeface="Trebuchet MS"/>
              </a:rPr>
              <a:t>However, they can lead to a </a:t>
            </a:r>
            <a:r>
              <a:rPr b="1" lang="pt-BR" sz="1600">
                <a:solidFill>
                  <a:schemeClr val="dk2"/>
                </a:solidFill>
                <a:latin typeface="Trebuchet MS"/>
                <a:ea typeface="Trebuchet MS"/>
                <a:cs typeface="Trebuchet MS"/>
                <a:sym typeface="Trebuchet MS"/>
              </a:rPr>
              <a:t>large amount of qualitative data to analyze</a:t>
            </a:r>
            <a:r>
              <a:rPr lang="pt-BR" sz="1600">
                <a:solidFill>
                  <a:schemeClr val="dk2"/>
                </a:solidFill>
                <a:latin typeface="Trebuchet MS"/>
                <a:ea typeface="Trebuchet MS"/>
                <a:cs typeface="Trebuchet MS"/>
                <a:sym typeface="Trebuchet MS"/>
              </a:rPr>
              <a:t>, which is not easy and may require a significant amount of resources</a:t>
            </a:r>
            <a:endParaRPr sz="1600">
              <a:solidFill>
                <a:schemeClr val="dk2"/>
              </a:solidFill>
              <a:latin typeface="Trebuchet MS"/>
              <a:ea typeface="Trebuchet MS"/>
              <a:cs typeface="Trebuchet MS"/>
              <a:sym typeface="Trebuchet MS"/>
            </a:endParaRPr>
          </a:p>
        </p:txBody>
      </p:sp>
      <p:grpSp>
        <p:nvGrpSpPr>
          <p:cNvPr id="1253" name="Google Shape;1253;p96"/>
          <p:cNvGrpSpPr/>
          <p:nvPr/>
        </p:nvGrpSpPr>
        <p:grpSpPr>
          <a:xfrm rot="10800000">
            <a:off x="4942090" y="2704453"/>
            <a:ext cx="535302" cy="535302"/>
            <a:chOff x="-1" y="-1"/>
            <a:chExt cx="1070604" cy="1070604"/>
          </a:xfrm>
        </p:grpSpPr>
        <p:sp>
          <p:nvSpPr>
            <p:cNvPr id="1254" name="Google Shape;1254;p96"/>
            <p:cNvSpPr/>
            <p:nvPr/>
          </p:nvSpPr>
          <p:spPr>
            <a:xfrm>
              <a:off x="-1" y="-1"/>
              <a:ext cx="1070604" cy="1070604"/>
            </a:xfrm>
            <a:custGeom>
              <a:rect b="b" l="l" r="r" t="t"/>
              <a:pathLst>
                <a:path extrusionOk="0" h="21600" w="21600">
                  <a:moveTo>
                    <a:pt x="19668" y="7024"/>
                  </a:moveTo>
                  <a:cubicBezTo>
                    <a:pt x="18790" y="6849"/>
                    <a:pt x="16859" y="6849"/>
                    <a:pt x="14049" y="6673"/>
                  </a:cubicBezTo>
                  <a:cubicBezTo>
                    <a:pt x="14049" y="6146"/>
                    <a:pt x="14224" y="5620"/>
                    <a:pt x="14224" y="4566"/>
                  </a:cubicBezTo>
                  <a:cubicBezTo>
                    <a:pt x="14224" y="2107"/>
                    <a:pt x="12468" y="0"/>
                    <a:pt x="10888" y="0"/>
                  </a:cubicBezTo>
                  <a:cubicBezTo>
                    <a:pt x="9659" y="0"/>
                    <a:pt x="8780" y="878"/>
                    <a:pt x="8780" y="1932"/>
                  </a:cubicBezTo>
                  <a:cubicBezTo>
                    <a:pt x="8780" y="3337"/>
                    <a:pt x="8429" y="5620"/>
                    <a:pt x="6146" y="6849"/>
                  </a:cubicBezTo>
                  <a:cubicBezTo>
                    <a:pt x="5971" y="7024"/>
                    <a:pt x="5444" y="7200"/>
                    <a:pt x="5444" y="7200"/>
                  </a:cubicBezTo>
                  <a:cubicBezTo>
                    <a:pt x="5444" y="7200"/>
                    <a:pt x="5444" y="7200"/>
                    <a:pt x="5444" y="7200"/>
                  </a:cubicBezTo>
                  <a:cubicBezTo>
                    <a:pt x="5093" y="7024"/>
                    <a:pt x="4566" y="6673"/>
                    <a:pt x="4039" y="6673"/>
                  </a:cubicBezTo>
                  <a:cubicBezTo>
                    <a:pt x="2107" y="6673"/>
                    <a:pt x="2107" y="6673"/>
                    <a:pt x="2107" y="6673"/>
                  </a:cubicBezTo>
                  <a:cubicBezTo>
                    <a:pt x="1054" y="6673"/>
                    <a:pt x="0" y="7551"/>
                    <a:pt x="0" y="8780"/>
                  </a:cubicBezTo>
                  <a:cubicBezTo>
                    <a:pt x="0" y="19493"/>
                    <a:pt x="0" y="19493"/>
                    <a:pt x="0" y="19493"/>
                  </a:cubicBezTo>
                  <a:cubicBezTo>
                    <a:pt x="0" y="20722"/>
                    <a:pt x="1054" y="21600"/>
                    <a:pt x="2107" y="21600"/>
                  </a:cubicBezTo>
                  <a:cubicBezTo>
                    <a:pt x="4039" y="21600"/>
                    <a:pt x="4039" y="21600"/>
                    <a:pt x="4039" y="21600"/>
                  </a:cubicBezTo>
                  <a:cubicBezTo>
                    <a:pt x="4917" y="21600"/>
                    <a:pt x="5620" y="21073"/>
                    <a:pt x="5971" y="20371"/>
                  </a:cubicBezTo>
                  <a:cubicBezTo>
                    <a:pt x="5971" y="20371"/>
                    <a:pt x="5971" y="20371"/>
                    <a:pt x="5971" y="20371"/>
                  </a:cubicBezTo>
                  <a:cubicBezTo>
                    <a:pt x="5971" y="20371"/>
                    <a:pt x="5971" y="20371"/>
                    <a:pt x="6146" y="20371"/>
                  </a:cubicBezTo>
                  <a:cubicBezTo>
                    <a:pt x="6146" y="20371"/>
                    <a:pt x="6146" y="20371"/>
                    <a:pt x="6146" y="20371"/>
                  </a:cubicBezTo>
                  <a:cubicBezTo>
                    <a:pt x="6498" y="20546"/>
                    <a:pt x="7200" y="20722"/>
                    <a:pt x="8780" y="21073"/>
                  </a:cubicBezTo>
                  <a:cubicBezTo>
                    <a:pt x="9132" y="21249"/>
                    <a:pt x="11063" y="21600"/>
                    <a:pt x="12820" y="21600"/>
                  </a:cubicBezTo>
                  <a:cubicBezTo>
                    <a:pt x="16507" y="21600"/>
                    <a:pt x="16507" y="21600"/>
                    <a:pt x="16507" y="21600"/>
                  </a:cubicBezTo>
                  <a:cubicBezTo>
                    <a:pt x="17737" y="21600"/>
                    <a:pt x="18439" y="21073"/>
                    <a:pt x="18966" y="20195"/>
                  </a:cubicBezTo>
                  <a:cubicBezTo>
                    <a:pt x="18966" y="20195"/>
                    <a:pt x="19141" y="20020"/>
                    <a:pt x="19317" y="19493"/>
                  </a:cubicBezTo>
                  <a:cubicBezTo>
                    <a:pt x="19317" y="19141"/>
                    <a:pt x="19317" y="18790"/>
                    <a:pt x="19317" y="18263"/>
                  </a:cubicBezTo>
                  <a:cubicBezTo>
                    <a:pt x="20020" y="17912"/>
                    <a:pt x="20195" y="17034"/>
                    <a:pt x="20371" y="16683"/>
                  </a:cubicBezTo>
                  <a:cubicBezTo>
                    <a:pt x="20722" y="15805"/>
                    <a:pt x="20546" y="15278"/>
                    <a:pt x="20371" y="14751"/>
                  </a:cubicBezTo>
                  <a:cubicBezTo>
                    <a:pt x="20722" y="14400"/>
                    <a:pt x="21073" y="13873"/>
                    <a:pt x="21249" y="12820"/>
                  </a:cubicBezTo>
                  <a:cubicBezTo>
                    <a:pt x="21424" y="12293"/>
                    <a:pt x="21249" y="11766"/>
                    <a:pt x="21073" y="11239"/>
                  </a:cubicBezTo>
                  <a:cubicBezTo>
                    <a:pt x="21424" y="10888"/>
                    <a:pt x="21600" y="10361"/>
                    <a:pt x="21600" y="9834"/>
                  </a:cubicBezTo>
                  <a:cubicBezTo>
                    <a:pt x="21600" y="9659"/>
                    <a:pt x="21600" y="9659"/>
                    <a:pt x="21600" y="9659"/>
                  </a:cubicBezTo>
                  <a:cubicBezTo>
                    <a:pt x="21600" y="9659"/>
                    <a:pt x="21600" y="9483"/>
                    <a:pt x="21600" y="9307"/>
                  </a:cubicBezTo>
                  <a:cubicBezTo>
                    <a:pt x="21600" y="8429"/>
                    <a:pt x="21073" y="7376"/>
                    <a:pt x="19668" y="7024"/>
                  </a:cubicBezTo>
                  <a:close/>
                  <a:moveTo>
                    <a:pt x="4741" y="19493"/>
                  </a:moveTo>
                  <a:cubicBezTo>
                    <a:pt x="4741" y="19844"/>
                    <a:pt x="4566" y="20195"/>
                    <a:pt x="4039" y="20195"/>
                  </a:cubicBezTo>
                  <a:cubicBezTo>
                    <a:pt x="2107" y="20195"/>
                    <a:pt x="2107" y="20195"/>
                    <a:pt x="2107" y="20195"/>
                  </a:cubicBezTo>
                  <a:cubicBezTo>
                    <a:pt x="1756" y="20195"/>
                    <a:pt x="1405" y="19844"/>
                    <a:pt x="1405" y="19493"/>
                  </a:cubicBezTo>
                  <a:cubicBezTo>
                    <a:pt x="1405" y="8780"/>
                    <a:pt x="1405" y="8780"/>
                    <a:pt x="1405" y="8780"/>
                  </a:cubicBezTo>
                  <a:cubicBezTo>
                    <a:pt x="1405" y="8429"/>
                    <a:pt x="1756" y="8078"/>
                    <a:pt x="2107" y="8078"/>
                  </a:cubicBezTo>
                  <a:cubicBezTo>
                    <a:pt x="4039" y="8078"/>
                    <a:pt x="4039" y="8078"/>
                    <a:pt x="4039" y="8078"/>
                  </a:cubicBezTo>
                  <a:cubicBezTo>
                    <a:pt x="4566" y="8078"/>
                    <a:pt x="4741" y="8429"/>
                    <a:pt x="4741" y="8780"/>
                  </a:cubicBezTo>
                  <a:lnTo>
                    <a:pt x="4741" y="19493"/>
                  </a:lnTo>
                  <a:close/>
                  <a:moveTo>
                    <a:pt x="20195" y="9834"/>
                  </a:moveTo>
                  <a:cubicBezTo>
                    <a:pt x="20195" y="10185"/>
                    <a:pt x="20020" y="10712"/>
                    <a:pt x="18966" y="10712"/>
                  </a:cubicBezTo>
                  <a:cubicBezTo>
                    <a:pt x="17561" y="10712"/>
                    <a:pt x="17561" y="10712"/>
                    <a:pt x="17561" y="10712"/>
                  </a:cubicBezTo>
                  <a:cubicBezTo>
                    <a:pt x="17385" y="10712"/>
                    <a:pt x="17210" y="10888"/>
                    <a:pt x="17210" y="11063"/>
                  </a:cubicBezTo>
                  <a:cubicBezTo>
                    <a:pt x="17210" y="11239"/>
                    <a:pt x="17385" y="11415"/>
                    <a:pt x="17561" y="11415"/>
                  </a:cubicBezTo>
                  <a:cubicBezTo>
                    <a:pt x="18966" y="11415"/>
                    <a:pt x="18966" y="11415"/>
                    <a:pt x="18966" y="11415"/>
                  </a:cubicBezTo>
                  <a:cubicBezTo>
                    <a:pt x="19844" y="11415"/>
                    <a:pt x="20020" y="12293"/>
                    <a:pt x="20020" y="12644"/>
                  </a:cubicBezTo>
                  <a:cubicBezTo>
                    <a:pt x="19844" y="13171"/>
                    <a:pt x="19668" y="14224"/>
                    <a:pt x="18439" y="14224"/>
                  </a:cubicBezTo>
                  <a:cubicBezTo>
                    <a:pt x="16859" y="14224"/>
                    <a:pt x="16859" y="14224"/>
                    <a:pt x="16859" y="14224"/>
                  </a:cubicBezTo>
                  <a:cubicBezTo>
                    <a:pt x="16683" y="14224"/>
                    <a:pt x="16507" y="14224"/>
                    <a:pt x="16507" y="14400"/>
                  </a:cubicBezTo>
                  <a:cubicBezTo>
                    <a:pt x="16507" y="14576"/>
                    <a:pt x="16683" y="14751"/>
                    <a:pt x="16859" y="14751"/>
                  </a:cubicBezTo>
                  <a:cubicBezTo>
                    <a:pt x="18263" y="14751"/>
                    <a:pt x="18263" y="14751"/>
                    <a:pt x="18263" y="14751"/>
                  </a:cubicBezTo>
                  <a:cubicBezTo>
                    <a:pt x="19317" y="14751"/>
                    <a:pt x="19317" y="15629"/>
                    <a:pt x="19141" y="16156"/>
                  </a:cubicBezTo>
                  <a:cubicBezTo>
                    <a:pt x="18966" y="16859"/>
                    <a:pt x="18790" y="17561"/>
                    <a:pt x="17385" y="17561"/>
                  </a:cubicBezTo>
                  <a:cubicBezTo>
                    <a:pt x="16156" y="17561"/>
                    <a:pt x="16156" y="17561"/>
                    <a:pt x="16156" y="17561"/>
                  </a:cubicBezTo>
                  <a:cubicBezTo>
                    <a:pt x="15980" y="17561"/>
                    <a:pt x="15805" y="17737"/>
                    <a:pt x="15805" y="17912"/>
                  </a:cubicBezTo>
                  <a:cubicBezTo>
                    <a:pt x="15805" y="18088"/>
                    <a:pt x="15980" y="18263"/>
                    <a:pt x="16156" y="18263"/>
                  </a:cubicBezTo>
                  <a:cubicBezTo>
                    <a:pt x="17210" y="18263"/>
                    <a:pt x="17210" y="18263"/>
                    <a:pt x="17210" y="18263"/>
                  </a:cubicBezTo>
                  <a:cubicBezTo>
                    <a:pt x="18088" y="18263"/>
                    <a:pt x="18088" y="18966"/>
                    <a:pt x="17912" y="19141"/>
                  </a:cubicBezTo>
                  <a:cubicBezTo>
                    <a:pt x="17912" y="19317"/>
                    <a:pt x="17737" y="19668"/>
                    <a:pt x="17737" y="19668"/>
                  </a:cubicBezTo>
                  <a:cubicBezTo>
                    <a:pt x="17561" y="20020"/>
                    <a:pt x="17210" y="20195"/>
                    <a:pt x="16507" y="20195"/>
                  </a:cubicBezTo>
                  <a:cubicBezTo>
                    <a:pt x="12820" y="20195"/>
                    <a:pt x="12820" y="20195"/>
                    <a:pt x="12820" y="20195"/>
                  </a:cubicBezTo>
                  <a:cubicBezTo>
                    <a:pt x="11063" y="20195"/>
                    <a:pt x="9132" y="19844"/>
                    <a:pt x="9132" y="19844"/>
                  </a:cubicBezTo>
                  <a:cubicBezTo>
                    <a:pt x="6322" y="19141"/>
                    <a:pt x="6146" y="19141"/>
                    <a:pt x="5971" y="18966"/>
                  </a:cubicBezTo>
                  <a:cubicBezTo>
                    <a:pt x="5971" y="18966"/>
                    <a:pt x="5444" y="18966"/>
                    <a:pt x="5444" y="18439"/>
                  </a:cubicBezTo>
                  <a:cubicBezTo>
                    <a:pt x="5444" y="9132"/>
                    <a:pt x="5444" y="9132"/>
                    <a:pt x="5444" y="9132"/>
                  </a:cubicBezTo>
                  <a:cubicBezTo>
                    <a:pt x="5444" y="8780"/>
                    <a:pt x="5620" y="8605"/>
                    <a:pt x="5971" y="8429"/>
                  </a:cubicBezTo>
                  <a:cubicBezTo>
                    <a:pt x="5971" y="8429"/>
                    <a:pt x="6146" y="8429"/>
                    <a:pt x="6146" y="8429"/>
                  </a:cubicBezTo>
                  <a:cubicBezTo>
                    <a:pt x="9132" y="7024"/>
                    <a:pt x="10185" y="4390"/>
                    <a:pt x="10185" y="1932"/>
                  </a:cubicBezTo>
                  <a:cubicBezTo>
                    <a:pt x="10185" y="1756"/>
                    <a:pt x="10361" y="1405"/>
                    <a:pt x="10888" y="1405"/>
                  </a:cubicBezTo>
                  <a:cubicBezTo>
                    <a:pt x="11590" y="1405"/>
                    <a:pt x="12820" y="2810"/>
                    <a:pt x="12820" y="4566"/>
                  </a:cubicBezTo>
                  <a:cubicBezTo>
                    <a:pt x="12820" y="6146"/>
                    <a:pt x="12820" y="6498"/>
                    <a:pt x="12117" y="8078"/>
                  </a:cubicBezTo>
                  <a:cubicBezTo>
                    <a:pt x="18966" y="8078"/>
                    <a:pt x="18790" y="8254"/>
                    <a:pt x="19493" y="8254"/>
                  </a:cubicBezTo>
                  <a:cubicBezTo>
                    <a:pt x="20195" y="8605"/>
                    <a:pt x="20195" y="9132"/>
                    <a:pt x="20195" y="9307"/>
                  </a:cubicBezTo>
                  <a:cubicBezTo>
                    <a:pt x="20195" y="9659"/>
                    <a:pt x="20195" y="9483"/>
                    <a:pt x="20195" y="9834"/>
                  </a:cubicBezTo>
                  <a:close/>
                  <a:moveTo>
                    <a:pt x="20195" y="9834"/>
                  </a:moveTo>
                  <a:cubicBezTo>
                    <a:pt x="20195" y="9834"/>
                    <a:pt x="20195" y="9834"/>
                    <a:pt x="20195" y="9834"/>
                  </a:cubicBezTo>
                </a:path>
              </a:pathLst>
            </a:custGeom>
            <a:solidFill>
              <a:srgbClr val="C00000"/>
            </a:solidFill>
            <a:ln>
              <a:noFill/>
            </a:ln>
          </p:spPr>
          <p:txBody>
            <a:bodyPr anchorCtr="0" anchor="t" bIns="60950" lIns="60950" spcFirstLastPara="1" rIns="60950" wrap="square" tIns="6095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55" name="Google Shape;1255;p96"/>
            <p:cNvSpPr/>
            <p:nvPr/>
          </p:nvSpPr>
          <p:spPr>
            <a:xfrm>
              <a:off x="103756" y="872493"/>
              <a:ext cx="99036" cy="94338"/>
            </a:xfrm>
            <a:custGeom>
              <a:rect b="b" l="l" r="r" t="t"/>
              <a:pathLst>
                <a:path extrusionOk="0" h="21600" w="21600">
                  <a:moveTo>
                    <a:pt x="11782" y="0"/>
                  </a:moveTo>
                  <a:cubicBezTo>
                    <a:pt x="3927" y="0"/>
                    <a:pt x="0" y="3927"/>
                    <a:pt x="0" y="9818"/>
                  </a:cubicBezTo>
                  <a:cubicBezTo>
                    <a:pt x="0" y="17673"/>
                    <a:pt x="3927" y="21600"/>
                    <a:pt x="11782" y="21600"/>
                  </a:cubicBezTo>
                  <a:cubicBezTo>
                    <a:pt x="17673" y="21600"/>
                    <a:pt x="21600" y="17673"/>
                    <a:pt x="21600" y="9818"/>
                  </a:cubicBezTo>
                  <a:cubicBezTo>
                    <a:pt x="21600" y="3927"/>
                    <a:pt x="17673" y="0"/>
                    <a:pt x="11782" y="0"/>
                  </a:cubicBezTo>
                  <a:close/>
                  <a:moveTo>
                    <a:pt x="11782" y="13745"/>
                  </a:moveTo>
                  <a:cubicBezTo>
                    <a:pt x="9818" y="13745"/>
                    <a:pt x="7855" y="11782"/>
                    <a:pt x="7855" y="9818"/>
                  </a:cubicBezTo>
                  <a:cubicBezTo>
                    <a:pt x="7855" y="7855"/>
                    <a:pt x="9818" y="7855"/>
                    <a:pt x="11782" y="7855"/>
                  </a:cubicBezTo>
                  <a:cubicBezTo>
                    <a:pt x="13745" y="7855"/>
                    <a:pt x="15709" y="7855"/>
                    <a:pt x="15709" y="9818"/>
                  </a:cubicBezTo>
                  <a:cubicBezTo>
                    <a:pt x="15709" y="11782"/>
                    <a:pt x="13745" y="13745"/>
                    <a:pt x="11782" y="13745"/>
                  </a:cubicBezTo>
                  <a:close/>
                  <a:moveTo>
                    <a:pt x="11782" y="13745"/>
                  </a:moveTo>
                  <a:cubicBezTo>
                    <a:pt x="11782" y="13745"/>
                    <a:pt x="11782" y="13745"/>
                    <a:pt x="11782" y="13745"/>
                  </a:cubicBezTo>
                </a:path>
              </a:pathLst>
            </a:custGeom>
            <a:solidFill>
              <a:srgbClr val="C00000"/>
            </a:solidFill>
            <a:ln>
              <a:noFill/>
            </a:ln>
          </p:spPr>
          <p:txBody>
            <a:bodyPr anchorCtr="0" anchor="t" bIns="60950" lIns="60950" spcFirstLastPara="1" rIns="60950" wrap="square" tIns="6095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pic>
        <p:nvPicPr>
          <p:cNvPr id="1256" name="Google Shape;1256;p96"/>
          <p:cNvPicPr preferRelativeResize="0"/>
          <p:nvPr/>
        </p:nvPicPr>
        <p:blipFill>
          <a:blip r:embed="rId3">
            <a:alphaModFix/>
          </a:blip>
          <a:stretch>
            <a:fillRect/>
          </a:stretch>
        </p:blipFill>
        <p:spPr>
          <a:xfrm rot="-480609">
            <a:off x="1752184" y="4089556"/>
            <a:ext cx="380357" cy="380337"/>
          </a:xfrm>
          <a:prstGeom prst="rect">
            <a:avLst/>
          </a:prstGeom>
          <a:noFill/>
          <a:ln>
            <a:noFill/>
          </a:ln>
        </p:spPr>
      </p:pic>
      <p:sp>
        <p:nvSpPr>
          <p:cNvPr id="1257" name="Google Shape;1257;p96"/>
          <p:cNvSpPr txBox="1"/>
          <p:nvPr/>
        </p:nvSpPr>
        <p:spPr>
          <a:xfrm>
            <a:off x="2092400" y="4003100"/>
            <a:ext cx="6247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200">
                <a:solidFill>
                  <a:schemeClr val="dk1"/>
                </a:solidFill>
              </a:rPr>
              <a:t>We recommend referring to chapter “Qualitative Data Analysis in Software Engineering: Techniques and Teaching Insights” for further advice on teaching qualitative methods</a:t>
            </a:r>
            <a:endParaRPr sz="12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97"/>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 Analysis</a:t>
            </a:r>
            <a:endParaRPr sz="2400">
              <a:solidFill>
                <a:srgbClr val="666666"/>
              </a:solidFill>
            </a:endParaRPr>
          </a:p>
        </p:txBody>
      </p:sp>
      <p:cxnSp>
        <p:nvCxnSpPr>
          <p:cNvPr id="1263" name="Google Shape;1263;p9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264" name="Google Shape;1264;p97"/>
          <p:cNvSpPr/>
          <p:nvPr/>
        </p:nvSpPr>
        <p:spPr>
          <a:xfrm>
            <a:off x="156146" y="1000078"/>
            <a:ext cx="610800" cy="5541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00">
              <a:solidFill>
                <a:schemeClr val="dk2"/>
              </a:solidFill>
            </a:endParaRPr>
          </a:p>
        </p:txBody>
      </p:sp>
      <p:sp>
        <p:nvSpPr>
          <p:cNvPr id="1265" name="Google Shape;1265;p97"/>
          <p:cNvSpPr/>
          <p:nvPr/>
        </p:nvSpPr>
        <p:spPr>
          <a:xfrm>
            <a:off x="156146" y="2724153"/>
            <a:ext cx="610800" cy="5541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00">
              <a:solidFill>
                <a:schemeClr val="dk2"/>
              </a:solidFill>
            </a:endParaRPr>
          </a:p>
        </p:txBody>
      </p:sp>
      <p:sp>
        <p:nvSpPr>
          <p:cNvPr id="1266" name="Google Shape;1266;p97"/>
          <p:cNvSpPr/>
          <p:nvPr/>
        </p:nvSpPr>
        <p:spPr>
          <a:xfrm>
            <a:off x="156146" y="4194534"/>
            <a:ext cx="610800" cy="5541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00">
              <a:solidFill>
                <a:schemeClr val="dk2"/>
              </a:solidFill>
            </a:endParaRPr>
          </a:p>
        </p:txBody>
      </p:sp>
      <p:sp>
        <p:nvSpPr>
          <p:cNvPr id="1267" name="Google Shape;1267;p97"/>
          <p:cNvSpPr/>
          <p:nvPr/>
        </p:nvSpPr>
        <p:spPr>
          <a:xfrm>
            <a:off x="864599" y="806775"/>
            <a:ext cx="45972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600">
                <a:solidFill>
                  <a:schemeClr val="dk2"/>
                </a:solidFill>
              </a:rPr>
              <a:t>The answers to such </a:t>
            </a:r>
            <a:r>
              <a:rPr b="1" lang="pt-BR" sz="1600">
                <a:solidFill>
                  <a:schemeClr val="dk2"/>
                </a:solidFill>
              </a:rPr>
              <a:t>open questions</a:t>
            </a:r>
            <a:r>
              <a:rPr lang="pt-BR" sz="1600">
                <a:solidFill>
                  <a:schemeClr val="dk2"/>
                </a:solidFill>
              </a:rPr>
              <a:t> can help researchers to further understand a phenomenon eventually including causal relations among theory constructs and theoretical explanations</a:t>
            </a:r>
            <a:endParaRPr sz="1600">
              <a:solidFill>
                <a:schemeClr val="dk2"/>
              </a:solidFill>
            </a:endParaRPr>
          </a:p>
        </p:txBody>
      </p:sp>
      <p:sp>
        <p:nvSpPr>
          <p:cNvPr id="1268" name="Google Shape;1268;p97"/>
          <p:cNvSpPr/>
          <p:nvPr/>
        </p:nvSpPr>
        <p:spPr>
          <a:xfrm>
            <a:off x="6118675" y="1146604"/>
            <a:ext cx="3096300" cy="61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pt-BR" sz="1600">
                <a:solidFill>
                  <a:schemeClr val="dk2"/>
                </a:solidFill>
              </a:rPr>
              <a:t>Open questions can help generating new theories</a:t>
            </a:r>
            <a:endParaRPr b="1" sz="1600">
              <a:solidFill>
                <a:schemeClr val="dk2"/>
              </a:solidFill>
            </a:endParaRPr>
          </a:p>
        </p:txBody>
      </p:sp>
      <p:sp>
        <p:nvSpPr>
          <p:cNvPr id="1269" name="Google Shape;1269;p97"/>
          <p:cNvSpPr/>
          <p:nvPr/>
        </p:nvSpPr>
        <p:spPr>
          <a:xfrm>
            <a:off x="5333061" y="1146590"/>
            <a:ext cx="864000" cy="618900"/>
          </a:xfrm>
          <a:prstGeom prst="rightArrow">
            <a:avLst>
              <a:gd fmla="val 50000" name="adj1"/>
              <a:gd fmla="val 50000" name="adj2"/>
            </a:avLst>
          </a:prstGeom>
          <a:solidFill>
            <a:srgbClr val="D9D9D9"/>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1270" name="Google Shape;1270;p97"/>
          <p:cNvSpPr/>
          <p:nvPr/>
        </p:nvSpPr>
        <p:spPr>
          <a:xfrm>
            <a:off x="843144" y="2634630"/>
            <a:ext cx="45213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1600">
                <a:solidFill>
                  <a:schemeClr val="dk2"/>
                </a:solidFill>
              </a:rPr>
              <a:t>A research method commonly employed to support qualitative analyses is </a:t>
            </a:r>
            <a:r>
              <a:rPr b="1" lang="pt-BR" sz="1600">
                <a:solidFill>
                  <a:schemeClr val="dk2"/>
                </a:solidFill>
              </a:rPr>
              <a:t>Grounded Theory</a:t>
            </a:r>
            <a:r>
              <a:rPr lang="pt-BR" sz="1600">
                <a:solidFill>
                  <a:schemeClr val="dk2"/>
                </a:solidFill>
              </a:rPr>
              <a:t>. </a:t>
            </a:r>
            <a:endParaRPr sz="1600">
              <a:solidFill>
                <a:schemeClr val="dk2"/>
              </a:solidFill>
            </a:endParaRPr>
          </a:p>
        </p:txBody>
      </p:sp>
      <p:sp>
        <p:nvSpPr>
          <p:cNvPr id="1271" name="Google Shape;1271;p97"/>
          <p:cNvSpPr/>
          <p:nvPr/>
        </p:nvSpPr>
        <p:spPr>
          <a:xfrm rot="10800000">
            <a:off x="4926400" y="2373425"/>
            <a:ext cx="3921000" cy="1106700"/>
          </a:xfrm>
          <a:prstGeom prst="homePlate">
            <a:avLst>
              <a:gd fmla="val 50000" name="adj"/>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2" name="Google Shape;1272;p97"/>
          <p:cNvSpPr txBox="1"/>
          <p:nvPr/>
        </p:nvSpPr>
        <p:spPr>
          <a:xfrm>
            <a:off x="5432862" y="2456816"/>
            <a:ext cx="3761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000">
                <a:solidFill>
                  <a:schemeClr val="dk2"/>
                </a:solidFill>
                <a:latin typeface="Trebuchet MS"/>
                <a:ea typeface="Trebuchet MS"/>
                <a:cs typeface="Trebuchet MS"/>
                <a:sym typeface="Trebuchet MS"/>
              </a:rPr>
              <a:t>There are at least three main streams of GT: </a:t>
            </a:r>
            <a:endParaRPr sz="1000">
              <a:solidFill>
                <a:schemeClr val="dk2"/>
              </a:solidFill>
            </a:endParaRPr>
          </a:p>
          <a:p>
            <a:pPr indent="-234950" lvl="0" marL="285750" rtl="0" algn="l">
              <a:spcBef>
                <a:spcPts val="0"/>
              </a:spcBef>
              <a:spcAft>
                <a:spcPts val="0"/>
              </a:spcAft>
              <a:buClr>
                <a:schemeClr val="dk2"/>
              </a:buClr>
              <a:buSzPts val="1000"/>
              <a:buFont typeface="Noto Sans Symbols"/>
              <a:buChar char="✔"/>
            </a:pPr>
            <a:r>
              <a:rPr lang="pt-BR" sz="1000">
                <a:solidFill>
                  <a:schemeClr val="dk2"/>
                </a:solidFill>
                <a:latin typeface="Trebuchet MS"/>
                <a:ea typeface="Trebuchet MS"/>
                <a:cs typeface="Trebuchet MS"/>
                <a:sym typeface="Trebuchet MS"/>
              </a:rPr>
              <a:t>Glaser’s GT (classic or Glaserian GT) </a:t>
            </a:r>
            <a:r>
              <a:rPr i="1" lang="pt-BR" sz="1000">
                <a:solidFill>
                  <a:schemeClr val="dk2"/>
                </a:solidFill>
                <a:latin typeface="Trebuchet MS"/>
                <a:ea typeface="Trebuchet MS"/>
                <a:cs typeface="Trebuchet MS"/>
                <a:sym typeface="Trebuchet MS"/>
              </a:rPr>
              <a:t>(Glaser, 1992)</a:t>
            </a:r>
            <a:r>
              <a:rPr lang="pt-BR" sz="1000">
                <a:solidFill>
                  <a:schemeClr val="dk2"/>
                </a:solidFill>
                <a:latin typeface="Trebuchet MS"/>
                <a:ea typeface="Trebuchet MS"/>
                <a:cs typeface="Trebuchet MS"/>
                <a:sym typeface="Trebuchet MS"/>
              </a:rPr>
              <a:t> </a:t>
            </a:r>
            <a:endParaRPr sz="1000">
              <a:solidFill>
                <a:schemeClr val="dk2"/>
              </a:solidFill>
            </a:endParaRPr>
          </a:p>
          <a:p>
            <a:pPr indent="-234950" lvl="0" marL="285750" rtl="0" algn="l">
              <a:spcBef>
                <a:spcPts val="0"/>
              </a:spcBef>
              <a:spcAft>
                <a:spcPts val="0"/>
              </a:spcAft>
              <a:buClr>
                <a:schemeClr val="dk2"/>
              </a:buClr>
              <a:buSzPts val="1000"/>
              <a:buFont typeface="Noto Sans Symbols"/>
              <a:buChar char="✔"/>
            </a:pPr>
            <a:r>
              <a:rPr lang="pt-BR" sz="1000">
                <a:solidFill>
                  <a:schemeClr val="dk2"/>
                </a:solidFill>
                <a:latin typeface="Trebuchet MS"/>
                <a:ea typeface="Trebuchet MS"/>
                <a:cs typeface="Trebuchet MS"/>
                <a:sym typeface="Trebuchet MS"/>
              </a:rPr>
              <a:t>Corbin and Strauss’ GT (Straussian GT) (</a:t>
            </a:r>
            <a:r>
              <a:rPr i="1" lang="pt-BR" sz="1000">
                <a:solidFill>
                  <a:schemeClr val="dk2"/>
                </a:solidFill>
                <a:latin typeface="Trebuchet MS"/>
                <a:ea typeface="Trebuchet MS"/>
                <a:cs typeface="Trebuchet MS"/>
                <a:sym typeface="Trebuchet MS"/>
              </a:rPr>
              <a:t>Corbin and Strauss, 1990)</a:t>
            </a:r>
            <a:endParaRPr sz="1000">
              <a:solidFill>
                <a:schemeClr val="dk2"/>
              </a:solidFill>
              <a:latin typeface="Trebuchet MS"/>
              <a:ea typeface="Trebuchet MS"/>
              <a:cs typeface="Trebuchet MS"/>
              <a:sym typeface="Trebuchet MS"/>
            </a:endParaRPr>
          </a:p>
          <a:p>
            <a:pPr indent="-234950" lvl="0" marL="285750" rtl="0" algn="l">
              <a:spcBef>
                <a:spcPts val="0"/>
              </a:spcBef>
              <a:spcAft>
                <a:spcPts val="0"/>
              </a:spcAft>
              <a:buClr>
                <a:schemeClr val="dk2"/>
              </a:buClr>
              <a:buSzPts val="1000"/>
              <a:buFont typeface="Noto Sans Symbols"/>
              <a:buChar char="✔"/>
            </a:pPr>
            <a:r>
              <a:rPr lang="pt-BR" sz="1000">
                <a:solidFill>
                  <a:schemeClr val="dk2"/>
                </a:solidFill>
                <a:latin typeface="Trebuchet MS"/>
                <a:ea typeface="Trebuchet MS"/>
                <a:cs typeface="Trebuchet MS"/>
                <a:sym typeface="Trebuchet MS"/>
              </a:rPr>
              <a:t>Charmaz’s constructivist GT </a:t>
            </a:r>
            <a:r>
              <a:rPr i="1" lang="pt-BR" sz="1000">
                <a:solidFill>
                  <a:schemeClr val="dk2"/>
                </a:solidFill>
                <a:latin typeface="Trebuchet MS"/>
                <a:ea typeface="Trebuchet MS"/>
                <a:cs typeface="Trebuchet MS"/>
                <a:sym typeface="Trebuchet MS"/>
              </a:rPr>
              <a:t>(Charmaz, 2014)</a:t>
            </a:r>
            <a:endParaRPr i="1" sz="1000">
              <a:solidFill>
                <a:schemeClr val="dk2"/>
              </a:solidFill>
              <a:latin typeface="Trebuchet MS"/>
              <a:ea typeface="Trebuchet MS"/>
              <a:cs typeface="Trebuchet MS"/>
              <a:sym typeface="Trebuchet MS"/>
            </a:endParaRPr>
          </a:p>
        </p:txBody>
      </p:sp>
      <p:sp>
        <p:nvSpPr>
          <p:cNvPr id="1273" name="Google Shape;1273;p97"/>
          <p:cNvSpPr/>
          <p:nvPr/>
        </p:nvSpPr>
        <p:spPr>
          <a:xfrm>
            <a:off x="843150" y="4176463"/>
            <a:ext cx="4278600" cy="61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1600">
                <a:solidFill>
                  <a:schemeClr val="dk2"/>
                </a:solidFill>
              </a:rPr>
              <a:t>Grounded theory, “in theory”, involves </a:t>
            </a:r>
            <a:r>
              <a:rPr b="1" lang="pt-BR" sz="1600">
                <a:solidFill>
                  <a:schemeClr val="dk2"/>
                </a:solidFill>
              </a:rPr>
              <a:t>inductively</a:t>
            </a:r>
            <a:r>
              <a:rPr lang="pt-BR" sz="1600">
                <a:solidFill>
                  <a:schemeClr val="dk2"/>
                </a:solidFill>
              </a:rPr>
              <a:t> generating theory from data.</a:t>
            </a:r>
            <a:endParaRPr sz="1600">
              <a:solidFill>
                <a:schemeClr val="dk2"/>
              </a:solidFill>
            </a:endParaRPr>
          </a:p>
        </p:txBody>
      </p:sp>
      <p:sp>
        <p:nvSpPr>
          <p:cNvPr id="1274" name="Google Shape;1274;p97"/>
          <p:cNvSpPr/>
          <p:nvPr/>
        </p:nvSpPr>
        <p:spPr>
          <a:xfrm>
            <a:off x="6097225" y="4164229"/>
            <a:ext cx="3096300" cy="618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pt-BR" sz="1600">
                <a:solidFill>
                  <a:schemeClr val="dk2"/>
                </a:solidFill>
              </a:rPr>
              <a:t>Few “GT” Studies Generate Theory (Stol et al., 2016).</a:t>
            </a:r>
            <a:endParaRPr b="1" sz="1600">
              <a:solidFill>
                <a:schemeClr val="dk2"/>
              </a:solidFill>
            </a:endParaRPr>
          </a:p>
        </p:txBody>
      </p:sp>
      <p:sp>
        <p:nvSpPr>
          <p:cNvPr id="1275" name="Google Shape;1275;p97"/>
          <p:cNvSpPr/>
          <p:nvPr/>
        </p:nvSpPr>
        <p:spPr>
          <a:xfrm>
            <a:off x="5311611" y="4164215"/>
            <a:ext cx="864000" cy="618900"/>
          </a:xfrm>
          <a:prstGeom prst="rightArrow">
            <a:avLst>
              <a:gd fmla="val 50000" name="adj1"/>
              <a:gd fmla="val 50000" name="adj2"/>
            </a:avLst>
          </a:prstGeom>
          <a:solidFill>
            <a:srgbClr val="D9D9D9"/>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1276" name="Google Shape;1276;p97"/>
          <p:cNvPicPr preferRelativeResize="0"/>
          <p:nvPr/>
        </p:nvPicPr>
        <p:blipFill>
          <a:blip r:embed="rId3">
            <a:alphaModFix/>
          </a:blip>
          <a:stretch>
            <a:fillRect/>
          </a:stretch>
        </p:blipFill>
        <p:spPr>
          <a:xfrm>
            <a:off x="266125" y="1081700"/>
            <a:ext cx="390851" cy="390851"/>
          </a:xfrm>
          <a:prstGeom prst="rect">
            <a:avLst/>
          </a:prstGeom>
          <a:noFill/>
          <a:ln>
            <a:noFill/>
          </a:ln>
        </p:spPr>
      </p:pic>
      <p:pic>
        <p:nvPicPr>
          <p:cNvPr id="1277" name="Google Shape;1277;p97"/>
          <p:cNvPicPr preferRelativeResize="0"/>
          <p:nvPr/>
        </p:nvPicPr>
        <p:blipFill>
          <a:blip r:embed="rId4">
            <a:alphaModFix/>
          </a:blip>
          <a:stretch>
            <a:fillRect/>
          </a:stretch>
        </p:blipFill>
        <p:spPr>
          <a:xfrm>
            <a:off x="286125" y="2825775"/>
            <a:ext cx="350851" cy="350851"/>
          </a:xfrm>
          <a:prstGeom prst="rect">
            <a:avLst/>
          </a:prstGeom>
          <a:noFill/>
          <a:ln>
            <a:noFill/>
          </a:ln>
        </p:spPr>
      </p:pic>
      <p:pic>
        <p:nvPicPr>
          <p:cNvPr id="1278" name="Google Shape;1278;p97"/>
          <p:cNvPicPr preferRelativeResize="0"/>
          <p:nvPr/>
        </p:nvPicPr>
        <p:blipFill>
          <a:blip r:embed="rId5">
            <a:alphaModFix/>
          </a:blip>
          <a:stretch>
            <a:fillRect/>
          </a:stretch>
        </p:blipFill>
        <p:spPr>
          <a:xfrm>
            <a:off x="249225" y="4261350"/>
            <a:ext cx="424650" cy="4246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98"/>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 Analysis</a:t>
            </a:r>
            <a:endParaRPr sz="2400">
              <a:solidFill>
                <a:srgbClr val="666666"/>
              </a:solidFill>
            </a:endParaRPr>
          </a:p>
        </p:txBody>
      </p:sp>
      <p:cxnSp>
        <p:nvCxnSpPr>
          <p:cNvPr id="1284" name="Google Shape;1284;p9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pic>
        <p:nvPicPr>
          <p:cNvPr descr="OpenCoding.PNG" id="1285" name="Google Shape;1285;p98"/>
          <p:cNvPicPr preferRelativeResize="0"/>
          <p:nvPr/>
        </p:nvPicPr>
        <p:blipFill rotWithShape="1">
          <a:blip r:embed="rId3">
            <a:alphaModFix/>
          </a:blip>
          <a:srcRect b="0" l="0" r="0" t="0"/>
          <a:stretch/>
        </p:blipFill>
        <p:spPr>
          <a:xfrm>
            <a:off x="1886425" y="1735062"/>
            <a:ext cx="5343238" cy="2301487"/>
          </a:xfrm>
          <a:prstGeom prst="rect">
            <a:avLst/>
          </a:prstGeom>
          <a:noFill/>
          <a:ln>
            <a:noFill/>
          </a:ln>
        </p:spPr>
      </p:pic>
      <p:sp>
        <p:nvSpPr>
          <p:cNvPr id="1286" name="Google Shape;1286;p98"/>
          <p:cNvSpPr/>
          <p:nvPr/>
        </p:nvSpPr>
        <p:spPr>
          <a:xfrm>
            <a:off x="4372416" y="4000660"/>
            <a:ext cx="34260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Trebuchet MS"/>
              <a:buNone/>
            </a:pPr>
            <a:r>
              <a:rPr i="1" lang="pt-BR" sz="900" u="none" cap="none" strike="noStrike">
                <a:solidFill>
                  <a:srgbClr val="000000"/>
                </a:solidFill>
              </a:rPr>
              <a:t>Source: https://delvetool.com/blog/openaxialselective</a:t>
            </a:r>
            <a:endParaRPr sz="1300"/>
          </a:p>
        </p:txBody>
      </p:sp>
      <p:sp>
        <p:nvSpPr>
          <p:cNvPr id="1287" name="Google Shape;1287;p98"/>
          <p:cNvSpPr/>
          <p:nvPr/>
        </p:nvSpPr>
        <p:spPr>
          <a:xfrm>
            <a:off x="1237925" y="870750"/>
            <a:ext cx="3426000" cy="8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rebuchet MS"/>
              <a:buNone/>
            </a:pPr>
            <a:r>
              <a:rPr i="0" lang="pt-BR" sz="1500" u="none" cap="none" strike="noStrike">
                <a:solidFill>
                  <a:schemeClr val="dk2"/>
                </a:solidFill>
              </a:rPr>
              <a:t>Turn your data into small, discrete components of data</a:t>
            </a:r>
            <a:endParaRPr i="0" sz="1500" u="none" cap="none" strike="noStrike">
              <a:solidFill>
                <a:schemeClr val="dk2"/>
              </a:solidFill>
            </a:endParaRPr>
          </a:p>
        </p:txBody>
      </p:sp>
      <p:sp>
        <p:nvSpPr>
          <p:cNvPr id="1288" name="Google Shape;1288;p98"/>
          <p:cNvSpPr txBox="1"/>
          <p:nvPr/>
        </p:nvSpPr>
        <p:spPr>
          <a:xfrm>
            <a:off x="946175" y="752851"/>
            <a:ext cx="527100" cy="738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i="0" lang="pt-BR" sz="5000" u="none" cap="none" strike="noStrike">
                <a:solidFill>
                  <a:srgbClr val="7F7F7F"/>
                </a:solidFill>
              </a:rPr>
              <a:t>1</a:t>
            </a:r>
            <a:endParaRPr i="0" sz="5000" u="none" cap="none" strike="noStrike">
              <a:solidFill>
                <a:srgbClr val="7F7F7F"/>
              </a:solidFill>
            </a:endParaRPr>
          </a:p>
        </p:txBody>
      </p:sp>
      <p:sp>
        <p:nvSpPr>
          <p:cNvPr id="1289" name="Google Shape;1289;p98"/>
          <p:cNvSpPr/>
          <p:nvPr/>
        </p:nvSpPr>
        <p:spPr>
          <a:xfrm>
            <a:off x="5084577" y="794550"/>
            <a:ext cx="3426000" cy="83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500">
                <a:solidFill>
                  <a:schemeClr val="dk2"/>
                </a:solidFill>
              </a:rPr>
              <a:t>Code each discrete pieces of data with a descriptive label</a:t>
            </a:r>
            <a:endParaRPr sz="1500">
              <a:solidFill>
                <a:schemeClr val="dk2"/>
              </a:solidFill>
            </a:endParaRPr>
          </a:p>
        </p:txBody>
      </p:sp>
      <p:sp>
        <p:nvSpPr>
          <p:cNvPr id="1290" name="Google Shape;1290;p98"/>
          <p:cNvSpPr txBox="1"/>
          <p:nvPr/>
        </p:nvSpPr>
        <p:spPr>
          <a:xfrm>
            <a:off x="4771125" y="676651"/>
            <a:ext cx="527100" cy="705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lang="pt-BR" sz="5000">
                <a:solidFill>
                  <a:srgbClr val="7F7F7F"/>
                </a:solidFill>
              </a:rPr>
              <a:t>2</a:t>
            </a:r>
            <a:endParaRPr i="0" sz="5000" u="none" cap="none" strike="noStrike">
              <a:solidFill>
                <a:srgbClr val="7F7F7F"/>
              </a:solidFill>
            </a:endParaRPr>
          </a:p>
        </p:txBody>
      </p:sp>
      <p:sp>
        <p:nvSpPr>
          <p:cNvPr id="1291" name="Google Shape;1291;p98"/>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292" name="Google Shape;1292;p98"/>
          <p:cNvSpPr/>
          <p:nvPr/>
        </p:nvSpPr>
        <p:spPr>
          <a:xfrm>
            <a:off x="576500" y="46706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Corbin, J.M. and Strauss, A., 1990. Grounded theory research: Procedures, canons, and evaluative criteria. Qualitative sociology, 13(1), pp.3-21.</a:t>
            </a:r>
            <a:endParaRPr sz="900"/>
          </a:p>
        </p:txBody>
      </p:sp>
      <p:sp>
        <p:nvSpPr>
          <p:cNvPr id="1293" name="Google Shape;1293;p98"/>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294" name="Google Shape;1294;p98"/>
          <p:cNvPicPr preferRelativeResize="0"/>
          <p:nvPr/>
        </p:nvPicPr>
        <p:blipFill>
          <a:blip r:embed="rId4">
            <a:alphaModFix/>
          </a:blip>
          <a:stretch>
            <a:fillRect/>
          </a:stretch>
        </p:blipFill>
        <p:spPr>
          <a:xfrm>
            <a:off x="230483" y="4706785"/>
            <a:ext cx="263462" cy="25922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99"/>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 Analysis</a:t>
            </a:r>
            <a:endParaRPr sz="2400">
              <a:solidFill>
                <a:srgbClr val="666666"/>
              </a:solidFill>
            </a:endParaRPr>
          </a:p>
        </p:txBody>
      </p:sp>
      <p:cxnSp>
        <p:nvCxnSpPr>
          <p:cNvPr id="1300" name="Google Shape;1300;p9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01" name="Google Shape;1301;p99"/>
          <p:cNvSpPr/>
          <p:nvPr/>
        </p:nvSpPr>
        <p:spPr>
          <a:xfrm>
            <a:off x="4281748" y="3967865"/>
            <a:ext cx="34260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Trebuchet MS"/>
              <a:buNone/>
            </a:pPr>
            <a:r>
              <a:rPr i="1" lang="pt-BR" sz="900" u="none" cap="none" strike="noStrike">
                <a:solidFill>
                  <a:srgbClr val="000000"/>
                </a:solidFill>
              </a:rPr>
              <a:t>Source: https://delvetool.com/blog/openaxialselective</a:t>
            </a:r>
            <a:endParaRPr sz="1300"/>
          </a:p>
        </p:txBody>
      </p:sp>
      <p:sp>
        <p:nvSpPr>
          <p:cNvPr id="1302" name="Google Shape;1302;p99"/>
          <p:cNvSpPr/>
          <p:nvPr/>
        </p:nvSpPr>
        <p:spPr>
          <a:xfrm>
            <a:off x="1680657" y="849047"/>
            <a:ext cx="2665200" cy="83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500">
                <a:solidFill>
                  <a:schemeClr val="dk2"/>
                </a:solidFill>
              </a:rPr>
              <a:t>Find connections and relationships between codes</a:t>
            </a:r>
            <a:endParaRPr sz="1500">
              <a:solidFill>
                <a:schemeClr val="dk2"/>
              </a:solidFill>
            </a:endParaRPr>
          </a:p>
        </p:txBody>
      </p:sp>
      <p:sp>
        <p:nvSpPr>
          <p:cNvPr id="1303" name="Google Shape;1303;p99"/>
          <p:cNvSpPr txBox="1"/>
          <p:nvPr/>
        </p:nvSpPr>
        <p:spPr>
          <a:xfrm>
            <a:off x="1327175" y="752851"/>
            <a:ext cx="527100" cy="629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lang="pt-BR" sz="5000">
                <a:solidFill>
                  <a:srgbClr val="7F7F7F"/>
                </a:solidFill>
              </a:rPr>
              <a:t>3</a:t>
            </a:r>
            <a:endParaRPr i="0" sz="5000" u="none" cap="none" strike="noStrike">
              <a:solidFill>
                <a:srgbClr val="7F7F7F"/>
              </a:solidFill>
            </a:endParaRPr>
          </a:p>
        </p:txBody>
      </p:sp>
      <p:sp>
        <p:nvSpPr>
          <p:cNvPr id="1304" name="Google Shape;1304;p99"/>
          <p:cNvSpPr/>
          <p:nvPr/>
        </p:nvSpPr>
        <p:spPr>
          <a:xfrm>
            <a:off x="5215275" y="794550"/>
            <a:ext cx="3426000" cy="554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500">
                <a:solidFill>
                  <a:schemeClr val="dk2"/>
                </a:solidFill>
              </a:rPr>
              <a:t>Aggregate and condense codes into broader categories</a:t>
            </a:r>
            <a:endParaRPr sz="1500">
              <a:solidFill>
                <a:schemeClr val="dk2"/>
              </a:solidFill>
            </a:endParaRPr>
          </a:p>
        </p:txBody>
      </p:sp>
      <p:sp>
        <p:nvSpPr>
          <p:cNvPr id="1305" name="Google Shape;1305;p99"/>
          <p:cNvSpPr txBox="1"/>
          <p:nvPr/>
        </p:nvSpPr>
        <p:spPr>
          <a:xfrm>
            <a:off x="4847325" y="676651"/>
            <a:ext cx="527100" cy="7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lang="pt-BR" sz="5000">
                <a:solidFill>
                  <a:srgbClr val="7F7F7F"/>
                </a:solidFill>
              </a:rPr>
              <a:t>4</a:t>
            </a:r>
            <a:endParaRPr i="0" sz="5000" u="none" cap="none" strike="noStrike">
              <a:solidFill>
                <a:srgbClr val="7F7F7F"/>
              </a:solidFill>
            </a:endParaRPr>
          </a:p>
        </p:txBody>
      </p:sp>
      <p:sp>
        <p:nvSpPr>
          <p:cNvPr id="1306" name="Google Shape;1306;p99"/>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07" name="Google Shape;1307;p99"/>
          <p:cNvSpPr/>
          <p:nvPr/>
        </p:nvSpPr>
        <p:spPr>
          <a:xfrm>
            <a:off x="576500" y="46706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Corbin, J.M. and Strauss, A., 1990. Grounded theory research: Procedures, canons, and evaluative criteria. Qualitative sociology, 13(1), pp.3-21.</a:t>
            </a:r>
            <a:endParaRPr sz="900"/>
          </a:p>
        </p:txBody>
      </p:sp>
      <p:sp>
        <p:nvSpPr>
          <p:cNvPr id="1308" name="Google Shape;1308;p99"/>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309" name="Google Shape;1309;p99"/>
          <p:cNvPicPr preferRelativeResize="0"/>
          <p:nvPr/>
        </p:nvPicPr>
        <p:blipFill>
          <a:blip r:embed="rId3">
            <a:alphaModFix/>
          </a:blip>
          <a:stretch>
            <a:fillRect/>
          </a:stretch>
        </p:blipFill>
        <p:spPr>
          <a:xfrm>
            <a:off x="230483" y="4706785"/>
            <a:ext cx="263462" cy="259224"/>
          </a:xfrm>
          <a:prstGeom prst="rect">
            <a:avLst/>
          </a:prstGeom>
          <a:noFill/>
          <a:ln>
            <a:noFill/>
          </a:ln>
        </p:spPr>
      </p:pic>
      <p:pic>
        <p:nvPicPr>
          <p:cNvPr descr="AxialCoding_DelveTool" id="1310" name="Google Shape;1310;p99"/>
          <p:cNvPicPr preferRelativeResize="0"/>
          <p:nvPr/>
        </p:nvPicPr>
        <p:blipFill rotWithShape="1">
          <a:blip r:embed="rId4">
            <a:alphaModFix/>
          </a:blip>
          <a:srcRect b="0" l="0" r="0" t="0"/>
          <a:stretch/>
        </p:blipFill>
        <p:spPr>
          <a:xfrm>
            <a:off x="1986725" y="1774514"/>
            <a:ext cx="5187625" cy="2224286"/>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100"/>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 Analysis</a:t>
            </a:r>
            <a:endParaRPr sz="2400">
              <a:solidFill>
                <a:srgbClr val="666666"/>
              </a:solidFill>
            </a:endParaRPr>
          </a:p>
        </p:txBody>
      </p:sp>
      <p:cxnSp>
        <p:nvCxnSpPr>
          <p:cNvPr id="1316" name="Google Shape;1316;p10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17" name="Google Shape;1317;p100"/>
          <p:cNvSpPr/>
          <p:nvPr/>
        </p:nvSpPr>
        <p:spPr>
          <a:xfrm>
            <a:off x="6122132" y="3227724"/>
            <a:ext cx="34260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Trebuchet MS"/>
              <a:buNone/>
            </a:pPr>
            <a:r>
              <a:rPr i="1" lang="pt-BR" sz="900" u="none" cap="none" strike="noStrike">
                <a:solidFill>
                  <a:srgbClr val="000000"/>
                </a:solidFill>
              </a:rPr>
              <a:t>Source: https://delvetool.com/blog/openaxialselective</a:t>
            </a:r>
            <a:endParaRPr sz="1300"/>
          </a:p>
        </p:txBody>
      </p:sp>
      <p:sp>
        <p:nvSpPr>
          <p:cNvPr id="1318" name="Google Shape;1318;p100"/>
          <p:cNvSpPr/>
          <p:nvPr/>
        </p:nvSpPr>
        <p:spPr>
          <a:xfrm>
            <a:off x="856925" y="870750"/>
            <a:ext cx="3426000" cy="83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500">
                <a:solidFill>
                  <a:schemeClr val="dk2"/>
                </a:solidFill>
              </a:rPr>
              <a:t>Bring it together with one overarching category</a:t>
            </a:r>
            <a:endParaRPr sz="1500">
              <a:solidFill>
                <a:schemeClr val="dk2"/>
              </a:solidFill>
            </a:endParaRPr>
          </a:p>
        </p:txBody>
      </p:sp>
      <p:sp>
        <p:nvSpPr>
          <p:cNvPr id="1319" name="Google Shape;1319;p100"/>
          <p:cNvSpPr txBox="1"/>
          <p:nvPr/>
        </p:nvSpPr>
        <p:spPr>
          <a:xfrm>
            <a:off x="488986" y="752852"/>
            <a:ext cx="527100" cy="15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lang="pt-BR" sz="5000">
                <a:solidFill>
                  <a:srgbClr val="7F7F7F"/>
                </a:solidFill>
              </a:rPr>
              <a:t>5</a:t>
            </a:r>
            <a:endParaRPr i="0" sz="5000" u="none" cap="none" strike="noStrike">
              <a:solidFill>
                <a:srgbClr val="7F7F7F"/>
              </a:solidFill>
            </a:endParaRPr>
          </a:p>
        </p:txBody>
      </p:sp>
      <p:sp>
        <p:nvSpPr>
          <p:cNvPr id="1320" name="Google Shape;1320;p100"/>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21" name="Google Shape;1321;p100"/>
          <p:cNvSpPr/>
          <p:nvPr/>
        </p:nvSpPr>
        <p:spPr>
          <a:xfrm>
            <a:off x="576500" y="46706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Corbin, J.M. and Strauss, A., 1990. Grounded theory research: Procedures, canons, and evaluative criteria. Qualitative sociology, 13(1), pp.3-21.</a:t>
            </a:r>
            <a:endParaRPr sz="900"/>
          </a:p>
        </p:txBody>
      </p:sp>
      <p:sp>
        <p:nvSpPr>
          <p:cNvPr id="1322" name="Google Shape;1322;p100"/>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323" name="Google Shape;1323;p100"/>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1324" name="Google Shape;1324;p100"/>
          <p:cNvSpPr/>
          <p:nvPr/>
        </p:nvSpPr>
        <p:spPr>
          <a:xfrm>
            <a:off x="861900" y="1721975"/>
            <a:ext cx="3426000" cy="83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500">
                <a:solidFill>
                  <a:schemeClr val="dk2"/>
                </a:solidFill>
              </a:rPr>
              <a:t>Identify the connections between this overarching category and the rest of your codes and data</a:t>
            </a:r>
            <a:endParaRPr sz="1500">
              <a:solidFill>
                <a:schemeClr val="dk2"/>
              </a:solidFill>
            </a:endParaRPr>
          </a:p>
        </p:txBody>
      </p:sp>
      <p:sp>
        <p:nvSpPr>
          <p:cNvPr id="1325" name="Google Shape;1325;p100"/>
          <p:cNvSpPr txBox="1"/>
          <p:nvPr/>
        </p:nvSpPr>
        <p:spPr>
          <a:xfrm>
            <a:off x="493961" y="1604077"/>
            <a:ext cx="527100" cy="15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lang="pt-BR" sz="5000">
                <a:solidFill>
                  <a:srgbClr val="7F7F7F"/>
                </a:solidFill>
              </a:rPr>
              <a:t>6</a:t>
            </a:r>
            <a:endParaRPr i="0" sz="5000" u="none" cap="none" strike="noStrike">
              <a:solidFill>
                <a:srgbClr val="7F7F7F"/>
              </a:solidFill>
            </a:endParaRPr>
          </a:p>
        </p:txBody>
      </p:sp>
      <p:sp>
        <p:nvSpPr>
          <p:cNvPr id="1326" name="Google Shape;1326;p100"/>
          <p:cNvSpPr/>
          <p:nvPr/>
        </p:nvSpPr>
        <p:spPr>
          <a:xfrm>
            <a:off x="856925" y="2699550"/>
            <a:ext cx="3426000" cy="83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500">
                <a:solidFill>
                  <a:schemeClr val="dk2"/>
                </a:solidFill>
              </a:rPr>
              <a:t>Remove categories or codes that don’t have enough supporting data</a:t>
            </a:r>
            <a:endParaRPr sz="1500">
              <a:solidFill>
                <a:schemeClr val="dk2"/>
              </a:solidFill>
            </a:endParaRPr>
          </a:p>
        </p:txBody>
      </p:sp>
      <p:sp>
        <p:nvSpPr>
          <p:cNvPr id="1327" name="Google Shape;1327;p100"/>
          <p:cNvSpPr txBox="1"/>
          <p:nvPr/>
        </p:nvSpPr>
        <p:spPr>
          <a:xfrm>
            <a:off x="488986" y="2581652"/>
            <a:ext cx="527100" cy="15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lang="pt-BR" sz="5000">
                <a:solidFill>
                  <a:srgbClr val="7F7F7F"/>
                </a:solidFill>
              </a:rPr>
              <a:t>7</a:t>
            </a:r>
            <a:endParaRPr i="0" sz="5000" u="none" cap="none" strike="noStrike">
              <a:solidFill>
                <a:srgbClr val="7F7F7F"/>
              </a:solidFill>
            </a:endParaRPr>
          </a:p>
        </p:txBody>
      </p:sp>
      <p:sp>
        <p:nvSpPr>
          <p:cNvPr id="1328" name="Google Shape;1328;p100"/>
          <p:cNvSpPr/>
          <p:nvPr/>
        </p:nvSpPr>
        <p:spPr>
          <a:xfrm>
            <a:off x="856925" y="3537750"/>
            <a:ext cx="3426000" cy="83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1500">
                <a:solidFill>
                  <a:schemeClr val="dk2"/>
                </a:solidFill>
              </a:rPr>
              <a:t>Read the transcript again, and code according to this overarching category</a:t>
            </a:r>
            <a:endParaRPr sz="1500">
              <a:solidFill>
                <a:schemeClr val="dk2"/>
              </a:solidFill>
            </a:endParaRPr>
          </a:p>
        </p:txBody>
      </p:sp>
      <p:sp>
        <p:nvSpPr>
          <p:cNvPr id="1329" name="Google Shape;1329;p100"/>
          <p:cNvSpPr txBox="1"/>
          <p:nvPr/>
        </p:nvSpPr>
        <p:spPr>
          <a:xfrm>
            <a:off x="488986" y="3419852"/>
            <a:ext cx="527100" cy="15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35CAE6"/>
              </a:buClr>
              <a:buSzPts val="9900"/>
              <a:buFont typeface="Montserrat"/>
              <a:buNone/>
            </a:pPr>
            <a:r>
              <a:rPr lang="pt-BR" sz="5000">
                <a:solidFill>
                  <a:srgbClr val="7F7F7F"/>
                </a:solidFill>
              </a:rPr>
              <a:t>8</a:t>
            </a:r>
            <a:endParaRPr i="0" sz="5000" u="none" cap="none" strike="noStrike">
              <a:solidFill>
                <a:srgbClr val="7F7F7F"/>
              </a:solidFill>
            </a:endParaRPr>
          </a:p>
        </p:txBody>
      </p:sp>
      <p:pic>
        <p:nvPicPr>
          <p:cNvPr descr="SelectiveCoding_DelveTool" id="1330" name="Google Shape;1330;p100"/>
          <p:cNvPicPr preferRelativeResize="0"/>
          <p:nvPr/>
        </p:nvPicPr>
        <p:blipFill rotWithShape="1">
          <a:blip r:embed="rId4">
            <a:alphaModFix/>
          </a:blip>
          <a:srcRect b="0" l="0" r="0" t="0"/>
          <a:stretch/>
        </p:blipFill>
        <p:spPr>
          <a:xfrm>
            <a:off x="4682332" y="1456199"/>
            <a:ext cx="4248969" cy="18197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10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 Analysis: Example</a:t>
            </a:r>
            <a:endParaRPr sz="2400">
              <a:solidFill>
                <a:srgbClr val="666666"/>
              </a:solidFill>
            </a:endParaRPr>
          </a:p>
        </p:txBody>
      </p:sp>
      <p:cxnSp>
        <p:nvCxnSpPr>
          <p:cNvPr id="1336" name="Google Shape;1336;p10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37" name="Google Shape;1337;p101"/>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38" name="Google Shape;1338;p101"/>
          <p:cNvSpPr/>
          <p:nvPr/>
        </p:nvSpPr>
        <p:spPr>
          <a:xfrm>
            <a:off x="576500" y="4587175"/>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Fernández, D. M.; Wagner, S.; Kalinowski, M.; Felderer, M.; Mafra, P.; Vetro, A.; Conte, T.; Christiansson, M.; Greer, D.; Lassenius, C.; Männistö, T.; Nayabi, M.; Oivo, M.; Penzenstadler, B.; Pfahl, D.; Prikladnicki, R.; Ruhe, G.; Schekelmann, A.; Sen, S.; Spínola, R. O.; Tuzcu, A.; de la Vara, J. L.; and Wieringa, R. Naming the pain in requirements engineering - Contemporary problems, causes, and effects in practice. Empirical Software Engineering, 22(5): 2298-2338. 2017.</a:t>
            </a:r>
            <a:endParaRPr sz="900"/>
          </a:p>
        </p:txBody>
      </p:sp>
      <p:sp>
        <p:nvSpPr>
          <p:cNvPr id="1339" name="Google Shape;1339;p101"/>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340" name="Google Shape;1340;p101"/>
          <p:cNvPicPr preferRelativeResize="0"/>
          <p:nvPr/>
        </p:nvPicPr>
        <p:blipFill>
          <a:blip r:embed="rId3">
            <a:alphaModFix/>
          </a:blip>
          <a:stretch>
            <a:fillRect/>
          </a:stretch>
        </p:blipFill>
        <p:spPr>
          <a:xfrm>
            <a:off x="230483" y="4706785"/>
            <a:ext cx="263462" cy="259224"/>
          </a:xfrm>
          <a:prstGeom prst="rect">
            <a:avLst/>
          </a:prstGeom>
          <a:noFill/>
          <a:ln>
            <a:noFill/>
          </a:ln>
        </p:spPr>
      </p:pic>
      <p:pic>
        <p:nvPicPr>
          <p:cNvPr id="1341" name="Google Shape;1341;p101"/>
          <p:cNvPicPr preferRelativeResize="0"/>
          <p:nvPr/>
        </p:nvPicPr>
        <p:blipFill rotWithShape="1">
          <a:blip r:embed="rId4">
            <a:alphaModFix/>
          </a:blip>
          <a:srcRect b="0" l="0" r="0" t="0"/>
          <a:stretch/>
        </p:blipFill>
        <p:spPr>
          <a:xfrm>
            <a:off x="984201" y="714077"/>
            <a:ext cx="7186401" cy="369302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02"/>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 Analysis: Example</a:t>
            </a:r>
            <a:endParaRPr sz="2400">
              <a:solidFill>
                <a:srgbClr val="666666"/>
              </a:solidFill>
            </a:endParaRPr>
          </a:p>
        </p:txBody>
      </p:sp>
      <p:cxnSp>
        <p:nvCxnSpPr>
          <p:cNvPr id="1347" name="Google Shape;1347;p10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48" name="Google Shape;1348;p102"/>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49" name="Google Shape;1349;p102"/>
          <p:cNvSpPr/>
          <p:nvPr/>
        </p:nvSpPr>
        <p:spPr>
          <a:xfrm>
            <a:off x="576500" y="4587175"/>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Fernández, D. M.; Wagner, S.; Kalinowski, M.; Felderer, M.; Mafra, P.; Vetro, A.; Conte, T.; Christiansson, M.; Greer, D.; Lassenius, C.; Männistö, T.; Nayabi, M.; Oivo, M.; Penzenstadler, B.; Pfahl, D.; Prikladnicki, R.; Ruhe, G.; Schekelmann, A.; Sen, S.; Spínola, R. O.; Tuzcu, A.; de la Vara, J. L.; and Wieringa, R. Naming the pain in requirements engineering - Contemporary problems, causes, and effects in practice. Empirical Software Engineering, 22(5): 2298-2338. 2017.</a:t>
            </a:r>
            <a:endParaRPr sz="900"/>
          </a:p>
        </p:txBody>
      </p:sp>
      <p:sp>
        <p:nvSpPr>
          <p:cNvPr id="1350" name="Google Shape;1350;p102"/>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351" name="Google Shape;1351;p102"/>
          <p:cNvPicPr preferRelativeResize="0"/>
          <p:nvPr/>
        </p:nvPicPr>
        <p:blipFill>
          <a:blip r:embed="rId3">
            <a:alphaModFix/>
          </a:blip>
          <a:stretch>
            <a:fillRect/>
          </a:stretch>
        </p:blipFill>
        <p:spPr>
          <a:xfrm>
            <a:off x="230483" y="4706785"/>
            <a:ext cx="263462" cy="259224"/>
          </a:xfrm>
          <a:prstGeom prst="rect">
            <a:avLst/>
          </a:prstGeom>
          <a:noFill/>
          <a:ln>
            <a:noFill/>
          </a:ln>
        </p:spPr>
      </p:pic>
      <p:pic>
        <p:nvPicPr>
          <p:cNvPr id="1352" name="Google Shape;1352;p102"/>
          <p:cNvPicPr preferRelativeResize="0"/>
          <p:nvPr/>
        </p:nvPicPr>
        <p:blipFill rotWithShape="1">
          <a:blip r:embed="rId4">
            <a:alphaModFix/>
          </a:blip>
          <a:srcRect b="0" l="0" r="0" t="0"/>
          <a:stretch/>
        </p:blipFill>
        <p:spPr>
          <a:xfrm>
            <a:off x="1297125" y="647200"/>
            <a:ext cx="6660450" cy="385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nvSpPr>
        <p:spPr>
          <a:xfrm>
            <a:off x="14000" y="22625"/>
            <a:ext cx="304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Characteristics</a:t>
            </a:r>
            <a:endParaRPr sz="2400">
              <a:solidFill>
                <a:srgbClr val="666666"/>
              </a:solidFill>
            </a:endParaRPr>
          </a:p>
        </p:txBody>
      </p:sp>
      <p:cxnSp>
        <p:nvCxnSpPr>
          <p:cNvPr id="136" name="Google Shape;136;p2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7" name="Google Shape;137;p22"/>
          <p:cNvSpPr/>
          <p:nvPr/>
        </p:nvSpPr>
        <p:spPr>
          <a:xfrm>
            <a:off x="1751641" y="1479938"/>
            <a:ext cx="5474100" cy="9333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pt-BR" sz="1700"/>
              <a:t>Unlike controlled experiments, surveys do not allow for </a:t>
            </a:r>
            <a:r>
              <a:rPr b="1" lang="pt-BR" sz="1700"/>
              <a:t>control</a:t>
            </a:r>
            <a:r>
              <a:rPr lang="pt-BR" sz="1700"/>
              <a:t> </a:t>
            </a:r>
            <a:r>
              <a:rPr b="1" lang="pt-BR" sz="1700"/>
              <a:t>over</a:t>
            </a:r>
            <a:r>
              <a:rPr lang="pt-BR" sz="1700"/>
              <a:t> </a:t>
            </a:r>
            <a:r>
              <a:rPr b="1" lang="pt-BR" sz="1700"/>
              <a:t>variables</a:t>
            </a:r>
            <a:r>
              <a:rPr lang="pt-BR" sz="1700"/>
              <a:t> or direct manipulation of the environment. </a:t>
            </a:r>
            <a:endParaRPr sz="1700"/>
          </a:p>
        </p:txBody>
      </p:sp>
      <p:sp>
        <p:nvSpPr>
          <p:cNvPr id="138" name="Google Shape;138;p22"/>
          <p:cNvSpPr/>
          <p:nvPr/>
        </p:nvSpPr>
        <p:spPr>
          <a:xfrm>
            <a:off x="1748332" y="2615327"/>
            <a:ext cx="5474100" cy="9333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pt-BR" sz="1700"/>
              <a:t>The observational nature of survey research often leads to challenges in establishing </a:t>
            </a:r>
            <a:r>
              <a:rPr b="1" lang="pt-BR" sz="1700"/>
              <a:t>causality</a:t>
            </a:r>
            <a:r>
              <a:rPr lang="pt-BR" sz="1700"/>
              <a:t>.</a:t>
            </a:r>
            <a:endParaRPr sz="1700">
              <a:solidFill>
                <a:srgbClr val="000000"/>
              </a:solidFill>
            </a:endParaRPr>
          </a:p>
        </p:txBody>
      </p:sp>
      <p:sp>
        <p:nvSpPr>
          <p:cNvPr id="139" name="Google Shape;139;p22"/>
          <p:cNvSpPr/>
          <p:nvPr/>
        </p:nvSpPr>
        <p:spPr>
          <a:xfrm>
            <a:off x="1744425" y="3750682"/>
            <a:ext cx="5474100" cy="9333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rtl="0" algn="ctr">
              <a:spcBef>
                <a:spcPts val="0"/>
              </a:spcBef>
              <a:spcAft>
                <a:spcPts val="0"/>
              </a:spcAft>
              <a:buSzPts val="1100"/>
              <a:buNone/>
            </a:pPr>
            <a:r>
              <a:rPr lang="pt-BR" sz="1700"/>
              <a:t>Design surveys to maximize understanding from a </a:t>
            </a:r>
            <a:r>
              <a:rPr b="1" lang="pt-BR" sz="1700"/>
              <a:t>minimal set of variables</a:t>
            </a:r>
            <a:r>
              <a:rPr lang="pt-BR" sz="1700"/>
              <a:t>.</a:t>
            </a:r>
            <a:endParaRPr sz="1700"/>
          </a:p>
        </p:txBody>
      </p:sp>
      <p:pic>
        <p:nvPicPr>
          <p:cNvPr id="140" name="Google Shape;140;p22"/>
          <p:cNvPicPr preferRelativeResize="0"/>
          <p:nvPr/>
        </p:nvPicPr>
        <p:blipFill>
          <a:blip r:embed="rId3">
            <a:alphaModFix/>
          </a:blip>
          <a:stretch>
            <a:fillRect/>
          </a:stretch>
        </p:blipFill>
        <p:spPr>
          <a:xfrm rot="642504">
            <a:off x="7011275" y="762893"/>
            <a:ext cx="647293" cy="662153"/>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103"/>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 Analysis: Example</a:t>
            </a:r>
            <a:endParaRPr sz="2400">
              <a:solidFill>
                <a:srgbClr val="666666"/>
              </a:solidFill>
            </a:endParaRPr>
          </a:p>
        </p:txBody>
      </p:sp>
      <p:cxnSp>
        <p:nvCxnSpPr>
          <p:cNvPr id="1358" name="Google Shape;1358;p103"/>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59" name="Google Shape;1359;p103"/>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60" name="Google Shape;1360;p103"/>
          <p:cNvSpPr/>
          <p:nvPr/>
        </p:nvSpPr>
        <p:spPr>
          <a:xfrm>
            <a:off x="576500" y="4587175"/>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Fernández, D. M.; Wagner, S.; Kalinowski, M.; Felderer, M.; Mafra, P.; Vetro, A.; Conte, T.; Christiansson, M.; Greer, D.; Lassenius, C.; Männistö, T.; Nayabi, M.; Oivo, M.; Penzenstadler, B.; Pfahl, D.; Prikladnicki, R.; Ruhe, G.; Schekelmann, A.; Sen, S.; Spínola, R. O.; Tuzcu, A.; de la Vara, J. L.; and Wieringa, R. Naming the pain in requirements engineering - Contemporary problems, causes, and effects in practice. Empirical Software Engineering, 22(5): 2298-2338. 2017.</a:t>
            </a:r>
            <a:endParaRPr sz="900"/>
          </a:p>
        </p:txBody>
      </p:sp>
      <p:sp>
        <p:nvSpPr>
          <p:cNvPr id="1361" name="Google Shape;1361;p103"/>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362" name="Google Shape;1362;p103"/>
          <p:cNvPicPr preferRelativeResize="0"/>
          <p:nvPr/>
        </p:nvPicPr>
        <p:blipFill>
          <a:blip r:embed="rId3">
            <a:alphaModFix/>
          </a:blip>
          <a:stretch>
            <a:fillRect/>
          </a:stretch>
        </p:blipFill>
        <p:spPr>
          <a:xfrm>
            <a:off x="230483" y="4706785"/>
            <a:ext cx="263462" cy="259224"/>
          </a:xfrm>
          <a:prstGeom prst="rect">
            <a:avLst/>
          </a:prstGeom>
          <a:noFill/>
          <a:ln>
            <a:noFill/>
          </a:ln>
        </p:spPr>
      </p:pic>
      <p:pic>
        <p:nvPicPr>
          <p:cNvPr id="1363" name="Google Shape;1363;p103"/>
          <p:cNvPicPr preferRelativeResize="0"/>
          <p:nvPr/>
        </p:nvPicPr>
        <p:blipFill rotWithShape="1">
          <a:blip r:embed="rId4">
            <a:alphaModFix/>
          </a:blip>
          <a:srcRect b="0" l="0" r="0" t="0"/>
          <a:stretch/>
        </p:blipFill>
        <p:spPr>
          <a:xfrm>
            <a:off x="1276337" y="666025"/>
            <a:ext cx="6501137" cy="381287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04"/>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Qualitative</a:t>
            </a:r>
            <a:r>
              <a:rPr lang="pt-BR" sz="2400">
                <a:solidFill>
                  <a:srgbClr val="666666"/>
                </a:solidFill>
              </a:rPr>
              <a:t> Analysis</a:t>
            </a:r>
            <a:endParaRPr sz="2400">
              <a:solidFill>
                <a:srgbClr val="666666"/>
              </a:solidFill>
            </a:endParaRPr>
          </a:p>
        </p:txBody>
      </p:sp>
      <p:cxnSp>
        <p:nvCxnSpPr>
          <p:cNvPr id="1369" name="Google Shape;1369;p104"/>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70" name="Google Shape;1370;p104"/>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71" name="Google Shape;1371;p104"/>
          <p:cNvSpPr/>
          <p:nvPr/>
        </p:nvSpPr>
        <p:spPr>
          <a:xfrm>
            <a:off x="576500" y="4623346"/>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Wagner, S., Mendez, D., Felderer, M., Graziotin, D. and Kalinowski, M., 2020. Challenges in survey research. In: Contemporary Empirical Methods in Software Engineering (pp. 93-125). Springer, Cham.</a:t>
            </a:r>
            <a:endParaRPr sz="900"/>
          </a:p>
        </p:txBody>
      </p:sp>
      <p:sp>
        <p:nvSpPr>
          <p:cNvPr id="1372" name="Google Shape;1372;p104"/>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373" name="Google Shape;1373;p104"/>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1374" name="Google Shape;1374;p104"/>
          <p:cNvSpPr txBox="1"/>
          <p:nvPr/>
        </p:nvSpPr>
        <p:spPr>
          <a:xfrm rot="11411">
            <a:off x="722497" y="22301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375" name="Google Shape;1375;p104"/>
          <p:cNvSpPr txBox="1"/>
          <p:nvPr/>
        </p:nvSpPr>
        <p:spPr>
          <a:xfrm rot="11235">
            <a:off x="357141" y="1911625"/>
            <a:ext cx="3488119"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100">
                <a:solidFill>
                  <a:schemeClr val="dk1"/>
                </a:solidFill>
              </a:rPr>
              <a:t>When preparing your survey, invest effort in avoiding confounding factors that may interfere in having respondents focusing mainly on the survey question when providing their answers (e.g., language issues). Assess the instrument validity.</a:t>
            </a:r>
            <a:endParaRPr sz="1100"/>
          </a:p>
        </p:txBody>
      </p:sp>
      <p:sp>
        <p:nvSpPr>
          <p:cNvPr id="1376" name="Google Shape;1376;p104"/>
          <p:cNvSpPr txBox="1"/>
          <p:nvPr/>
        </p:nvSpPr>
        <p:spPr>
          <a:xfrm>
            <a:off x="2667000" y="762000"/>
            <a:ext cx="5034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000"/>
              <a:t>Key Takeaways </a:t>
            </a:r>
            <a:r>
              <a:rPr lang="pt-BR" sz="2000"/>
              <a:t>(Wagner et al., 2020):</a:t>
            </a:r>
            <a:endParaRPr sz="2000"/>
          </a:p>
          <a:p>
            <a:pPr indent="0" lvl="0" marL="0" rtl="0" algn="l">
              <a:spcBef>
                <a:spcPts val="0"/>
              </a:spcBef>
              <a:spcAft>
                <a:spcPts val="0"/>
              </a:spcAft>
              <a:buNone/>
            </a:pPr>
            <a:r>
              <a:t/>
            </a:r>
            <a:endParaRPr sz="2000"/>
          </a:p>
        </p:txBody>
      </p:sp>
      <p:sp>
        <p:nvSpPr>
          <p:cNvPr id="1377" name="Google Shape;1377;p104"/>
          <p:cNvSpPr/>
          <p:nvPr/>
        </p:nvSpPr>
        <p:spPr>
          <a:xfrm>
            <a:off x="1919856"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1</a:t>
            </a:r>
            <a:endParaRPr sz="800">
              <a:solidFill>
                <a:schemeClr val="dk2"/>
              </a:solidFill>
            </a:endParaRPr>
          </a:p>
        </p:txBody>
      </p:sp>
      <p:sp>
        <p:nvSpPr>
          <p:cNvPr id="1378" name="Google Shape;1378;p104"/>
          <p:cNvSpPr txBox="1"/>
          <p:nvPr/>
        </p:nvSpPr>
        <p:spPr>
          <a:xfrm rot="11411">
            <a:off x="672022" y="367092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379" name="Google Shape;1379;p104"/>
          <p:cNvSpPr txBox="1"/>
          <p:nvPr/>
        </p:nvSpPr>
        <p:spPr>
          <a:xfrm rot="11437">
            <a:off x="611467" y="3504025"/>
            <a:ext cx="2975716"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100">
                <a:solidFill>
                  <a:schemeClr val="dk1"/>
                </a:solidFill>
              </a:rPr>
              <a:t>Applying coding and analysis techniques from Grounded Theory can help to understand qualitative data gathered through open questions.</a:t>
            </a:r>
            <a:endParaRPr sz="1100"/>
          </a:p>
        </p:txBody>
      </p:sp>
      <p:sp>
        <p:nvSpPr>
          <p:cNvPr id="1380" name="Google Shape;1380;p104"/>
          <p:cNvSpPr/>
          <p:nvPr/>
        </p:nvSpPr>
        <p:spPr>
          <a:xfrm>
            <a:off x="1869381" y="313576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2</a:t>
            </a:r>
            <a:endParaRPr sz="800">
              <a:solidFill>
                <a:schemeClr val="dk2"/>
              </a:solidFill>
            </a:endParaRPr>
          </a:p>
        </p:txBody>
      </p:sp>
      <p:sp>
        <p:nvSpPr>
          <p:cNvPr id="1381" name="Google Shape;1381;p104"/>
          <p:cNvSpPr txBox="1"/>
          <p:nvPr/>
        </p:nvSpPr>
        <p:spPr>
          <a:xfrm rot="11411">
            <a:off x="5142097" y="223017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382" name="Google Shape;1382;p104"/>
          <p:cNvSpPr txBox="1"/>
          <p:nvPr/>
        </p:nvSpPr>
        <p:spPr>
          <a:xfrm rot="11235">
            <a:off x="5005341" y="1911625"/>
            <a:ext cx="3488119" cy="600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100">
                <a:solidFill>
                  <a:schemeClr val="dk1"/>
                </a:solidFill>
              </a:rPr>
              <a:t>When reporting the qualitative analysis of your survey, explicitly state your research method, providing details on eventual deviations.</a:t>
            </a:r>
            <a:endParaRPr sz="1100"/>
          </a:p>
        </p:txBody>
      </p:sp>
      <p:sp>
        <p:nvSpPr>
          <p:cNvPr id="1383" name="Google Shape;1383;p104"/>
          <p:cNvSpPr/>
          <p:nvPr/>
        </p:nvSpPr>
        <p:spPr>
          <a:xfrm>
            <a:off x="6568056" y="154261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3</a:t>
            </a:r>
            <a:endParaRPr sz="800">
              <a:solidFill>
                <a:schemeClr val="dk2"/>
              </a:solidFill>
            </a:endParaRPr>
          </a:p>
        </p:txBody>
      </p:sp>
      <p:sp>
        <p:nvSpPr>
          <p:cNvPr id="1384" name="Google Shape;1384;p104"/>
          <p:cNvSpPr txBox="1"/>
          <p:nvPr/>
        </p:nvSpPr>
        <p:spPr>
          <a:xfrm rot="11411">
            <a:off x="5091622" y="3670924"/>
            <a:ext cx="370562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1385" name="Google Shape;1385;p104"/>
          <p:cNvSpPr txBox="1"/>
          <p:nvPr/>
        </p:nvSpPr>
        <p:spPr>
          <a:xfrm rot="11311">
            <a:off x="4538713" y="3503675"/>
            <a:ext cx="4376724"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lang="pt-BR" sz="1100">
                <a:solidFill>
                  <a:schemeClr val="dk1"/>
                </a:solidFill>
              </a:rPr>
              <a:t>To avoid researcher bias and improve the reliability of the results, qualitative analyses should be conducted in teams and make use of independent validations. Also, ideally the raw and analyzed data should be open to enable other researchers to replicate the analysis procedures.</a:t>
            </a:r>
            <a:endParaRPr sz="1100"/>
          </a:p>
        </p:txBody>
      </p:sp>
      <p:sp>
        <p:nvSpPr>
          <p:cNvPr id="1386" name="Google Shape;1386;p104"/>
          <p:cNvSpPr/>
          <p:nvPr/>
        </p:nvSpPr>
        <p:spPr>
          <a:xfrm>
            <a:off x="6593781" y="3135769"/>
            <a:ext cx="373800" cy="3633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pt-BR" sz="1200">
                <a:solidFill>
                  <a:schemeClr val="dk2"/>
                </a:solidFill>
              </a:rPr>
              <a:t>4</a:t>
            </a:r>
            <a:endParaRPr sz="800">
              <a:solidFill>
                <a:schemeClr val="dk2"/>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p105"/>
          <p:cNvSpPr/>
          <p:nvPr/>
        </p:nvSpPr>
        <p:spPr>
          <a:xfrm>
            <a:off x="4825675" y="1785925"/>
            <a:ext cx="3862800" cy="2241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92" name="Google Shape;1392;p105"/>
          <p:cNvSpPr txBox="1"/>
          <p:nvPr/>
        </p:nvSpPr>
        <p:spPr>
          <a:xfrm>
            <a:off x="14000" y="22625"/>
            <a:ext cx="9144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solidFill>
                  <a:srgbClr val="666666"/>
                </a:solidFill>
              </a:rPr>
              <a:t>Key Takeaways on Teaching Statistical and Qualitative Analysis</a:t>
            </a:r>
            <a:endParaRPr sz="2300">
              <a:solidFill>
                <a:srgbClr val="666666"/>
              </a:solidFill>
            </a:endParaRPr>
          </a:p>
        </p:txBody>
      </p:sp>
      <p:cxnSp>
        <p:nvCxnSpPr>
          <p:cNvPr id="1393" name="Google Shape;1393;p105"/>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394" name="Google Shape;1394;p105"/>
          <p:cNvSpPr/>
          <p:nvPr/>
        </p:nvSpPr>
        <p:spPr>
          <a:xfrm>
            <a:off x="441275" y="1787425"/>
            <a:ext cx="3921000" cy="2241900"/>
          </a:xfrm>
          <a:prstGeom prst="roundRect">
            <a:avLst>
              <a:gd fmla="val 16667"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395" name="Google Shape;1395;p105"/>
          <p:cNvSpPr txBox="1"/>
          <p:nvPr/>
        </p:nvSpPr>
        <p:spPr>
          <a:xfrm>
            <a:off x="441350" y="1904125"/>
            <a:ext cx="38628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Descriptive statistics provide a foundation for understanding data by summarizing key characteristics, while alternatives to traditional inferential statistics offer robust tools for analyzing data under various conditions and assumptions</a:t>
            </a:r>
            <a:endParaRPr sz="1600">
              <a:solidFill>
                <a:schemeClr val="dk2"/>
              </a:solidFill>
            </a:endParaRPr>
          </a:p>
        </p:txBody>
      </p:sp>
      <p:sp>
        <p:nvSpPr>
          <p:cNvPr id="1396" name="Google Shape;1396;p105"/>
          <p:cNvSpPr txBox="1"/>
          <p:nvPr/>
        </p:nvSpPr>
        <p:spPr>
          <a:xfrm>
            <a:off x="4825675" y="2361325"/>
            <a:ext cx="3862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600">
                <a:solidFill>
                  <a:schemeClr val="dk2"/>
                </a:solidFill>
              </a:rPr>
              <a:t>Open questions enrich qualitative research by capturing detailed and nuanced responses.</a:t>
            </a:r>
            <a:endParaRPr sz="1600">
              <a:solidFill>
                <a:schemeClr val="dk2"/>
              </a:solidFill>
            </a:endParaRPr>
          </a:p>
        </p:txBody>
      </p:sp>
      <p:pic>
        <p:nvPicPr>
          <p:cNvPr id="1397" name="Google Shape;1397;p105"/>
          <p:cNvPicPr preferRelativeResize="0"/>
          <p:nvPr/>
        </p:nvPicPr>
        <p:blipFill>
          <a:blip r:embed="rId3">
            <a:alphaModFix/>
          </a:blip>
          <a:stretch>
            <a:fillRect/>
          </a:stretch>
        </p:blipFill>
        <p:spPr>
          <a:xfrm rot="776822">
            <a:off x="7739473" y="714372"/>
            <a:ext cx="904426" cy="904407"/>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106"/>
          <p:cNvSpPr txBox="1"/>
          <p:nvPr>
            <p:ph type="ctrTitle"/>
          </p:nvPr>
        </p:nvSpPr>
        <p:spPr>
          <a:xfrm>
            <a:off x="6899" y="1201775"/>
            <a:ext cx="9144000" cy="2052600"/>
          </a:xfrm>
          <a:prstGeom prst="rect">
            <a:avLst/>
          </a:prstGeom>
        </p:spPr>
        <p:txBody>
          <a:bodyPr anchorCtr="0" anchor="b" bIns="91425" lIns="91425" spcFirstLastPara="1" rIns="91425" wrap="square" tIns="91425">
            <a:normAutofit/>
          </a:bodyPr>
          <a:lstStyle/>
          <a:p>
            <a:pPr indent="0" lvl="0" marL="457200" rtl="0" algn="ctr">
              <a:spcBef>
                <a:spcPts val="0"/>
              </a:spcBef>
              <a:spcAft>
                <a:spcPts val="0"/>
              </a:spcAft>
              <a:buNone/>
            </a:pPr>
            <a:r>
              <a:rPr lang="pt-BR"/>
              <a:t>6</a:t>
            </a:r>
            <a:r>
              <a:rPr lang="pt-BR"/>
              <a:t>) </a:t>
            </a:r>
            <a:r>
              <a:rPr lang="pt-BR"/>
              <a:t>Threats to Validity and Reliability (LO5)</a:t>
            </a:r>
            <a:endParaRPr/>
          </a:p>
        </p:txBody>
      </p:sp>
      <p:sp>
        <p:nvSpPr>
          <p:cNvPr id="1403" name="Google Shape;1403;p106"/>
          <p:cNvSpPr txBox="1"/>
          <p:nvPr>
            <p:ph idx="1" type="subTitle"/>
          </p:nvPr>
        </p:nvSpPr>
        <p:spPr>
          <a:xfrm>
            <a:off x="14000" y="4924825"/>
            <a:ext cx="6177900" cy="256800"/>
          </a:xfrm>
          <a:prstGeom prst="rect">
            <a:avLst/>
          </a:prstGeom>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SzPct val="128805"/>
              <a:buNone/>
            </a:pPr>
            <a:r>
              <a:rPr b="1" lang="pt-BR" sz="854"/>
              <a:t>For further information, see section 3.5 in the chapter.</a:t>
            </a:r>
            <a:endParaRPr sz="854"/>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107"/>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Survey Risk Management</a:t>
            </a:r>
            <a:endParaRPr sz="2400">
              <a:solidFill>
                <a:srgbClr val="666666"/>
              </a:solidFill>
            </a:endParaRPr>
          </a:p>
        </p:txBody>
      </p:sp>
      <p:cxnSp>
        <p:nvCxnSpPr>
          <p:cNvPr id="1409" name="Google Shape;1409;p107"/>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410" name="Google Shape;1410;p107"/>
          <p:cNvSpPr txBox="1"/>
          <p:nvPr/>
        </p:nvSpPr>
        <p:spPr>
          <a:xfrm>
            <a:off x="14000" y="780800"/>
            <a:ext cx="9093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dk2"/>
                </a:solidFill>
              </a:rPr>
              <a:t>Validity</a:t>
            </a:r>
            <a:r>
              <a:rPr lang="pt-BR" sz="2000">
                <a:solidFill>
                  <a:schemeClr val="dk2"/>
                </a:solidFill>
              </a:rPr>
              <a:t> is a property of inferences and every study faces </a:t>
            </a:r>
            <a:r>
              <a:rPr b="1" lang="pt-BR" sz="2000">
                <a:solidFill>
                  <a:schemeClr val="dk2"/>
                </a:solidFill>
              </a:rPr>
              <a:t>Threats to Validity</a:t>
            </a:r>
            <a:r>
              <a:rPr lang="pt-BR" sz="2000">
                <a:solidFill>
                  <a:schemeClr val="dk2"/>
                </a:solidFill>
              </a:rPr>
              <a:t> (Biffl et al., 2014).</a:t>
            </a:r>
            <a:endParaRPr sz="2000">
              <a:solidFill>
                <a:schemeClr val="dk2"/>
              </a:solidFill>
            </a:endParaRPr>
          </a:p>
        </p:txBody>
      </p:sp>
      <p:pic>
        <p:nvPicPr>
          <p:cNvPr id="1411" name="Google Shape;1411;p107"/>
          <p:cNvPicPr preferRelativeResize="0"/>
          <p:nvPr/>
        </p:nvPicPr>
        <p:blipFill rotWithShape="1">
          <a:blip r:embed="rId3">
            <a:alphaModFix/>
          </a:blip>
          <a:srcRect b="0" l="0" r="0" t="0"/>
          <a:stretch/>
        </p:blipFill>
        <p:spPr>
          <a:xfrm>
            <a:off x="1720926" y="1648450"/>
            <a:ext cx="6223649" cy="2639875"/>
          </a:xfrm>
          <a:prstGeom prst="rect">
            <a:avLst/>
          </a:prstGeom>
          <a:noFill/>
          <a:ln>
            <a:noFill/>
          </a:ln>
        </p:spPr>
      </p:pic>
      <p:sp>
        <p:nvSpPr>
          <p:cNvPr id="1412" name="Google Shape;1412;p107"/>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13" name="Google Shape;1413;p107"/>
          <p:cNvSpPr/>
          <p:nvPr/>
        </p:nvSpPr>
        <p:spPr>
          <a:xfrm>
            <a:off x="576500" y="4587175"/>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Biffl, S., Kalinowski, M., Ekaputra, F., Neto, A.A., Conte, T. and Winkler, D., 2014, September. Towards a semantic knowledge base on threats to validity and control actions in controlled experiments. In Proceedings of the 8th ACM/IEEE International Symposium on Empirical Software Engineering and Measurement (pp. 1-4).</a:t>
            </a:r>
            <a:endParaRPr sz="900"/>
          </a:p>
        </p:txBody>
      </p:sp>
      <p:sp>
        <p:nvSpPr>
          <p:cNvPr id="1414" name="Google Shape;1414;p107"/>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415" name="Google Shape;1415;p107"/>
          <p:cNvPicPr preferRelativeResize="0"/>
          <p:nvPr/>
        </p:nvPicPr>
        <p:blipFill>
          <a:blip r:embed="rId4">
            <a:alphaModFix/>
          </a:blip>
          <a:stretch>
            <a:fillRect/>
          </a:stretch>
        </p:blipFill>
        <p:spPr>
          <a:xfrm>
            <a:off x="230483" y="4706785"/>
            <a:ext cx="263462" cy="25922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08"/>
          <p:cNvSpPr/>
          <p:nvPr/>
        </p:nvSpPr>
        <p:spPr>
          <a:xfrm>
            <a:off x="4957317" y="1443622"/>
            <a:ext cx="14133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1" name="Google Shape;1421;p108"/>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Validity Assessment</a:t>
            </a:r>
            <a:endParaRPr sz="2400">
              <a:solidFill>
                <a:srgbClr val="666666"/>
              </a:solidFill>
            </a:endParaRPr>
          </a:p>
        </p:txBody>
      </p:sp>
      <p:cxnSp>
        <p:nvCxnSpPr>
          <p:cNvPr id="1422" name="Google Shape;1422;p108"/>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423" name="Google Shape;1423;p108"/>
          <p:cNvSpPr/>
          <p:nvPr/>
        </p:nvSpPr>
        <p:spPr>
          <a:xfrm>
            <a:off x="-27700" y="664900"/>
            <a:ext cx="9176400" cy="28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pt-BR" sz="1600">
                <a:solidFill>
                  <a:schemeClr val="dk1"/>
                </a:solidFill>
              </a:rPr>
              <a:t>In </a:t>
            </a:r>
            <a:r>
              <a:rPr i="1" lang="pt-BR" sz="1600">
                <a:solidFill>
                  <a:schemeClr val="dk1"/>
                </a:solidFill>
              </a:rPr>
              <a:t>psychometrics</a:t>
            </a:r>
            <a:r>
              <a:rPr lang="pt-BR" sz="1600">
                <a:solidFill>
                  <a:schemeClr val="dk1"/>
                </a:solidFill>
              </a:rPr>
              <a:t>, </a:t>
            </a:r>
            <a:r>
              <a:rPr b="1" lang="pt-BR" sz="1600">
                <a:solidFill>
                  <a:schemeClr val="dk1"/>
                </a:solidFill>
              </a:rPr>
              <a:t>validity</a:t>
            </a:r>
            <a:r>
              <a:rPr lang="pt-BR" sz="1600">
                <a:solidFill>
                  <a:schemeClr val="dk1"/>
                </a:solidFill>
              </a:rPr>
              <a:t> concerns “the degree to which evidence and theory support the interpretation of test scores for proposed uses of tests” (AERA et al., 2014)</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sz="1600">
              <a:solidFill>
                <a:schemeClr val="dk1"/>
              </a:solidFill>
            </a:endParaRPr>
          </a:p>
          <a:p>
            <a:pPr indent="0" lvl="0" marL="0" marR="0" rtl="0" algn="ctr">
              <a:lnSpc>
                <a:spcPct val="100000"/>
              </a:lnSpc>
              <a:spcBef>
                <a:spcPts val="0"/>
              </a:spcBef>
              <a:spcAft>
                <a:spcPts val="0"/>
              </a:spcAft>
              <a:buClr>
                <a:srgbClr val="27366E"/>
              </a:buClr>
              <a:buSzPts val="2800"/>
              <a:buFont typeface="Trebuchet MS"/>
              <a:buNone/>
            </a:pPr>
            <a:r>
              <a:t/>
            </a:r>
            <a:endParaRPr sz="1600">
              <a:solidFill>
                <a:schemeClr val="dk1"/>
              </a:solidFill>
            </a:endParaRPr>
          </a:p>
        </p:txBody>
      </p:sp>
      <p:sp>
        <p:nvSpPr>
          <p:cNvPr id="1424" name="Google Shape;1424;p108"/>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25" name="Google Shape;1425;p108"/>
          <p:cNvSpPr/>
          <p:nvPr/>
        </p:nvSpPr>
        <p:spPr>
          <a:xfrm>
            <a:off x="576500" y="4594409"/>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AERA, APA, NCME (2014) Standards for educational and psychological testing. American Educational Research Association, Washington.</a:t>
            </a:r>
            <a:endParaRPr sz="900"/>
          </a:p>
          <a:p>
            <a:pPr indent="0" lvl="0" marL="0" rtl="0" algn="l">
              <a:spcBef>
                <a:spcPts val="0"/>
              </a:spcBef>
              <a:spcAft>
                <a:spcPts val="0"/>
              </a:spcAft>
              <a:buSzPts val="1100"/>
              <a:buNone/>
            </a:pPr>
            <a:r>
              <a:t/>
            </a:r>
            <a:endParaRPr sz="900"/>
          </a:p>
          <a:p>
            <a:pPr indent="0" lvl="0" marL="0" rtl="0" algn="l">
              <a:spcBef>
                <a:spcPts val="0"/>
              </a:spcBef>
              <a:spcAft>
                <a:spcPts val="0"/>
              </a:spcAft>
              <a:buSzPts val="1100"/>
              <a:buNone/>
            </a:pPr>
            <a:r>
              <a:rPr lang="pt-BR" sz="900"/>
              <a:t>Rust J (2009) Modern psychometrics: the science of psychological assessment. Routledge, Hove, East Sussex New York.</a:t>
            </a:r>
            <a:endParaRPr sz="900"/>
          </a:p>
        </p:txBody>
      </p:sp>
      <p:sp>
        <p:nvSpPr>
          <p:cNvPr id="1426" name="Google Shape;1426;p108"/>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427" name="Google Shape;1427;p108"/>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1428" name="Google Shape;1428;p108"/>
          <p:cNvSpPr txBox="1"/>
          <p:nvPr/>
        </p:nvSpPr>
        <p:spPr>
          <a:xfrm>
            <a:off x="5061040" y="1623082"/>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FACE VALIDITY</a:t>
            </a:r>
            <a:endParaRPr b="1" sz="1300">
              <a:solidFill>
                <a:schemeClr val="dk1"/>
              </a:solidFill>
            </a:endParaRPr>
          </a:p>
        </p:txBody>
      </p:sp>
      <p:sp>
        <p:nvSpPr>
          <p:cNvPr id="1429" name="Google Shape;1429;p108"/>
          <p:cNvSpPr/>
          <p:nvPr/>
        </p:nvSpPr>
        <p:spPr>
          <a:xfrm>
            <a:off x="4957317" y="2475272"/>
            <a:ext cx="14133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0" name="Google Shape;1430;p108"/>
          <p:cNvSpPr txBox="1"/>
          <p:nvPr/>
        </p:nvSpPr>
        <p:spPr>
          <a:xfrm>
            <a:off x="5071665" y="2616222"/>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PREDICTIVE VALIDITY</a:t>
            </a:r>
            <a:endParaRPr b="1" sz="1300">
              <a:solidFill>
                <a:schemeClr val="dk1"/>
              </a:solidFill>
            </a:endParaRPr>
          </a:p>
        </p:txBody>
      </p:sp>
      <p:sp>
        <p:nvSpPr>
          <p:cNvPr id="1431" name="Google Shape;1431;p108"/>
          <p:cNvSpPr/>
          <p:nvPr/>
        </p:nvSpPr>
        <p:spPr>
          <a:xfrm>
            <a:off x="4957317" y="3542272"/>
            <a:ext cx="14133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2" name="Google Shape;1432;p108"/>
          <p:cNvSpPr txBox="1"/>
          <p:nvPr/>
        </p:nvSpPr>
        <p:spPr>
          <a:xfrm>
            <a:off x="5013791" y="3724646"/>
            <a:ext cx="1356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CONSTRUCT VALIDITY</a:t>
            </a:r>
            <a:endParaRPr b="1" sz="1300">
              <a:solidFill>
                <a:schemeClr val="dk1"/>
              </a:solidFill>
            </a:endParaRPr>
          </a:p>
        </p:txBody>
      </p:sp>
      <p:sp>
        <p:nvSpPr>
          <p:cNvPr id="1433" name="Google Shape;1433;p108"/>
          <p:cNvSpPr txBox="1"/>
          <p:nvPr/>
        </p:nvSpPr>
        <p:spPr>
          <a:xfrm>
            <a:off x="810225" y="2333950"/>
            <a:ext cx="33930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900">
                <a:solidFill>
                  <a:schemeClr val="dk2"/>
                </a:solidFill>
              </a:rPr>
              <a:t>Rust (2009) summarized six </a:t>
            </a:r>
            <a:r>
              <a:rPr b="1" lang="pt-BR" sz="1900">
                <a:solidFill>
                  <a:schemeClr val="dk2"/>
                </a:solidFill>
              </a:rPr>
              <a:t>facets of validity</a:t>
            </a:r>
            <a:r>
              <a:rPr lang="pt-BR" sz="1900">
                <a:solidFill>
                  <a:schemeClr val="dk2"/>
                </a:solidFill>
              </a:rPr>
              <a:t> in the context of psychometric tests:</a:t>
            </a:r>
            <a:endParaRPr sz="900">
              <a:solidFill>
                <a:schemeClr val="dk2"/>
              </a:solidFill>
            </a:endParaRPr>
          </a:p>
        </p:txBody>
      </p:sp>
      <p:sp>
        <p:nvSpPr>
          <p:cNvPr id="1434" name="Google Shape;1434;p108"/>
          <p:cNvSpPr/>
          <p:nvPr/>
        </p:nvSpPr>
        <p:spPr>
          <a:xfrm>
            <a:off x="4441800" y="1384125"/>
            <a:ext cx="354600" cy="3109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5" name="Google Shape;1435;p108"/>
          <p:cNvSpPr/>
          <p:nvPr/>
        </p:nvSpPr>
        <p:spPr>
          <a:xfrm>
            <a:off x="6549317" y="1443622"/>
            <a:ext cx="14133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6" name="Google Shape;1436;p108"/>
          <p:cNvSpPr txBox="1"/>
          <p:nvPr/>
        </p:nvSpPr>
        <p:spPr>
          <a:xfrm>
            <a:off x="6605791" y="1625996"/>
            <a:ext cx="1356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CONTENT VALIDITY</a:t>
            </a:r>
            <a:endParaRPr b="1" sz="1300">
              <a:solidFill>
                <a:schemeClr val="dk1"/>
              </a:solidFill>
            </a:endParaRPr>
          </a:p>
        </p:txBody>
      </p:sp>
      <p:sp>
        <p:nvSpPr>
          <p:cNvPr id="1437" name="Google Shape;1437;p108"/>
          <p:cNvSpPr/>
          <p:nvPr/>
        </p:nvSpPr>
        <p:spPr>
          <a:xfrm>
            <a:off x="6549280" y="2505297"/>
            <a:ext cx="14133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8" name="Google Shape;1438;p108"/>
          <p:cNvSpPr txBox="1"/>
          <p:nvPr/>
        </p:nvSpPr>
        <p:spPr>
          <a:xfrm>
            <a:off x="6605754" y="2687671"/>
            <a:ext cx="1356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CONCURRENT VALIDITY</a:t>
            </a:r>
            <a:endParaRPr b="1" sz="1300">
              <a:solidFill>
                <a:schemeClr val="dk1"/>
              </a:solidFill>
            </a:endParaRPr>
          </a:p>
        </p:txBody>
      </p:sp>
      <p:sp>
        <p:nvSpPr>
          <p:cNvPr id="1439" name="Google Shape;1439;p108"/>
          <p:cNvSpPr/>
          <p:nvPr/>
        </p:nvSpPr>
        <p:spPr>
          <a:xfrm>
            <a:off x="6549230" y="3538997"/>
            <a:ext cx="14133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0" name="Google Shape;1440;p108"/>
          <p:cNvSpPr txBox="1"/>
          <p:nvPr/>
        </p:nvSpPr>
        <p:spPr>
          <a:xfrm>
            <a:off x="6549300" y="3721372"/>
            <a:ext cx="14133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DIFFERENTIAL VALIDITY</a:t>
            </a:r>
            <a:endParaRPr b="1" sz="1300">
              <a:solidFill>
                <a:schemeClr val="dk1"/>
              </a:solidFill>
            </a:endParaRPr>
          </a:p>
        </p:txBody>
      </p:sp>
      <p:sp>
        <p:nvSpPr>
          <p:cNvPr id="1441" name="Google Shape;1441;p108"/>
          <p:cNvSpPr/>
          <p:nvPr/>
        </p:nvSpPr>
        <p:spPr>
          <a:xfrm>
            <a:off x="6520289" y="2119007"/>
            <a:ext cx="15486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pt-BR" sz="600">
                <a:solidFill>
                  <a:srgbClr val="000000"/>
                </a:solidFill>
                <a:latin typeface="Trebuchet MS"/>
                <a:ea typeface="Trebuchet MS"/>
                <a:cs typeface="Trebuchet MS"/>
                <a:sym typeface="Trebuchet MS"/>
              </a:rPr>
              <a:t>(</a:t>
            </a:r>
            <a:r>
              <a:rPr i="1" lang="pt-BR" sz="600">
                <a:solidFill>
                  <a:srgbClr val="000000"/>
                </a:solidFill>
                <a:latin typeface="Trebuchet MS"/>
                <a:ea typeface="Trebuchet MS"/>
                <a:cs typeface="Trebuchet MS"/>
                <a:sym typeface="Trebuchet MS"/>
              </a:rPr>
              <a:t>aka</a:t>
            </a:r>
            <a:r>
              <a:rPr lang="pt-BR" sz="600">
                <a:solidFill>
                  <a:srgbClr val="000000"/>
                </a:solidFill>
                <a:latin typeface="Trebuchet MS"/>
                <a:ea typeface="Trebuchet MS"/>
                <a:cs typeface="Trebuchet MS"/>
                <a:sym typeface="Trebuchet MS"/>
              </a:rPr>
              <a:t> criterion validity in this context)</a:t>
            </a:r>
            <a:endParaRPr sz="600">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09"/>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Validity Assessment</a:t>
            </a:r>
            <a:endParaRPr sz="2400">
              <a:solidFill>
                <a:srgbClr val="666666"/>
              </a:solidFill>
            </a:endParaRPr>
          </a:p>
        </p:txBody>
      </p:sp>
      <p:cxnSp>
        <p:nvCxnSpPr>
          <p:cNvPr id="1447" name="Google Shape;1447;p109"/>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448" name="Google Shape;1448;p109"/>
          <p:cNvSpPr/>
          <p:nvPr/>
        </p:nvSpPr>
        <p:spPr>
          <a:xfrm>
            <a:off x="-27700" y="664900"/>
            <a:ext cx="9176400" cy="28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pt-BR" sz="1600">
                <a:solidFill>
                  <a:schemeClr val="dk1"/>
                </a:solidFill>
              </a:rPr>
              <a:t>In </a:t>
            </a:r>
            <a:r>
              <a:rPr i="1" lang="pt-BR" sz="1600">
                <a:solidFill>
                  <a:schemeClr val="dk1"/>
                </a:solidFill>
              </a:rPr>
              <a:t>software engineering</a:t>
            </a:r>
            <a:r>
              <a:rPr lang="pt-BR" sz="1600">
                <a:solidFill>
                  <a:schemeClr val="dk1"/>
                </a:solidFill>
              </a:rPr>
              <a:t> we typically aim at assessing whether it is possible to safely conclude that a survey measures what it is supposed to:</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sz="1600">
              <a:solidFill>
                <a:schemeClr val="dk1"/>
              </a:solidFill>
            </a:endParaRPr>
          </a:p>
          <a:p>
            <a:pPr indent="0" lvl="0" marL="0" marR="0" rtl="0" algn="ctr">
              <a:lnSpc>
                <a:spcPct val="100000"/>
              </a:lnSpc>
              <a:spcBef>
                <a:spcPts val="0"/>
              </a:spcBef>
              <a:spcAft>
                <a:spcPts val="0"/>
              </a:spcAft>
              <a:buClr>
                <a:srgbClr val="27366E"/>
              </a:buClr>
              <a:buSzPts val="2800"/>
              <a:buFont typeface="Trebuchet MS"/>
              <a:buNone/>
            </a:pPr>
            <a:r>
              <a:t/>
            </a:r>
            <a:endParaRPr sz="1600">
              <a:solidFill>
                <a:schemeClr val="dk1"/>
              </a:solidFill>
            </a:endParaRPr>
          </a:p>
        </p:txBody>
      </p:sp>
      <p:sp>
        <p:nvSpPr>
          <p:cNvPr id="1449" name="Google Shape;1449;p109"/>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50" name="Google Shape;1450;p109"/>
          <p:cNvSpPr/>
          <p:nvPr/>
        </p:nvSpPr>
        <p:spPr>
          <a:xfrm>
            <a:off x="576500" y="4685077"/>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Kitchenham, B.A. and Pfleeger, S.L., 2008. Personal opinion surveys. In Guide to advanced empirical software engineering (pp. 63-92). Springer, London.</a:t>
            </a:r>
            <a:endParaRPr sz="900"/>
          </a:p>
        </p:txBody>
      </p:sp>
      <p:sp>
        <p:nvSpPr>
          <p:cNvPr id="1451" name="Google Shape;1451;p109"/>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452" name="Google Shape;1452;p109"/>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1453" name="Google Shape;1453;p109"/>
          <p:cNvSpPr txBox="1"/>
          <p:nvPr/>
        </p:nvSpPr>
        <p:spPr>
          <a:xfrm>
            <a:off x="429225" y="2181550"/>
            <a:ext cx="3393000" cy="164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900">
                <a:solidFill>
                  <a:schemeClr val="dk2"/>
                </a:solidFill>
              </a:rPr>
              <a:t>The following validity types are discussed in this context (Kitchenham and Pfleeger, 2008 apud Linaker et al., 2015):</a:t>
            </a:r>
            <a:endParaRPr sz="1900">
              <a:solidFill>
                <a:schemeClr val="dk2"/>
              </a:solidFill>
            </a:endParaRPr>
          </a:p>
        </p:txBody>
      </p:sp>
      <p:sp>
        <p:nvSpPr>
          <p:cNvPr id="1454" name="Google Shape;1454;p109"/>
          <p:cNvSpPr/>
          <p:nvPr/>
        </p:nvSpPr>
        <p:spPr>
          <a:xfrm>
            <a:off x="4060800" y="1384125"/>
            <a:ext cx="354600" cy="3109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5" name="Google Shape;1455;p109"/>
          <p:cNvSpPr/>
          <p:nvPr/>
        </p:nvSpPr>
        <p:spPr>
          <a:xfrm>
            <a:off x="4672988" y="1450438"/>
            <a:ext cx="37098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6" name="Google Shape;1456;p109"/>
          <p:cNvSpPr/>
          <p:nvPr/>
        </p:nvSpPr>
        <p:spPr>
          <a:xfrm>
            <a:off x="6086375" y="1664475"/>
            <a:ext cx="22599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900"/>
              <a:t>Typically involves a lightweight review of the questionnaire by randomly chosen respondents</a:t>
            </a:r>
            <a:endParaRPr sz="900"/>
          </a:p>
        </p:txBody>
      </p:sp>
      <p:sp>
        <p:nvSpPr>
          <p:cNvPr id="1457" name="Google Shape;1457;p109"/>
          <p:cNvSpPr txBox="1"/>
          <p:nvPr/>
        </p:nvSpPr>
        <p:spPr>
          <a:xfrm>
            <a:off x="4729452" y="1644378"/>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FACE VALIDITY</a:t>
            </a:r>
            <a:endParaRPr b="1" sz="1300">
              <a:solidFill>
                <a:schemeClr val="dk1"/>
              </a:solidFill>
            </a:endParaRPr>
          </a:p>
        </p:txBody>
      </p:sp>
      <p:sp>
        <p:nvSpPr>
          <p:cNvPr id="1458" name="Google Shape;1458;p109"/>
          <p:cNvSpPr/>
          <p:nvPr/>
        </p:nvSpPr>
        <p:spPr>
          <a:xfrm>
            <a:off x="4672988" y="2441038"/>
            <a:ext cx="37098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9" name="Google Shape;1459;p109"/>
          <p:cNvSpPr/>
          <p:nvPr/>
        </p:nvSpPr>
        <p:spPr>
          <a:xfrm>
            <a:off x="6086375" y="2426475"/>
            <a:ext cx="22599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900"/>
              <a:t>Refers to how the questionnaire can separate between respondents that belong to different groups. An existing classification and mapping of the different groups in the target population must be in place</a:t>
            </a:r>
            <a:endParaRPr sz="900"/>
          </a:p>
          <a:p>
            <a:pPr indent="0" lvl="0" marL="0" marR="0" rtl="0" algn="l">
              <a:lnSpc>
                <a:spcPct val="100000"/>
              </a:lnSpc>
              <a:spcBef>
                <a:spcPts val="0"/>
              </a:spcBef>
              <a:spcAft>
                <a:spcPts val="0"/>
              </a:spcAft>
              <a:buClr>
                <a:srgbClr val="000000"/>
              </a:buClr>
              <a:buSzPts val="1800"/>
              <a:buFont typeface="Trebuchet MS"/>
              <a:buNone/>
            </a:pPr>
            <a:r>
              <a:t/>
            </a:r>
            <a:endParaRPr sz="900"/>
          </a:p>
        </p:txBody>
      </p:sp>
      <p:sp>
        <p:nvSpPr>
          <p:cNvPr id="1460" name="Google Shape;1460;p109"/>
          <p:cNvSpPr txBox="1"/>
          <p:nvPr/>
        </p:nvSpPr>
        <p:spPr>
          <a:xfrm>
            <a:off x="4729452" y="2634978"/>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CRITERION VALIDITY</a:t>
            </a:r>
            <a:endParaRPr b="1" sz="1300">
              <a:solidFill>
                <a:schemeClr val="dk1"/>
              </a:solidFill>
            </a:endParaRPr>
          </a:p>
        </p:txBody>
      </p:sp>
      <p:sp>
        <p:nvSpPr>
          <p:cNvPr id="1461" name="Google Shape;1461;p109"/>
          <p:cNvSpPr/>
          <p:nvPr/>
        </p:nvSpPr>
        <p:spPr>
          <a:xfrm>
            <a:off x="4672988" y="3431638"/>
            <a:ext cx="37098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2" name="Google Shape;1462;p109"/>
          <p:cNvSpPr/>
          <p:nvPr/>
        </p:nvSpPr>
        <p:spPr>
          <a:xfrm>
            <a:off x="6086375" y="3493275"/>
            <a:ext cx="22599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900"/>
              <a:t>Typically involves having a (focus) group of reviewers evaluating the questionnaire. The group should include subject matter experts and example respondents from the target population</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lnSpc>
                <a:spcPct val="100000"/>
              </a:lnSpc>
              <a:spcBef>
                <a:spcPts val="0"/>
              </a:spcBef>
              <a:spcAft>
                <a:spcPts val="0"/>
              </a:spcAft>
              <a:buClr>
                <a:srgbClr val="000000"/>
              </a:buClr>
              <a:buSzPts val="1800"/>
              <a:buFont typeface="Trebuchet MS"/>
              <a:buNone/>
            </a:pPr>
            <a:r>
              <a:t/>
            </a:r>
            <a:endParaRPr sz="900"/>
          </a:p>
        </p:txBody>
      </p:sp>
      <p:sp>
        <p:nvSpPr>
          <p:cNvPr id="1463" name="Google Shape;1463;p109"/>
          <p:cNvSpPr txBox="1"/>
          <p:nvPr/>
        </p:nvSpPr>
        <p:spPr>
          <a:xfrm>
            <a:off x="4729452" y="3625578"/>
            <a:ext cx="12627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CONTENT VALIDITY</a:t>
            </a:r>
            <a:endParaRPr b="1" sz="1300">
              <a:solidFill>
                <a:schemeClr val="dk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110"/>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Validity Assessment</a:t>
            </a:r>
            <a:endParaRPr sz="2400">
              <a:solidFill>
                <a:srgbClr val="666666"/>
              </a:solidFill>
            </a:endParaRPr>
          </a:p>
        </p:txBody>
      </p:sp>
      <p:cxnSp>
        <p:nvCxnSpPr>
          <p:cNvPr id="1469" name="Google Shape;1469;p110"/>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470" name="Google Shape;1470;p110"/>
          <p:cNvSpPr/>
          <p:nvPr/>
        </p:nvSpPr>
        <p:spPr>
          <a:xfrm>
            <a:off x="-27700" y="664900"/>
            <a:ext cx="9176400" cy="28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pt-BR" sz="1600">
                <a:solidFill>
                  <a:schemeClr val="dk1"/>
                </a:solidFill>
              </a:rPr>
              <a:t>In </a:t>
            </a:r>
            <a:r>
              <a:rPr i="1" lang="pt-BR" sz="1600">
                <a:solidFill>
                  <a:schemeClr val="dk1"/>
                </a:solidFill>
              </a:rPr>
              <a:t>software engineering</a:t>
            </a:r>
            <a:r>
              <a:rPr lang="pt-BR" sz="1600">
                <a:solidFill>
                  <a:schemeClr val="dk1"/>
                </a:solidFill>
              </a:rPr>
              <a:t> we typically aim at assessing whether it is possible to safely conclude that a survey measures what it is supposed to:</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sz="1600">
              <a:solidFill>
                <a:schemeClr val="dk1"/>
              </a:solidFill>
            </a:endParaRPr>
          </a:p>
          <a:p>
            <a:pPr indent="0" lvl="0" marL="0" rtl="0" algn="ctr">
              <a:spcBef>
                <a:spcPts val="0"/>
              </a:spcBef>
              <a:spcAft>
                <a:spcPts val="0"/>
              </a:spcAft>
              <a:buClr>
                <a:schemeClr val="dk1"/>
              </a:buClr>
              <a:buSzPts val="1100"/>
              <a:buFont typeface="Arial"/>
              <a:buNone/>
            </a:pPr>
            <a:r>
              <a:t/>
            </a:r>
            <a:endParaRPr sz="1600">
              <a:solidFill>
                <a:schemeClr val="dk1"/>
              </a:solidFill>
            </a:endParaRPr>
          </a:p>
          <a:p>
            <a:pPr indent="0" lvl="0" marL="0" marR="0" rtl="0" algn="ctr">
              <a:lnSpc>
                <a:spcPct val="100000"/>
              </a:lnSpc>
              <a:spcBef>
                <a:spcPts val="0"/>
              </a:spcBef>
              <a:spcAft>
                <a:spcPts val="0"/>
              </a:spcAft>
              <a:buClr>
                <a:srgbClr val="27366E"/>
              </a:buClr>
              <a:buSzPts val="2800"/>
              <a:buFont typeface="Trebuchet MS"/>
              <a:buNone/>
            </a:pPr>
            <a:r>
              <a:t/>
            </a:r>
            <a:endParaRPr sz="1600">
              <a:solidFill>
                <a:schemeClr val="dk1"/>
              </a:solidFill>
            </a:endParaRPr>
          </a:p>
        </p:txBody>
      </p:sp>
      <p:sp>
        <p:nvSpPr>
          <p:cNvPr id="1471" name="Google Shape;1471;p110"/>
          <p:cNvSpPr/>
          <p:nvPr/>
        </p:nvSpPr>
        <p:spPr>
          <a:xfrm>
            <a:off x="65525" y="4544475"/>
            <a:ext cx="8927100" cy="5541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72" name="Google Shape;1472;p110"/>
          <p:cNvSpPr/>
          <p:nvPr/>
        </p:nvSpPr>
        <p:spPr>
          <a:xfrm>
            <a:off x="162432" y="4639822"/>
            <a:ext cx="399600" cy="3933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pic>
        <p:nvPicPr>
          <p:cNvPr id="1473" name="Google Shape;1473;p110"/>
          <p:cNvPicPr preferRelativeResize="0"/>
          <p:nvPr/>
        </p:nvPicPr>
        <p:blipFill>
          <a:blip r:embed="rId3">
            <a:alphaModFix/>
          </a:blip>
          <a:stretch>
            <a:fillRect/>
          </a:stretch>
        </p:blipFill>
        <p:spPr>
          <a:xfrm>
            <a:off x="230483" y="4706785"/>
            <a:ext cx="263462" cy="259224"/>
          </a:xfrm>
          <a:prstGeom prst="rect">
            <a:avLst/>
          </a:prstGeom>
          <a:noFill/>
          <a:ln>
            <a:noFill/>
          </a:ln>
        </p:spPr>
      </p:pic>
      <p:sp>
        <p:nvSpPr>
          <p:cNvPr id="1474" name="Google Shape;1474;p110"/>
          <p:cNvSpPr txBox="1"/>
          <p:nvPr/>
        </p:nvSpPr>
        <p:spPr>
          <a:xfrm>
            <a:off x="429225" y="2181550"/>
            <a:ext cx="3393000" cy="164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1900">
                <a:solidFill>
                  <a:schemeClr val="dk2"/>
                </a:solidFill>
              </a:rPr>
              <a:t>The following validity types are discussed in this context (Kitchenham and Pfleeger, 2008 apud Linaker et al., 2015):</a:t>
            </a:r>
            <a:endParaRPr sz="1900">
              <a:solidFill>
                <a:schemeClr val="dk2"/>
              </a:solidFill>
            </a:endParaRPr>
          </a:p>
        </p:txBody>
      </p:sp>
      <p:sp>
        <p:nvSpPr>
          <p:cNvPr id="1475" name="Google Shape;1475;p110"/>
          <p:cNvSpPr/>
          <p:nvPr/>
        </p:nvSpPr>
        <p:spPr>
          <a:xfrm>
            <a:off x="4060800" y="1384125"/>
            <a:ext cx="354600" cy="31092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6" name="Google Shape;1476;p110"/>
          <p:cNvSpPr/>
          <p:nvPr/>
        </p:nvSpPr>
        <p:spPr>
          <a:xfrm>
            <a:off x="4520625" y="1450449"/>
            <a:ext cx="4206300" cy="4740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7" name="Google Shape;1477;p110"/>
          <p:cNvSpPr/>
          <p:nvPr/>
        </p:nvSpPr>
        <p:spPr>
          <a:xfrm>
            <a:off x="6123108" y="1435872"/>
            <a:ext cx="25620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900"/>
              <a:t>Typically involves a lightweight review of the questionnaire by randomly chosen respondents</a:t>
            </a:r>
            <a:endParaRPr sz="900"/>
          </a:p>
        </p:txBody>
      </p:sp>
      <p:sp>
        <p:nvSpPr>
          <p:cNvPr id="1478" name="Google Shape;1478;p110"/>
          <p:cNvSpPr txBox="1"/>
          <p:nvPr/>
        </p:nvSpPr>
        <p:spPr>
          <a:xfrm>
            <a:off x="4584619" y="1491975"/>
            <a:ext cx="1431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FACE VALIDITY</a:t>
            </a:r>
            <a:endParaRPr b="1" sz="1300">
              <a:solidFill>
                <a:schemeClr val="dk1"/>
              </a:solidFill>
            </a:endParaRPr>
          </a:p>
        </p:txBody>
      </p:sp>
      <p:sp>
        <p:nvSpPr>
          <p:cNvPr id="1479" name="Google Shape;1479;p110"/>
          <p:cNvSpPr/>
          <p:nvPr/>
        </p:nvSpPr>
        <p:spPr>
          <a:xfrm>
            <a:off x="4520600" y="2060049"/>
            <a:ext cx="4206300" cy="775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0" name="Google Shape;1480;p110"/>
          <p:cNvSpPr/>
          <p:nvPr/>
        </p:nvSpPr>
        <p:spPr>
          <a:xfrm>
            <a:off x="6123108" y="2045477"/>
            <a:ext cx="25620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900"/>
              <a:t>Refers to how the questionnaire can separate between respondents that belong to different groups. An existing classification and mapping of the different groups in the target population must be in place</a:t>
            </a:r>
            <a:endParaRPr sz="900"/>
          </a:p>
          <a:p>
            <a:pPr indent="0" lvl="0" marL="0" marR="0" rtl="0" algn="l">
              <a:lnSpc>
                <a:spcPct val="100000"/>
              </a:lnSpc>
              <a:spcBef>
                <a:spcPts val="0"/>
              </a:spcBef>
              <a:spcAft>
                <a:spcPts val="0"/>
              </a:spcAft>
              <a:buClr>
                <a:srgbClr val="000000"/>
              </a:buClr>
              <a:buSzPts val="1800"/>
              <a:buFont typeface="Trebuchet MS"/>
              <a:buNone/>
            </a:pPr>
            <a:r>
              <a:t/>
            </a:r>
            <a:endParaRPr sz="900"/>
          </a:p>
        </p:txBody>
      </p:sp>
      <p:sp>
        <p:nvSpPr>
          <p:cNvPr id="1481" name="Google Shape;1481;p110"/>
          <p:cNvSpPr txBox="1"/>
          <p:nvPr/>
        </p:nvSpPr>
        <p:spPr>
          <a:xfrm>
            <a:off x="4584619" y="2177782"/>
            <a:ext cx="1431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CRITERION VALIDITY</a:t>
            </a:r>
            <a:endParaRPr b="1" sz="1300">
              <a:solidFill>
                <a:schemeClr val="dk1"/>
              </a:solidFill>
            </a:endParaRPr>
          </a:p>
        </p:txBody>
      </p:sp>
      <p:sp>
        <p:nvSpPr>
          <p:cNvPr id="1482" name="Google Shape;1482;p110"/>
          <p:cNvSpPr/>
          <p:nvPr/>
        </p:nvSpPr>
        <p:spPr>
          <a:xfrm>
            <a:off x="4520600" y="2898248"/>
            <a:ext cx="4206300" cy="8835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3" name="Google Shape;1483;p110"/>
          <p:cNvSpPr/>
          <p:nvPr/>
        </p:nvSpPr>
        <p:spPr>
          <a:xfrm>
            <a:off x="6123108" y="2959886"/>
            <a:ext cx="25620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900"/>
              <a:t>Typically involves having a (focus) group of reviewers evaluating the questionnaire. The group should include subject matter experts and example respondents from the target population</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lnSpc>
                <a:spcPct val="100000"/>
              </a:lnSpc>
              <a:spcBef>
                <a:spcPts val="0"/>
              </a:spcBef>
              <a:spcAft>
                <a:spcPts val="0"/>
              </a:spcAft>
              <a:buClr>
                <a:srgbClr val="000000"/>
              </a:buClr>
              <a:buSzPts val="1800"/>
              <a:buFont typeface="Trebuchet MS"/>
              <a:buNone/>
            </a:pPr>
            <a:r>
              <a:t/>
            </a:r>
            <a:endParaRPr sz="900"/>
          </a:p>
        </p:txBody>
      </p:sp>
      <p:sp>
        <p:nvSpPr>
          <p:cNvPr id="1484" name="Google Shape;1484;p110"/>
          <p:cNvSpPr txBox="1"/>
          <p:nvPr/>
        </p:nvSpPr>
        <p:spPr>
          <a:xfrm>
            <a:off x="4584619" y="3092190"/>
            <a:ext cx="1431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CONTENT VALIDITY</a:t>
            </a:r>
            <a:endParaRPr b="1" sz="1300">
              <a:solidFill>
                <a:schemeClr val="dk1"/>
              </a:solidFill>
            </a:endParaRPr>
          </a:p>
        </p:txBody>
      </p:sp>
      <p:sp>
        <p:nvSpPr>
          <p:cNvPr id="1485" name="Google Shape;1485;p110"/>
          <p:cNvSpPr/>
          <p:nvPr/>
        </p:nvSpPr>
        <p:spPr>
          <a:xfrm>
            <a:off x="4520625" y="3916536"/>
            <a:ext cx="4206300" cy="474000"/>
          </a:xfrm>
          <a:prstGeom prst="rect">
            <a:avLst/>
          </a:prstGeom>
          <a:solidFill>
            <a:schemeClr val="lt2"/>
          </a:solid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6" name="Google Shape;1486;p110"/>
          <p:cNvSpPr/>
          <p:nvPr/>
        </p:nvSpPr>
        <p:spPr>
          <a:xfrm>
            <a:off x="6123108" y="3978159"/>
            <a:ext cx="2562000" cy="598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pt-BR" sz="900"/>
              <a:t>How well the question actually measures the construct it was intended to by the designer</a:t>
            </a:r>
            <a:endParaRPr sz="900"/>
          </a:p>
        </p:txBody>
      </p:sp>
      <p:sp>
        <p:nvSpPr>
          <p:cNvPr id="1487" name="Google Shape;1487;p110"/>
          <p:cNvSpPr txBox="1"/>
          <p:nvPr/>
        </p:nvSpPr>
        <p:spPr>
          <a:xfrm>
            <a:off x="4584619" y="3881863"/>
            <a:ext cx="1431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1300">
                <a:solidFill>
                  <a:schemeClr val="dk1"/>
                </a:solidFill>
              </a:rPr>
              <a:t>CONSTRUCT</a:t>
            </a:r>
            <a:r>
              <a:rPr b="1" lang="pt-BR" sz="1300">
                <a:solidFill>
                  <a:schemeClr val="dk1"/>
                </a:solidFill>
              </a:rPr>
              <a:t> VALIDITY</a:t>
            </a:r>
            <a:endParaRPr b="1" sz="1300">
              <a:solidFill>
                <a:schemeClr val="dk1"/>
              </a:solidFill>
            </a:endParaRPr>
          </a:p>
        </p:txBody>
      </p:sp>
      <p:sp>
        <p:nvSpPr>
          <p:cNvPr id="1488" name="Google Shape;1488;p110"/>
          <p:cNvSpPr/>
          <p:nvPr/>
        </p:nvSpPr>
        <p:spPr>
          <a:xfrm>
            <a:off x="576500" y="4685077"/>
            <a:ext cx="8319300" cy="39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pt-BR" sz="900"/>
              <a:t>Kitchenham, B.A. and Pfleeger, S.L., 2008. Personal opinion surveys. In Guide to advanced empirical software engineering (pp. 63-92). Springer, London.</a:t>
            </a:r>
            <a:endParaRPr sz="9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11"/>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Reliability Assessment</a:t>
            </a:r>
            <a:endParaRPr sz="2400">
              <a:solidFill>
                <a:srgbClr val="666666"/>
              </a:solidFill>
            </a:endParaRPr>
          </a:p>
        </p:txBody>
      </p:sp>
      <p:cxnSp>
        <p:nvCxnSpPr>
          <p:cNvPr id="1494" name="Google Shape;1494;p111"/>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495" name="Google Shape;1495;p111"/>
          <p:cNvSpPr/>
          <p:nvPr/>
        </p:nvSpPr>
        <p:spPr>
          <a:xfrm>
            <a:off x="1778075" y="1450249"/>
            <a:ext cx="2789175" cy="2945226"/>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96" name="Google Shape;1496;p111"/>
          <p:cNvSpPr txBox="1"/>
          <p:nvPr/>
        </p:nvSpPr>
        <p:spPr>
          <a:xfrm>
            <a:off x="1749891" y="2195985"/>
            <a:ext cx="2789400" cy="2124000"/>
          </a:xfrm>
          <a:prstGeom prst="rect">
            <a:avLst/>
          </a:prstGeom>
          <a:noFill/>
          <a:ln>
            <a:noFill/>
          </a:ln>
        </p:spPr>
        <p:txBody>
          <a:bodyPr anchorCtr="0" anchor="t" bIns="45700" lIns="91425" spcFirstLastPara="1" rIns="91425" wrap="square" tIns="45700">
            <a:spAutoFit/>
          </a:bodyPr>
          <a:lstStyle/>
          <a:p>
            <a:pPr indent="-260350" lvl="0" marL="285750" rtl="0" algn="l">
              <a:spcBef>
                <a:spcPts val="0"/>
              </a:spcBef>
              <a:spcAft>
                <a:spcPts val="0"/>
              </a:spcAft>
              <a:buClr>
                <a:srgbClr val="27366E"/>
              </a:buClr>
              <a:buSzPts val="1200"/>
              <a:buChar char="✔"/>
            </a:pPr>
            <a:r>
              <a:rPr lang="pt-BR" sz="1200">
                <a:solidFill>
                  <a:schemeClr val="dk1"/>
                </a:solidFill>
              </a:rPr>
              <a:t>The same subject responds to the same survey two times, and it is measured whether the subject gives the same answers each time;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260350" lvl="0" marL="285750" rtl="0" algn="l">
              <a:spcBef>
                <a:spcPts val="0"/>
              </a:spcBef>
              <a:spcAft>
                <a:spcPts val="0"/>
              </a:spcAft>
              <a:buClr>
                <a:srgbClr val="27366E"/>
              </a:buClr>
              <a:buSzPts val="1200"/>
              <a:buChar char="✔"/>
            </a:pPr>
            <a:r>
              <a:rPr lang="pt-BR" sz="1200">
                <a:solidFill>
                  <a:schemeClr val="dk1"/>
                </a:solidFill>
              </a:rPr>
              <a:t>Kitchenham and </a:t>
            </a:r>
            <a:r>
              <a:rPr lang="pt-BR" sz="1200">
                <a:solidFill>
                  <a:schemeClr val="dk1"/>
                </a:solidFill>
              </a:rPr>
              <a:t>Pfleeger</a:t>
            </a:r>
            <a:r>
              <a:rPr lang="pt-BR" sz="1200">
                <a:solidFill>
                  <a:schemeClr val="dk1"/>
                </a:solidFill>
              </a:rPr>
              <a:t> (2008) state that if the correlation between both of the answers is greater than 0.7 the test-retest reliability can be considered good.</a:t>
            </a:r>
            <a:endParaRPr sz="1200">
              <a:solidFill>
                <a:schemeClr val="dk1"/>
              </a:solidFill>
            </a:endParaRPr>
          </a:p>
        </p:txBody>
      </p:sp>
      <p:sp>
        <p:nvSpPr>
          <p:cNvPr id="1497" name="Google Shape;1497;p111"/>
          <p:cNvSpPr/>
          <p:nvPr/>
        </p:nvSpPr>
        <p:spPr>
          <a:xfrm>
            <a:off x="1785025" y="1462037"/>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TEST-RETEST RELIABILITY</a:t>
            </a:r>
            <a:endParaRPr sz="1700">
              <a:solidFill>
                <a:schemeClr val="lt1"/>
              </a:solidFill>
            </a:endParaRPr>
          </a:p>
        </p:txBody>
      </p:sp>
      <p:sp>
        <p:nvSpPr>
          <p:cNvPr id="1498" name="Google Shape;1498;p111"/>
          <p:cNvSpPr/>
          <p:nvPr/>
        </p:nvSpPr>
        <p:spPr>
          <a:xfrm>
            <a:off x="4854775" y="1465649"/>
            <a:ext cx="2789150" cy="2854326"/>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99" name="Google Shape;1499;p111"/>
          <p:cNvSpPr txBox="1"/>
          <p:nvPr/>
        </p:nvSpPr>
        <p:spPr>
          <a:xfrm>
            <a:off x="4826578" y="2211385"/>
            <a:ext cx="2789400" cy="1182000"/>
          </a:xfrm>
          <a:prstGeom prst="rect">
            <a:avLst/>
          </a:prstGeom>
          <a:noFill/>
          <a:ln>
            <a:noFill/>
          </a:ln>
        </p:spPr>
        <p:txBody>
          <a:bodyPr anchorCtr="0" anchor="t" bIns="45700" lIns="91425" spcFirstLastPara="1" rIns="91425" wrap="square" tIns="45700">
            <a:spAutoFit/>
          </a:bodyPr>
          <a:lstStyle/>
          <a:p>
            <a:pPr indent="-260350" lvl="0" marL="285750" rtl="0" algn="l">
              <a:spcBef>
                <a:spcPts val="0"/>
              </a:spcBef>
              <a:spcAft>
                <a:spcPts val="0"/>
              </a:spcAft>
              <a:buClr>
                <a:srgbClr val="27366E"/>
              </a:buClr>
              <a:buSzPts val="1200"/>
              <a:buChar char="✔"/>
            </a:pPr>
            <a:r>
              <a:rPr lang="pt-BR" sz="1200">
                <a:solidFill>
                  <a:schemeClr val="dk1"/>
                </a:solidFill>
              </a:rPr>
              <a:t>Testing whether the phrasing or reordering of questions has any effect on the answers by a respondent (assesses instrument bias on the respondent).</a:t>
            </a:r>
            <a:endParaRPr sz="1200">
              <a:solidFill>
                <a:schemeClr val="dk1"/>
              </a:solidFill>
            </a:endParaRPr>
          </a:p>
          <a:p>
            <a:pPr indent="0" lvl="0" marL="0" rtl="0" algn="ctr">
              <a:lnSpc>
                <a:spcPct val="90000"/>
              </a:lnSpc>
              <a:spcBef>
                <a:spcPts val="0"/>
              </a:spcBef>
              <a:spcAft>
                <a:spcPts val="0"/>
              </a:spcAft>
              <a:buClr>
                <a:schemeClr val="dk1"/>
              </a:buClr>
              <a:buSzPts val="1100"/>
              <a:buFont typeface="Arial"/>
              <a:buNone/>
            </a:pPr>
            <a:r>
              <a:t/>
            </a:r>
            <a:endParaRPr sz="1200">
              <a:solidFill>
                <a:schemeClr val="dk1"/>
              </a:solidFill>
            </a:endParaRPr>
          </a:p>
        </p:txBody>
      </p:sp>
      <p:sp>
        <p:nvSpPr>
          <p:cNvPr id="1500" name="Google Shape;1500;p111"/>
          <p:cNvSpPr/>
          <p:nvPr/>
        </p:nvSpPr>
        <p:spPr>
          <a:xfrm>
            <a:off x="4861713" y="1477437"/>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PHRASING / REORDER EFFECT RELIABILITY</a:t>
            </a:r>
            <a:endParaRPr sz="1700">
              <a:solidFill>
                <a:schemeClr val="lt1"/>
              </a:solidFill>
            </a:endParaRPr>
          </a:p>
        </p:txBody>
      </p:sp>
      <p:sp>
        <p:nvSpPr>
          <p:cNvPr id="1501" name="Google Shape;1501;p111"/>
          <p:cNvSpPr/>
          <p:nvPr/>
        </p:nvSpPr>
        <p:spPr>
          <a:xfrm>
            <a:off x="124700" y="893500"/>
            <a:ext cx="9176400" cy="28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pt-BR" sz="2400">
                <a:solidFill>
                  <a:schemeClr val="dk1"/>
                </a:solidFill>
              </a:rPr>
              <a:t>Reliability</a:t>
            </a:r>
            <a:r>
              <a:rPr lang="pt-BR" sz="2400">
                <a:solidFill>
                  <a:schemeClr val="dk1"/>
                </a:solidFill>
              </a:rPr>
              <a:t> (aka External Validity and Generalizability):</a:t>
            </a:r>
            <a:endParaRPr sz="2400">
              <a:solidFill>
                <a:schemeClr val="dk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112"/>
          <p:cNvSpPr txBox="1"/>
          <p:nvPr/>
        </p:nvSpPr>
        <p:spPr>
          <a:xfrm>
            <a:off x="14000" y="22625"/>
            <a:ext cx="9025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rgbClr val="666666"/>
                </a:solidFill>
              </a:rPr>
              <a:t>Reliability Assessment</a:t>
            </a:r>
            <a:endParaRPr sz="2400">
              <a:solidFill>
                <a:srgbClr val="666666"/>
              </a:solidFill>
            </a:endParaRPr>
          </a:p>
        </p:txBody>
      </p:sp>
      <p:cxnSp>
        <p:nvCxnSpPr>
          <p:cNvPr id="1507" name="Google Shape;1507;p112"/>
          <p:cNvCxnSpPr/>
          <p:nvPr/>
        </p:nvCxnSpPr>
        <p:spPr>
          <a:xfrm flipH="1" rot="10800000">
            <a:off x="-10800" y="578850"/>
            <a:ext cx="9176400" cy="21600"/>
          </a:xfrm>
          <a:prstGeom prst="straightConnector1">
            <a:avLst/>
          </a:prstGeom>
          <a:noFill/>
          <a:ln cap="flat" cmpd="sng" w="9525">
            <a:solidFill>
              <a:srgbClr val="999999"/>
            </a:solidFill>
            <a:prstDash val="solid"/>
            <a:round/>
            <a:headEnd len="med" w="med" type="none"/>
            <a:tailEnd len="med" w="med" type="none"/>
          </a:ln>
        </p:spPr>
      </p:cxnSp>
      <p:sp>
        <p:nvSpPr>
          <p:cNvPr id="1508" name="Google Shape;1508;p112"/>
          <p:cNvSpPr/>
          <p:nvPr/>
        </p:nvSpPr>
        <p:spPr>
          <a:xfrm>
            <a:off x="1778075" y="1450249"/>
            <a:ext cx="2789175" cy="2927750"/>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09" name="Google Shape;1509;p112"/>
          <p:cNvSpPr txBox="1"/>
          <p:nvPr/>
        </p:nvSpPr>
        <p:spPr>
          <a:xfrm>
            <a:off x="1749900" y="2195974"/>
            <a:ext cx="2789400" cy="1939500"/>
          </a:xfrm>
          <a:prstGeom prst="rect">
            <a:avLst/>
          </a:prstGeom>
          <a:noFill/>
          <a:ln>
            <a:noFill/>
          </a:ln>
        </p:spPr>
        <p:txBody>
          <a:bodyPr anchorCtr="0" anchor="t" bIns="45700" lIns="91425" spcFirstLastPara="1" rIns="91425" wrap="square" tIns="45700">
            <a:spAutoFit/>
          </a:bodyPr>
          <a:lstStyle/>
          <a:p>
            <a:pPr indent="-260350" lvl="0" marL="285750" rtl="0" algn="l">
              <a:spcBef>
                <a:spcPts val="0"/>
              </a:spcBef>
              <a:spcAft>
                <a:spcPts val="0"/>
              </a:spcAft>
              <a:buClr>
                <a:srgbClr val="27366E"/>
              </a:buClr>
              <a:buSzPts val="1200"/>
              <a:buChar char="✔"/>
            </a:pPr>
            <a:r>
              <a:rPr lang="pt-BR" sz="1200">
                <a:solidFill>
                  <a:schemeClr val="dk1"/>
                </a:solidFill>
              </a:rPr>
              <a:t>Assesses observer interview bias in not self-administered surveys;</a:t>
            </a:r>
            <a:br>
              <a:rPr lang="pt-BR" sz="1200">
                <a:solidFill>
                  <a:schemeClr val="dk1"/>
                </a:solidFill>
              </a:rPr>
            </a:br>
            <a:endParaRPr sz="1200">
              <a:solidFill>
                <a:schemeClr val="dk1"/>
              </a:solidFill>
            </a:endParaRPr>
          </a:p>
          <a:p>
            <a:pPr indent="-260350" lvl="0" marL="285750" rtl="0" algn="l">
              <a:spcBef>
                <a:spcPts val="0"/>
              </a:spcBef>
              <a:spcAft>
                <a:spcPts val="0"/>
              </a:spcAft>
              <a:buClr>
                <a:srgbClr val="27366E"/>
              </a:buClr>
              <a:buSzPts val="1200"/>
              <a:buChar char="✔"/>
            </a:pPr>
            <a:r>
              <a:rPr lang="pt-BR" sz="1200">
                <a:solidFill>
                  <a:schemeClr val="dk1"/>
                </a:solidFill>
              </a:rPr>
              <a:t>Assesses observer analysis bias (e.g., when interpreting and decoding open ended questions);</a:t>
            </a:r>
            <a:br>
              <a:rPr lang="pt-BR" sz="1200">
                <a:solidFill>
                  <a:schemeClr val="dk1"/>
                </a:solidFill>
              </a:rPr>
            </a:br>
            <a:endParaRPr sz="1200">
              <a:solidFill>
                <a:schemeClr val="dk1"/>
              </a:solidFill>
            </a:endParaRPr>
          </a:p>
          <a:p>
            <a:pPr indent="-260350" lvl="0" marL="285750" rtl="0" algn="l">
              <a:spcBef>
                <a:spcPts val="0"/>
              </a:spcBef>
              <a:spcAft>
                <a:spcPts val="0"/>
              </a:spcAft>
              <a:buClr>
                <a:srgbClr val="27366E"/>
              </a:buClr>
              <a:buSzPts val="1200"/>
              <a:buChar char="✔"/>
            </a:pPr>
            <a:r>
              <a:rPr lang="pt-BR" sz="1200">
                <a:solidFill>
                  <a:schemeClr val="dk1"/>
                </a:solidFill>
              </a:rPr>
              <a:t>Typically addressed by having two or more observers involved in the interview and analysis process</a:t>
            </a:r>
            <a:endParaRPr sz="1200">
              <a:solidFill>
                <a:schemeClr val="dk1"/>
              </a:solidFill>
            </a:endParaRPr>
          </a:p>
        </p:txBody>
      </p:sp>
      <p:sp>
        <p:nvSpPr>
          <p:cNvPr id="1510" name="Google Shape;1510;p112"/>
          <p:cNvSpPr/>
          <p:nvPr/>
        </p:nvSpPr>
        <p:spPr>
          <a:xfrm>
            <a:off x="1785025" y="1462037"/>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INTER-OBSERVER RELIABILITY</a:t>
            </a:r>
            <a:endParaRPr sz="1700">
              <a:solidFill>
                <a:schemeClr val="lt1"/>
              </a:solidFill>
            </a:endParaRPr>
          </a:p>
        </p:txBody>
      </p:sp>
      <p:sp>
        <p:nvSpPr>
          <p:cNvPr id="1511" name="Google Shape;1511;p112"/>
          <p:cNvSpPr/>
          <p:nvPr/>
        </p:nvSpPr>
        <p:spPr>
          <a:xfrm>
            <a:off x="4854775" y="1465649"/>
            <a:ext cx="2789150" cy="2851174"/>
          </a:xfrm>
          <a:custGeom>
            <a:rect b="b" l="l" r="r" t="t"/>
            <a:pathLst>
              <a:path extrusionOk="0" h="876" w="554">
                <a:moveTo>
                  <a:pt x="511" y="876"/>
                </a:moveTo>
                <a:cubicBezTo>
                  <a:pt x="43" y="876"/>
                  <a:pt x="43" y="876"/>
                  <a:pt x="43" y="876"/>
                </a:cubicBezTo>
                <a:cubicBezTo>
                  <a:pt x="19" y="876"/>
                  <a:pt x="0" y="857"/>
                  <a:pt x="0" y="833"/>
                </a:cubicBezTo>
                <a:cubicBezTo>
                  <a:pt x="0" y="43"/>
                  <a:pt x="0" y="43"/>
                  <a:pt x="0" y="43"/>
                </a:cubicBezTo>
                <a:cubicBezTo>
                  <a:pt x="0" y="19"/>
                  <a:pt x="19" y="0"/>
                  <a:pt x="43" y="0"/>
                </a:cubicBezTo>
                <a:cubicBezTo>
                  <a:pt x="511" y="0"/>
                  <a:pt x="511" y="0"/>
                  <a:pt x="511" y="0"/>
                </a:cubicBezTo>
                <a:cubicBezTo>
                  <a:pt x="535" y="0"/>
                  <a:pt x="554" y="19"/>
                  <a:pt x="554" y="43"/>
                </a:cubicBezTo>
                <a:cubicBezTo>
                  <a:pt x="554" y="833"/>
                  <a:pt x="554" y="833"/>
                  <a:pt x="554" y="833"/>
                </a:cubicBezTo>
                <a:cubicBezTo>
                  <a:pt x="554" y="857"/>
                  <a:pt x="535" y="876"/>
                  <a:pt x="511" y="876"/>
                </a:cubicBezTo>
                <a:close/>
              </a:path>
            </a:pathLst>
          </a:custGeom>
          <a:solidFill>
            <a:srgbClr val="EFEF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12" name="Google Shape;1512;p112"/>
          <p:cNvSpPr txBox="1"/>
          <p:nvPr/>
        </p:nvSpPr>
        <p:spPr>
          <a:xfrm>
            <a:off x="4826578" y="2211385"/>
            <a:ext cx="2789400" cy="997500"/>
          </a:xfrm>
          <a:prstGeom prst="rect">
            <a:avLst/>
          </a:prstGeom>
          <a:noFill/>
          <a:ln>
            <a:noFill/>
          </a:ln>
        </p:spPr>
        <p:txBody>
          <a:bodyPr anchorCtr="0" anchor="t" bIns="45700" lIns="91425" spcFirstLastPara="1" rIns="91425" wrap="square" tIns="45700">
            <a:spAutoFit/>
          </a:bodyPr>
          <a:lstStyle/>
          <a:p>
            <a:pPr indent="-260350" lvl="0" marL="285750" rtl="0" algn="l">
              <a:spcBef>
                <a:spcPts val="0"/>
              </a:spcBef>
              <a:spcAft>
                <a:spcPts val="0"/>
              </a:spcAft>
              <a:buClr>
                <a:srgbClr val="27366E"/>
              </a:buClr>
              <a:buSzPts val="1200"/>
              <a:buChar char="✔"/>
            </a:pPr>
            <a:r>
              <a:rPr lang="pt-BR" sz="1200">
                <a:solidFill>
                  <a:schemeClr val="dk1"/>
                </a:solidFill>
              </a:rPr>
              <a:t>If conclusions are to be drawn on the whole population, not just on the sample, the reliability needs to be proven and established</a:t>
            </a:r>
            <a:endParaRPr sz="1200">
              <a:solidFill>
                <a:schemeClr val="dk1"/>
              </a:solidFill>
            </a:endParaRPr>
          </a:p>
          <a:p>
            <a:pPr indent="0" lvl="0" marL="0" rtl="0" algn="ctr">
              <a:lnSpc>
                <a:spcPct val="90000"/>
              </a:lnSpc>
              <a:spcBef>
                <a:spcPts val="0"/>
              </a:spcBef>
              <a:spcAft>
                <a:spcPts val="0"/>
              </a:spcAft>
              <a:buClr>
                <a:schemeClr val="dk1"/>
              </a:buClr>
              <a:buSzPts val="1100"/>
              <a:buFont typeface="Arial"/>
              <a:buNone/>
            </a:pPr>
            <a:r>
              <a:t/>
            </a:r>
            <a:endParaRPr sz="1200">
              <a:solidFill>
                <a:schemeClr val="dk1"/>
              </a:solidFill>
            </a:endParaRPr>
          </a:p>
        </p:txBody>
      </p:sp>
      <p:sp>
        <p:nvSpPr>
          <p:cNvPr id="1513" name="Google Shape;1513;p112"/>
          <p:cNvSpPr/>
          <p:nvPr/>
        </p:nvSpPr>
        <p:spPr>
          <a:xfrm>
            <a:off x="4861713" y="1477437"/>
            <a:ext cx="2785500" cy="679200"/>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1700">
                <a:solidFill>
                  <a:schemeClr val="lt1"/>
                </a:solidFill>
              </a:rPr>
              <a:t>INTER-OBSERVER RELIABILITY</a:t>
            </a:r>
            <a:endParaRPr sz="1700">
              <a:solidFill>
                <a:schemeClr val="lt1"/>
              </a:solidFill>
            </a:endParaRPr>
          </a:p>
        </p:txBody>
      </p:sp>
      <p:sp>
        <p:nvSpPr>
          <p:cNvPr id="1514" name="Google Shape;1514;p112"/>
          <p:cNvSpPr/>
          <p:nvPr/>
        </p:nvSpPr>
        <p:spPr>
          <a:xfrm>
            <a:off x="124700" y="893500"/>
            <a:ext cx="9176400" cy="289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pt-BR" sz="2400">
                <a:solidFill>
                  <a:schemeClr val="dk1"/>
                </a:solidFill>
              </a:rPr>
              <a:t>Reliability</a:t>
            </a:r>
            <a:r>
              <a:rPr lang="pt-BR" sz="2400">
                <a:solidFill>
                  <a:schemeClr val="dk1"/>
                </a:solidFill>
              </a:rPr>
              <a:t> (aka External Validity and Generalizability):</a:t>
            </a:r>
            <a:endParaRPr sz="24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