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60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59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61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7" r:id="rId58"/>
    <p:sldId id="308" r:id="rId59"/>
    <p:sldId id="309" r:id="rId60"/>
    <p:sldId id="310" r:id="rId61"/>
    <p:sldId id="311" r:id="rId62"/>
    <p:sldId id="312" r:id="rId63"/>
    <p:sldId id="313" r:id="rId64"/>
    <p:sldId id="314" r:id="rId65"/>
    <p:sldId id="315" r:id="rId66"/>
    <p:sldId id="316" r:id="rId67"/>
  </p:sldIdLst>
  <p:sldSz cy="6858000" cx="9144000"/>
  <p:notesSz cx="6858000" cy="9144000"/>
  <p:embeddedFontLst>
    <p:embeddedFont>
      <p:font typeface="Helvetica Neue"/>
      <p:regular r:id="rId68"/>
      <p:bold r:id="rId69"/>
      <p:italic r:id="rId70"/>
      <p:boldItalic r:id="rId7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1247BE02-C47B-42FE-8AC1-7C054FE609F5}">
  <a:tblStyle styleId="{1247BE02-C47B-42FE-8AC1-7C054FE609F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5265A0FA-CE46-4340-B778-C306242EBEAE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1E8E8"/>
          </a:solidFill>
        </a:fill>
      </a:tcStyle>
    </a:wholeTbl>
    <a:band1H>
      <a:tcTxStyle/>
      <a:tcStyle>
        <a:fill>
          <a:solidFill>
            <a:srgbClr val="E3CECE"/>
          </a:solidFill>
        </a:fill>
      </a:tcStyle>
    </a:band1H>
    <a:band2H>
      <a:tcTxStyle/>
    </a:band2H>
    <a:band1V>
      <a:tcTxStyle/>
      <a:tcStyle>
        <a:fill>
          <a:solidFill>
            <a:srgbClr val="E3CECE"/>
          </a:solidFill>
        </a:fill>
      </a:tcStyle>
    </a:band1V>
    <a:band2V>
      <a:tcTxStyle/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fill>
          <a:solidFill>
            <a:schemeClr val="accent6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fill>
          <a:solidFill>
            <a:schemeClr val="accent6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6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6"/>
          </a:solidFill>
        </a:fill>
      </a:tcStyle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4.xml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44" Type="http://schemas.openxmlformats.org/officeDocument/2006/relationships/slide" Target="slides/slide38.xml"/><Relationship Id="rId43" Type="http://schemas.openxmlformats.org/officeDocument/2006/relationships/slide" Target="slides/slide37.xml"/><Relationship Id="rId46" Type="http://schemas.openxmlformats.org/officeDocument/2006/relationships/slide" Target="slides/slide40.xml"/><Relationship Id="rId45" Type="http://schemas.openxmlformats.org/officeDocument/2006/relationships/slide" Target="slides/slide39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48" Type="http://schemas.openxmlformats.org/officeDocument/2006/relationships/slide" Target="slides/slide42.xml"/><Relationship Id="rId47" Type="http://schemas.openxmlformats.org/officeDocument/2006/relationships/slide" Target="slides/slide41.xml"/><Relationship Id="rId49" Type="http://schemas.openxmlformats.org/officeDocument/2006/relationships/slide" Target="slides/slide43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71" Type="http://schemas.openxmlformats.org/officeDocument/2006/relationships/font" Target="fonts/HelveticaNeue-boldItalic.fntdata"/><Relationship Id="rId70" Type="http://schemas.openxmlformats.org/officeDocument/2006/relationships/font" Target="fonts/HelveticaNeue-italic.fntdata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62" Type="http://schemas.openxmlformats.org/officeDocument/2006/relationships/slide" Target="slides/slide56.xml"/><Relationship Id="rId61" Type="http://schemas.openxmlformats.org/officeDocument/2006/relationships/slide" Target="slides/slide55.xml"/><Relationship Id="rId20" Type="http://schemas.openxmlformats.org/officeDocument/2006/relationships/slide" Target="slides/slide14.xml"/><Relationship Id="rId64" Type="http://schemas.openxmlformats.org/officeDocument/2006/relationships/slide" Target="slides/slide58.xml"/><Relationship Id="rId63" Type="http://schemas.openxmlformats.org/officeDocument/2006/relationships/slide" Target="slides/slide57.xml"/><Relationship Id="rId22" Type="http://schemas.openxmlformats.org/officeDocument/2006/relationships/slide" Target="slides/slide16.xml"/><Relationship Id="rId66" Type="http://schemas.openxmlformats.org/officeDocument/2006/relationships/slide" Target="slides/slide60.xml"/><Relationship Id="rId21" Type="http://schemas.openxmlformats.org/officeDocument/2006/relationships/slide" Target="slides/slide15.xml"/><Relationship Id="rId65" Type="http://schemas.openxmlformats.org/officeDocument/2006/relationships/slide" Target="slides/slide59.xml"/><Relationship Id="rId24" Type="http://schemas.openxmlformats.org/officeDocument/2006/relationships/slide" Target="slides/slide18.xml"/><Relationship Id="rId68" Type="http://schemas.openxmlformats.org/officeDocument/2006/relationships/font" Target="fonts/HelveticaNeue-regular.fntdata"/><Relationship Id="rId23" Type="http://schemas.openxmlformats.org/officeDocument/2006/relationships/slide" Target="slides/slide17.xml"/><Relationship Id="rId67" Type="http://schemas.openxmlformats.org/officeDocument/2006/relationships/slide" Target="slides/slide61.xml"/><Relationship Id="rId60" Type="http://schemas.openxmlformats.org/officeDocument/2006/relationships/slide" Target="slides/slide54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69" Type="http://schemas.openxmlformats.org/officeDocument/2006/relationships/font" Target="fonts/HelveticaNeue-bold.fntdata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9" Type="http://schemas.openxmlformats.org/officeDocument/2006/relationships/slide" Target="slides/slide23.xml"/><Relationship Id="rId51" Type="http://schemas.openxmlformats.org/officeDocument/2006/relationships/slide" Target="slides/slide45.xml"/><Relationship Id="rId50" Type="http://schemas.openxmlformats.org/officeDocument/2006/relationships/slide" Target="slides/slide44.xml"/><Relationship Id="rId53" Type="http://schemas.openxmlformats.org/officeDocument/2006/relationships/slide" Target="slides/slide47.xml"/><Relationship Id="rId52" Type="http://schemas.openxmlformats.org/officeDocument/2006/relationships/slide" Target="slides/slide46.xml"/><Relationship Id="rId11" Type="http://schemas.openxmlformats.org/officeDocument/2006/relationships/slide" Target="slides/slide5.xml"/><Relationship Id="rId55" Type="http://schemas.openxmlformats.org/officeDocument/2006/relationships/slide" Target="slides/slide49.xml"/><Relationship Id="rId10" Type="http://schemas.openxmlformats.org/officeDocument/2006/relationships/slide" Target="slides/slide4.xml"/><Relationship Id="rId54" Type="http://schemas.openxmlformats.org/officeDocument/2006/relationships/slide" Target="slides/slide48.xml"/><Relationship Id="rId13" Type="http://schemas.openxmlformats.org/officeDocument/2006/relationships/slide" Target="slides/slide7.xml"/><Relationship Id="rId57" Type="http://schemas.openxmlformats.org/officeDocument/2006/relationships/slide" Target="slides/slide51.xml"/><Relationship Id="rId12" Type="http://schemas.openxmlformats.org/officeDocument/2006/relationships/slide" Target="slides/slide6.xml"/><Relationship Id="rId56" Type="http://schemas.openxmlformats.org/officeDocument/2006/relationships/slide" Target="slides/slide50.xml"/><Relationship Id="rId15" Type="http://schemas.openxmlformats.org/officeDocument/2006/relationships/slide" Target="slides/slide9.xml"/><Relationship Id="rId59" Type="http://schemas.openxmlformats.org/officeDocument/2006/relationships/slide" Target="slides/slide53.xml"/><Relationship Id="rId14" Type="http://schemas.openxmlformats.org/officeDocument/2006/relationships/slide" Target="slides/slide8.xml"/><Relationship Id="rId58" Type="http://schemas.openxmlformats.org/officeDocument/2006/relationships/slide" Target="slides/slide5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pt-BR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12178133bde_0_68:notes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0" name="Google Shape;200;g12178133bde_0_6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1" name="Google Shape;201;g12178133bde_0_6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12178133bde_0_58:notes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0" name="Google Shape;210;g12178133bde_0_5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Google Shape;211;g12178133bde_0_5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" name="Google Shape;221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2" name="Google Shape;232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1" name="Google Shape;241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1" name="Google Shape;251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2" name="Google Shape;252;p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9" name="Google Shape;259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0" name="Google Shape;260;p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1e0c9eb982b_0_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6" name="Google Shape;266;g1e0c9eb982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As questões hoje observadas em ES, já foram preocupações em outras áreas do conhecimento...</a:t>
            </a:r>
            <a:endParaRPr/>
          </a:p>
        </p:txBody>
      </p:sp>
      <p:sp>
        <p:nvSpPr>
          <p:cNvPr id="267" name="Google Shape;267;g1e0c9eb982b_0_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3" name="Google Shape;27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4" name="Google Shape;274;p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1" name="Google Shape;29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2" name="Google Shape;292;p1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4" name="Google Shape;104;p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pt-BR"/>
              <a:t>Acreditando naquilo, perdemos isso!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3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1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8" name="Google Shape;298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9" name="Google Shape;299;p1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1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6" name="Google Shape;306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7" name="Google Shape;307;p1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3" name="Google Shape;313;p2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9" name="Google Shape;319;p1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7" name="Google Shape;327;p2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8" name="Google Shape;338;p2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4" name="Google Shape;344;p2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1" name="Google Shape;351;p2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7" name="Google Shape;357;p2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6" name="Google Shape;366;p2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12178133bde_0_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12178133bd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g12178133bde_0_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2" name="Google Shape;372;p2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2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8" name="Google Shape;378;p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pt-BR" sz="1200" u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screening activity is preventing many of the requirements from reaching the evaluation stage.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pt-BR" sz="1200" u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screening is based on product profile and business strategy.</a:t>
            </a:r>
            <a:endParaRPr/>
          </a:p>
        </p:txBody>
      </p:sp>
      <p:sp>
        <p:nvSpPr>
          <p:cNvPr id="379" name="Google Shape;379;p2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8" name="Google Shape;388;p2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3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4" name="Google Shape;394;p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Uso de Experimentação vem crescendo em ES nos últimos anos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Entretanto, algumas questões já podem ser observadas em relação a essa utilização:</a:t>
            </a:r>
            <a:endParaRPr/>
          </a:p>
        </p:txBody>
      </p:sp>
      <p:sp>
        <p:nvSpPr>
          <p:cNvPr id="395" name="Google Shape;395;p3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9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g59ce5bd20d_0_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1" name="Google Shape;401;g59ce5bd20d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2" name="Google Shape;402;g59ce5bd20d_0_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g59ce5bd20d_0_1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9" name="Google Shape;409;g59ce5bd20d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pt-BR"/>
              <a:t>Acreditando naquilo, perdemos isso!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0" name="Google Shape;410;g59ce5bd20d_0_1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4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17" name="Google Shape;417;p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8" name="Google Shape;418;p4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5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5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27" name="Google Shape;427;p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8" name="Google Shape;428;p5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5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35" name="Google Shape;435;p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6" name="Google Shape;436;p5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5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43" name="Google Shape;443;p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4" name="Google Shape;444;p5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12178133bde_0_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12178133bde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g12178133bde_0_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3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g1e0c9eb982b_0_11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55" name="Google Shape;455;g1e0c9eb982b_0_1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Diretrizes destacam os aspectos relevantes para compor relato de um EBS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Itens em vermelho são mais impactados por se tratar de EBS, e inéditos em ES.</a:t>
            </a:r>
            <a:endParaRPr/>
          </a:p>
        </p:txBody>
      </p:sp>
      <p:sp>
        <p:nvSpPr>
          <p:cNvPr id="456" name="Google Shape;456;g1e0c9eb982b_0_11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g1e0c9eb982b_0_12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63" name="Google Shape;463;g1e0c9eb982b_0_1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Diretrizes destacam os aspectos relevantes para compor relato de um EBS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Itens em vermelho são mais impactados por se tratar de EBS, e inéditos em ES.</a:t>
            </a:r>
            <a:endParaRPr/>
          </a:p>
        </p:txBody>
      </p:sp>
      <p:sp>
        <p:nvSpPr>
          <p:cNvPr id="464" name="Google Shape;464;g1e0c9eb982b_0_12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9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g1e0c9eb982b_0_12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71" name="Google Shape;471;g1e0c9eb982b_0_1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Diretrizes destacam os aspectos relevantes para compor relato de um EBS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Itens em vermelho são mais impactados por se tratar de EBS, e inéditos em ES.</a:t>
            </a:r>
            <a:endParaRPr/>
          </a:p>
        </p:txBody>
      </p:sp>
      <p:sp>
        <p:nvSpPr>
          <p:cNvPr id="472" name="Google Shape;472;g1e0c9eb982b_0_12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7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g1e0c9eb982b_0_22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79" name="Google Shape;479;g1e0c9eb982b_0_2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Diretrizes destacam os aspectos relevantes para compor relato de um EBS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Itens em vermelho são mais impactados por se tratar de EBS, e inéditos em ES.</a:t>
            </a:r>
            <a:endParaRPr/>
          </a:p>
        </p:txBody>
      </p:sp>
      <p:sp>
        <p:nvSpPr>
          <p:cNvPr id="480" name="Google Shape;480;g1e0c9eb982b_0_22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5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g1e0c9eb982b_0_22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87" name="Google Shape;487;g1e0c9eb982b_0_2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/>
              <a:t>Adding manpower to a late software project makes it later if too much is added too late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8" name="Google Shape;488;g1e0c9eb982b_0_22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9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Google Shape;520;g1e0c9eb982b_0_26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1" name="Google Shape;521;g1e0c9eb982b_0_2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Diretrizes destacam os aspectos relevantes para compor relato de um EBS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Itens em vermelho são mais impactados por se tratar de EBS, e inéditos em ES.</a:t>
            </a:r>
            <a:endParaRPr/>
          </a:p>
        </p:txBody>
      </p:sp>
      <p:sp>
        <p:nvSpPr>
          <p:cNvPr id="522" name="Google Shape;522;g1e0c9eb982b_0_26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6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g1e0c9eb982b_0_26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8" name="Google Shape;528;g1e0c9eb982b_0_2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Diretrizes destacam os aspectos relevantes para compor relato de um EBS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Itens em vermelho são mais impactados por se tratar de EBS, e inéditos em ES.</a:t>
            </a:r>
            <a:endParaRPr/>
          </a:p>
        </p:txBody>
      </p:sp>
      <p:sp>
        <p:nvSpPr>
          <p:cNvPr id="529" name="Google Shape;529;g1e0c9eb982b_0_26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7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g1e0c9eb982b_0_27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39" name="Google Shape;539;g1e0c9eb982b_0_2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0" name="Google Shape;540;g1e0c9eb982b_0_27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4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g1e0c9eb982b_0_28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46" name="Google Shape;546;g1e0c9eb982b_0_2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7" name="Google Shape;547;g1e0c9eb982b_0_28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2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Google Shape;553;g1e0c9eb982b_0_29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54" name="Google Shape;554;g1e0c9eb982b_0_2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5" name="Google Shape;555;g1e0c9eb982b_0_29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12178133bde_0_3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1" name="Google Shape;161;g12178133bde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g12178133bde_0_3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8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g1e0c9eb982b_0_50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70" name="Google Shape;570;g1e0c9eb982b_0_5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Diretrizes destacam os aspectos relevantes para compor relato de um EBS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Itens em vermelho são mais impactados por se tratar de EBS, e inéditos em ES.</a:t>
            </a:r>
            <a:endParaRPr/>
          </a:p>
        </p:txBody>
      </p:sp>
      <p:sp>
        <p:nvSpPr>
          <p:cNvPr id="571" name="Google Shape;571;g1e0c9eb982b_0_50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6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Google Shape;577;g1e0c9eb982b_0_5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78" name="Google Shape;578;g1e0c9eb982b_0_5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9" name="Google Shape;579;g1e0c9eb982b_0_51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4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g1e0c9eb982b_0_51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86" name="Google Shape;586;g1e0c9eb982b_0_5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Diretrizes destacam os aspectos relevantes para compor relato de um EBS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Itens em vermelho são mais impactados por se tratar de EBS, e inéditos em ES.</a:t>
            </a:r>
            <a:endParaRPr/>
          </a:p>
        </p:txBody>
      </p:sp>
      <p:sp>
        <p:nvSpPr>
          <p:cNvPr id="587" name="Google Shape;587;g1e0c9eb982b_0_51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4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g2ac097d80a0_0_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96" name="Google Shape;596;g2ac097d80a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Diretrizes destacam os aspectos relevantes para compor relato de um EBS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Itens em vermelho são mais impactados por se tratar de EBS, e inéditos em ES.</a:t>
            </a:r>
            <a:endParaRPr/>
          </a:p>
        </p:txBody>
      </p:sp>
      <p:sp>
        <p:nvSpPr>
          <p:cNvPr id="597" name="Google Shape;597;g2ac097d80a0_0_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2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Google Shape;603;p5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04" name="Google Shape;604;p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Diretrizes destacam os aspectos relevantes para compor relato de um EBS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Itens em vermelho são mais impactados por se tratar de EBS, e inéditos em ES.</a:t>
            </a:r>
            <a:endParaRPr/>
          </a:p>
        </p:txBody>
      </p:sp>
      <p:sp>
        <p:nvSpPr>
          <p:cNvPr id="605" name="Google Shape;605;p5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6" name="Shape 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Google Shape;637;p5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38" name="Google Shape;638;p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9" name="Google Shape;639;p5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4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Google Shape;645;p5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46" name="Google Shape;646;p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7" name="Google Shape;647;p5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3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p6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55" name="Google Shape;655;p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6" name="Google Shape;656;p6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2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p6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64" name="Google Shape;664;p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1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0" i="0" lang="pt-BR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Nenhum estudo apresentou todas as informações propostas e alta variação do que é relatado.</a:t>
            </a:r>
            <a:endParaRPr sz="1800"/>
          </a:p>
          <a:p>
            <a:pPr indent="0" lvl="1" marL="457200" rtl="0" algn="l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b="0" i="0" lang="pt-BR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É um problema para quem deseja utilizar os resultados dessas pesquisas.</a:t>
            </a:r>
            <a:endParaRPr/>
          </a:p>
          <a:p>
            <a:pPr indent="0" lvl="1" marL="457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5" name="Google Shape;665;p6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gd454b40b80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3" name="Google Shape;673;gd454b40b80_0_3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12178133bde_0_3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8" name="Google Shape;168;g12178133bde_0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g12178133bde_0_3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7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p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9" name="Google Shape;679;p6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4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Google Shape;685;p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6" name="Google Shape;686;p6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12178133bde_0_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g12178133bde_0_4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12178133bde_0_5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5" name="Google Shape;185;g12178133bde_0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6" name="Google Shape;186;g12178133bde_0_5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12178133bde_0_2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12178133bde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3" name="Google Shape;193;g12178133bde_0_2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1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1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1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de Título" type="title">
  <p:cSld name="TITLE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2"/>
          <p:cNvSpPr txBox="1"/>
          <p:nvPr>
            <p:ph type="ctrTitle"/>
          </p:nvPr>
        </p:nvSpPr>
        <p:spPr>
          <a:xfrm>
            <a:off x="685800" y="1122363"/>
            <a:ext cx="7772400" cy="2387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Helvetica Neue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"/>
          <p:cNvSpPr txBox="1"/>
          <p:nvPr>
            <p:ph idx="1" type="subTitle"/>
          </p:nvPr>
        </p:nvSpPr>
        <p:spPr>
          <a:xfrm>
            <a:off x="1143000" y="3602038"/>
            <a:ext cx="6858000" cy="16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21" name="Google Shape;21;p2"/>
          <p:cNvSpPr txBox="1"/>
          <p:nvPr>
            <p:ph idx="11" type="ftr"/>
          </p:nvPr>
        </p:nvSpPr>
        <p:spPr>
          <a:xfrm>
            <a:off x="3028950" y="6055959"/>
            <a:ext cx="30861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2"/>
          <p:cNvSpPr/>
          <p:nvPr/>
        </p:nvSpPr>
        <p:spPr>
          <a:xfrm>
            <a:off x="0" y="0"/>
            <a:ext cx="9144000" cy="3741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23;p2"/>
          <p:cNvSpPr/>
          <p:nvPr/>
        </p:nvSpPr>
        <p:spPr>
          <a:xfrm>
            <a:off x="-5416" y="6483927"/>
            <a:ext cx="9144000" cy="374100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e Texto Vertical" type="vertTx">
  <p:cSld name="VERTICAL_TEXT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1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11"/>
          <p:cNvSpPr txBox="1"/>
          <p:nvPr>
            <p:ph idx="1" type="body"/>
          </p:nvPr>
        </p:nvSpPr>
        <p:spPr>
          <a:xfrm rot="5400000">
            <a:off x="2396400" y="57875"/>
            <a:ext cx="4351200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7" name="Google Shape;87;p11"/>
          <p:cNvSpPr txBox="1"/>
          <p:nvPr>
            <p:ph idx="10" type="dt"/>
          </p:nvPr>
        </p:nvSpPr>
        <p:spPr>
          <a:xfrm>
            <a:off x="628650" y="6356351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11"/>
          <p:cNvSpPr txBox="1"/>
          <p:nvPr>
            <p:ph idx="11" type="ftr"/>
          </p:nvPr>
        </p:nvSpPr>
        <p:spPr>
          <a:xfrm>
            <a:off x="3028950" y="6356351"/>
            <a:ext cx="30861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11"/>
          <p:cNvSpPr txBox="1"/>
          <p:nvPr>
            <p:ph idx="12" type="sldNum"/>
          </p:nvPr>
        </p:nvSpPr>
        <p:spPr>
          <a:xfrm>
            <a:off x="6457950" y="6356351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o e Título Vertical" type="vertTitleAndTx">
  <p:cSld name="VERTICAL_TITLE_AND_VERTICAL_TEXT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2"/>
          <p:cNvSpPr txBox="1"/>
          <p:nvPr>
            <p:ph type="title"/>
          </p:nvPr>
        </p:nvSpPr>
        <p:spPr>
          <a:xfrm rot="5400000">
            <a:off x="4623600" y="2285275"/>
            <a:ext cx="5811900" cy="19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12"/>
          <p:cNvSpPr txBox="1"/>
          <p:nvPr>
            <p:ph idx="1" type="body"/>
          </p:nvPr>
        </p:nvSpPr>
        <p:spPr>
          <a:xfrm rot="5400000">
            <a:off x="623025" y="370675"/>
            <a:ext cx="5811900" cy="58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3" name="Google Shape;93;p12"/>
          <p:cNvSpPr txBox="1"/>
          <p:nvPr>
            <p:ph idx="10" type="dt"/>
          </p:nvPr>
        </p:nvSpPr>
        <p:spPr>
          <a:xfrm>
            <a:off x="628650" y="6356351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12"/>
          <p:cNvSpPr txBox="1"/>
          <p:nvPr>
            <p:ph idx="11" type="ftr"/>
          </p:nvPr>
        </p:nvSpPr>
        <p:spPr>
          <a:xfrm>
            <a:off x="3028950" y="6356351"/>
            <a:ext cx="30861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12"/>
          <p:cNvSpPr txBox="1"/>
          <p:nvPr>
            <p:ph idx="12" type="sldNum"/>
          </p:nvPr>
        </p:nvSpPr>
        <p:spPr>
          <a:xfrm>
            <a:off x="6457950" y="6356351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e Conteúdo" type="obj">
  <p:cSld name="OBJECT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"/>
          <p:cNvSpPr txBox="1"/>
          <p:nvPr>
            <p:ph idx="1" type="body"/>
          </p:nvPr>
        </p:nvSpPr>
        <p:spPr>
          <a:xfrm>
            <a:off x="628650" y="1825625"/>
            <a:ext cx="78867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" name="Google Shape;27;p3"/>
          <p:cNvSpPr txBox="1"/>
          <p:nvPr>
            <p:ph idx="10" type="dt"/>
          </p:nvPr>
        </p:nvSpPr>
        <p:spPr>
          <a:xfrm>
            <a:off x="628650" y="6356351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3"/>
          <p:cNvSpPr txBox="1"/>
          <p:nvPr>
            <p:ph idx="11" type="ftr"/>
          </p:nvPr>
        </p:nvSpPr>
        <p:spPr>
          <a:xfrm>
            <a:off x="3028950" y="6356351"/>
            <a:ext cx="30861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3"/>
          <p:cNvSpPr txBox="1"/>
          <p:nvPr>
            <p:ph idx="12" type="sldNum"/>
          </p:nvPr>
        </p:nvSpPr>
        <p:spPr>
          <a:xfrm>
            <a:off x="6832837" y="6418773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grpSp>
        <p:nvGrpSpPr>
          <p:cNvPr id="30" name="Google Shape;30;p3"/>
          <p:cNvGrpSpPr/>
          <p:nvPr/>
        </p:nvGrpSpPr>
        <p:grpSpPr>
          <a:xfrm>
            <a:off x="50530" y="5548340"/>
            <a:ext cx="527591" cy="878229"/>
            <a:chOff x="2304690" y="4421595"/>
            <a:chExt cx="527591" cy="878229"/>
          </a:xfrm>
        </p:grpSpPr>
        <p:pic>
          <p:nvPicPr>
            <p:cNvPr id="31" name="Google Shape;31;p3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2355247" y="4873345"/>
              <a:ext cx="426479" cy="42647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" name="Google Shape;32;p3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2304690" y="4421595"/>
              <a:ext cx="527591" cy="4517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uas Partes de Conteúdo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4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4"/>
          <p:cNvSpPr txBox="1"/>
          <p:nvPr>
            <p:ph idx="1" type="body"/>
          </p:nvPr>
        </p:nvSpPr>
        <p:spPr>
          <a:xfrm>
            <a:off x="628650" y="1825625"/>
            <a:ext cx="38862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4"/>
          <p:cNvSpPr txBox="1"/>
          <p:nvPr>
            <p:ph idx="2" type="body"/>
          </p:nvPr>
        </p:nvSpPr>
        <p:spPr>
          <a:xfrm>
            <a:off x="4629150" y="1825625"/>
            <a:ext cx="38862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4"/>
          <p:cNvSpPr txBox="1"/>
          <p:nvPr>
            <p:ph idx="10" type="dt"/>
          </p:nvPr>
        </p:nvSpPr>
        <p:spPr>
          <a:xfrm>
            <a:off x="628650" y="6356351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4"/>
          <p:cNvSpPr txBox="1"/>
          <p:nvPr>
            <p:ph idx="11" type="ftr"/>
          </p:nvPr>
        </p:nvSpPr>
        <p:spPr>
          <a:xfrm>
            <a:off x="3028950" y="6356351"/>
            <a:ext cx="30861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4"/>
          <p:cNvSpPr txBox="1"/>
          <p:nvPr>
            <p:ph idx="12" type="sldNum"/>
          </p:nvPr>
        </p:nvSpPr>
        <p:spPr>
          <a:xfrm>
            <a:off x="6457950" y="6356351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grpSp>
        <p:nvGrpSpPr>
          <p:cNvPr id="40" name="Google Shape;40;p4"/>
          <p:cNvGrpSpPr/>
          <p:nvPr/>
        </p:nvGrpSpPr>
        <p:grpSpPr>
          <a:xfrm>
            <a:off x="50530" y="5548340"/>
            <a:ext cx="527591" cy="878229"/>
            <a:chOff x="2304690" y="4421595"/>
            <a:chExt cx="527591" cy="878229"/>
          </a:xfrm>
        </p:grpSpPr>
        <p:pic>
          <p:nvPicPr>
            <p:cNvPr id="41" name="Google Shape;41;p4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2355247" y="4873345"/>
              <a:ext cx="426479" cy="42647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" name="Google Shape;42;p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2304690" y="4421595"/>
              <a:ext cx="527591" cy="4517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m branco" type="blank">
  <p:cSld name="BLANK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5"/>
          <p:cNvSpPr txBox="1"/>
          <p:nvPr>
            <p:ph idx="10" type="dt"/>
          </p:nvPr>
        </p:nvSpPr>
        <p:spPr>
          <a:xfrm>
            <a:off x="628650" y="6356351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5"/>
          <p:cNvSpPr txBox="1"/>
          <p:nvPr>
            <p:ph idx="11" type="ftr"/>
          </p:nvPr>
        </p:nvSpPr>
        <p:spPr>
          <a:xfrm>
            <a:off x="3028950" y="6356351"/>
            <a:ext cx="30861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5"/>
          <p:cNvSpPr txBox="1"/>
          <p:nvPr>
            <p:ph idx="12" type="sldNum"/>
          </p:nvPr>
        </p:nvSpPr>
        <p:spPr>
          <a:xfrm>
            <a:off x="6457950" y="6356351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grpSp>
        <p:nvGrpSpPr>
          <p:cNvPr id="47" name="Google Shape;47;p5"/>
          <p:cNvGrpSpPr/>
          <p:nvPr/>
        </p:nvGrpSpPr>
        <p:grpSpPr>
          <a:xfrm>
            <a:off x="50530" y="5548340"/>
            <a:ext cx="527591" cy="878229"/>
            <a:chOff x="2304690" y="4421595"/>
            <a:chExt cx="527591" cy="878229"/>
          </a:xfrm>
        </p:grpSpPr>
        <p:pic>
          <p:nvPicPr>
            <p:cNvPr id="48" name="Google Shape;48;p5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2355247" y="4873345"/>
              <a:ext cx="426479" cy="42647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9" name="Google Shape;49;p5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2304690" y="4421595"/>
              <a:ext cx="527591" cy="4517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beçalho da Seção" type="secHead">
  <p:cSld name="SECTION_HEADER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6"/>
          <p:cNvSpPr txBox="1"/>
          <p:nvPr>
            <p:ph type="title"/>
          </p:nvPr>
        </p:nvSpPr>
        <p:spPr>
          <a:xfrm>
            <a:off x="623888" y="1709739"/>
            <a:ext cx="7886700" cy="2852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Helvetica Neue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6"/>
          <p:cNvSpPr txBox="1"/>
          <p:nvPr>
            <p:ph idx="1" type="body"/>
          </p:nvPr>
        </p:nvSpPr>
        <p:spPr>
          <a:xfrm>
            <a:off x="623888" y="4589464"/>
            <a:ext cx="7886700" cy="15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53" name="Google Shape;53;p6"/>
          <p:cNvSpPr txBox="1"/>
          <p:nvPr>
            <p:ph idx="10" type="dt"/>
          </p:nvPr>
        </p:nvSpPr>
        <p:spPr>
          <a:xfrm>
            <a:off x="628650" y="6356351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6"/>
          <p:cNvSpPr txBox="1"/>
          <p:nvPr>
            <p:ph idx="11" type="ftr"/>
          </p:nvPr>
        </p:nvSpPr>
        <p:spPr>
          <a:xfrm>
            <a:off x="3028950" y="6356351"/>
            <a:ext cx="30861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6"/>
          <p:cNvSpPr txBox="1"/>
          <p:nvPr>
            <p:ph idx="12" type="sldNum"/>
          </p:nvPr>
        </p:nvSpPr>
        <p:spPr>
          <a:xfrm>
            <a:off x="6457950" y="6356351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ção" type="twoTxTwoObj">
  <p:cSld name="TWO_OBJECTS_WITH_TEXT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7"/>
          <p:cNvSpPr txBox="1"/>
          <p:nvPr>
            <p:ph type="title"/>
          </p:nvPr>
        </p:nvSpPr>
        <p:spPr>
          <a:xfrm>
            <a:off x="629841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7"/>
          <p:cNvSpPr txBox="1"/>
          <p:nvPr>
            <p:ph idx="1" type="body"/>
          </p:nvPr>
        </p:nvSpPr>
        <p:spPr>
          <a:xfrm>
            <a:off x="629842" y="1681163"/>
            <a:ext cx="3868200" cy="823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9" name="Google Shape;59;p7"/>
          <p:cNvSpPr txBox="1"/>
          <p:nvPr>
            <p:ph idx="2" type="body"/>
          </p:nvPr>
        </p:nvSpPr>
        <p:spPr>
          <a:xfrm>
            <a:off x="629842" y="2505075"/>
            <a:ext cx="3868200" cy="368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0" name="Google Shape;60;p7"/>
          <p:cNvSpPr txBox="1"/>
          <p:nvPr>
            <p:ph idx="3" type="body"/>
          </p:nvPr>
        </p:nvSpPr>
        <p:spPr>
          <a:xfrm>
            <a:off x="4629150" y="1681163"/>
            <a:ext cx="3887400" cy="823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61" name="Google Shape;61;p7"/>
          <p:cNvSpPr txBox="1"/>
          <p:nvPr>
            <p:ph idx="4" type="body"/>
          </p:nvPr>
        </p:nvSpPr>
        <p:spPr>
          <a:xfrm>
            <a:off x="4629150" y="2505075"/>
            <a:ext cx="3887400" cy="368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2" name="Google Shape;62;p7"/>
          <p:cNvSpPr txBox="1"/>
          <p:nvPr>
            <p:ph idx="10" type="dt"/>
          </p:nvPr>
        </p:nvSpPr>
        <p:spPr>
          <a:xfrm>
            <a:off x="628650" y="6356351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7"/>
          <p:cNvSpPr txBox="1"/>
          <p:nvPr>
            <p:ph idx="11" type="ftr"/>
          </p:nvPr>
        </p:nvSpPr>
        <p:spPr>
          <a:xfrm>
            <a:off x="3028950" y="6356351"/>
            <a:ext cx="30861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7"/>
          <p:cNvSpPr txBox="1"/>
          <p:nvPr>
            <p:ph idx="12" type="sldNum"/>
          </p:nvPr>
        </p:nvSpPr>
        <p:spPr>
          <a:xfrm>
            <a:off x="6457950" y="6356351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mente Título" type="titleOnly">
  <p:cSld name="TITLE_ONLY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8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8"/>
          <p:cNvSpPr txBox="1"/>
          <p:nvPr>
            <p:ph idx="10" type="dt"/>
          </p:nvPr>
        </p:nvSpPr>
        <p:spPr>
          <a:xfrm>
            <a:off x="628650" y="6356351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8"/>
          <p:cNvSpPr txBox="1"/>
          <p:nvPr>
            <p:ph idx="11" type="ftr"/>
          </p:nvPr>
        </p:nvSpPr>
        <p:spPr>
          <a:xfrm>
            <a:off x="3028950" y="6356351"/>
            <a:ext cx="30861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8"/>
          <p:cNvSpPr txBox="1"/>
          <p:nvPr>
            <p:ph idx="12" type="sldNum"/>
          </p:nvPr>
        </p:nvSpPr>
        <p:spPr>
          <a:xfrm>
            <a:off x="6457950" y="6356351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 com Legenda" type="objTx">
  <p:cSld name="OBJECT_WITH_CAPTION_TEXT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9"/>
          <p:cNvSpPr txBox="1"/>
          <p:nvPr>
            <p:ph type="title"/>
          </p:nvPr>
        </p:nvSpPr>
        <p:spPr>
          <a:xfrm>
            <a:off x="629841" y="457200"/>
            <a:ext cx="29493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9"/>
          <p:cNvSpPr txBox="1"/>
          <p:nvPr>
            <p:ph idx="1" type="body"/>
          </p:nvPr>
        </p:nvSpPr>
        <p:spPr>
          <a:xfrm>
            <a:off x="3887391" y="987426"/>
            <a:ext cx="4629300" cy="4873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73" name="Google Shape;73;p9"/>
          <p:cNvSpPr txBox="1"/>
          <p:nvPr>
            <p:ph idx="2" type="body"/>
          </p:nvPr>
        </p:nvSpPr>
        <p:spPr>
          <a:xfrm>
            <a:off x="629841" y="2057400"/>
            <a:ext cx="2949300" cy="381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4" name="Google Shape;74;p9"/>
          <p:cNvSpPr txBox="1"/>
          <p:nvPr>
            <p:ph idx="10" type="dt"/>
          </p:nvPr>
        </p:nvSpPr>
        <p:spPr>
          <a:xfrm>
            <a:off x="628650" y="6356351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9"/>
          <p:cNvSpPr txBox="1"/>
          <p:nvPr>
            <p:ph idx="11" type="ftr"/>
          </p:nvPr>
        </p:nvSpPr>
        <p:spPr>
          <a:xfrm>
            <a:off x="3028950" y="6356351"/>
            <a:ext cx="30861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9"/>
          <p:cNvSpPr txBox="1"/>
          <p:nvPr>
            <p:ph idx="12" type="sldNum"/>
          </p:nvPr>
        </p:nvSpPr>
        <p:spPr>
          <a:xfrm>
            <a:off x="6457950" y="6356351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m com Legenda" type="picTx">
  <p:cSld name="PICTURE_WITH_CAPTION_TEX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0"/>
          <p:cNvSpPr txBox="1"/>
          <p:nvPr>
            <p:ph type="title"/>
          </p:nvPr>
        </p:nvSpPr>
        <p:spPr>
          <a:xfrm>
            <a:off x="629841" y="457200"/>
            <a:ext cx="29493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0"/>
          <p:cNvSpPr/>
          <p:nvPr>
            <p:ph idx="2" type="pic"/>
          </p:nvPr>
        </p:nvSpPr>
        <p:spPr>
          <a:xfrm>
            <a:off x="3887391" y="987426"/>
            <a:ext cx="4629300" cy="4873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0" name="Google Shape;80;p10"/>
          <p:cNvSpPr txBox="1"/>
          <p:nvPr>
            <p:ph idx="1" type="body"/>
          </p:nvPr>
        </p:nvSpPr>
        <p:spPr>
          <a:xfrm>
            <a:off x="629841" y="2057400"/>
            <a:ext cx="2949300" cy="381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81" name="Google Shape;81;p10"/>
          <p:cNvSpPr txBox="1"/>
          <p:nvPr>
            <p:ph idx="10" type="dt"/>
          </p:nvPr>
        </p:nvSpPr>
        <p:spPr>
          <a:xfrm>
            <a:off x="628650" y="6356351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0"/>
          <p:cNvSpPr txBox="1"/>
          <p:nvPr>
            <p:ph idx="11" type="ftr"/>
          </p:nvPr>
        </p:nvSpPr>
        <p:spPr>
          <a:xfrm>
            <a:off x="3028950" y="6356351"/>
            <a:ext cx="30861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0"/>
          <p:cNvSpPr txBox="1"/>
          <p:nvPr>
            <p:ph idx="12" type="sldNum"/>
          </p:nvPr>
        </p:nvSpPr>
        <p:spPr>
          <a:xfrm>
            <a:off x="6457950" y="6356351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Helvetica Neue"/>
              <a:buNone/>
              <a:defRPr b="0" i="0" sz="4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628650" y="1825625"/>
            <a:ext cx="78867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628650" y="6356351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3028950" y="6356351"/>
            <a:ext cx="30861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grpSp>
        <p:nvGrpSpPr>
          <p:cNvPr id="14" name="Google Shape;14;p1"/>
          <p:cNvGrpSpPr/>
          <p:nvPr/>
        </p:nvGrpSpPr>
        <p:grpSpPr>
          <a:xfrm>
            <a:off x="0" y="6508467"/>
            <a:ext cx="9144000" cy="349495"/>
            <a:chOff x="0" y="6508467"/>
            <a:chExt cx="9144000" cy="349495"/>
          </a:xfrm>
        </p:grpSpPr>
        <p:sp>
          <p:nvSpPr>
            <p:cNvPr id="15" name="Google Shape;15;p1"/>
            <p:cNvSpPr/>
            <p:nvPr/>
          </p:nvSpPr>
          <p:spPr>
            <a:xfrm>
              <a:off x="0" y="6508467"/>
              <a:ext cx="9144000" cy="1857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" name="Google Shape;16;p1"/>
            <p:cNvSpPr/>
            <p:nvPr/>
          </p:nvSpPr>
          <p:spPr>
            <a:xfrm>
              <a:off x="0" y="6672262"/>
              <a:ext cx="9144000" cy="185700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" name="Google Shape;17;p1"/>
          <p:cNvSpPr txBox="1"/>
          <p:nvPr>
            <p:ph idx="12" type="sldNum"/>
          </p:nvPr>
        </p:nvSpPr>
        <p:spPr>
          <a:xfrm>
            <a:off x="6969315" y="6419139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2.jpg"/><Relationship Id="rId4" Type="http://schemas.openxmlformats.org/officeDocument/2006/relationships/image" Target="../media/image21.jpg"/><Relationship Id="rId5" Type="http://schemas.openxmlformats.org/officeDocument/2006/relationships/image" Target="../media/image25.jpg"/><Relationship Id="rId6" Type="http://schemas.openxmlformats.org/officeDocument/2006/relationships/image" Target="../media/image24.jpg"/><Relationship Id="rId7" Type="http://schemas.openxmlformats.org/officeDocument/2006/relationships/image" Target="../media/image17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6.jpg"/><Relationship Id="rId4" Type="http://schemas.openxmlformats.org/officeDocument/2006/relationships/image" Target="../media/image16.jpg"/><Relationship Id="rId5" Type="http://schemas.openxmlformats.org/officeDocument/2006/relationships/image" Target="../media/image15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0.jpg"/><Relationship Id="rId4" Type="http://schemas.openxmlformats.org/officeDocument/2006/relationships/image" Target="../media/image19.png"/><Relationship Id="rId5" Type="http://schemas.openxmlformats.org/officeDocument/2006/relationships/image" Target="../media/image18.jpg"/><Relationship Id="rId6" Type="http://schemas.openxmlformats.org/officeDocument/2006/relationships/image" Target="../media/image20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jpg"/><Relationship Id="rId4" Type="http://schemas.openxmlformats.org/officeDocument/2006/relationships/image" Target="../media/image5.jpg"/><Relationship Id="rId5" Type="http://schemas.openxmlformats.org/officeDocument/2006/relationships/image" Target="../media/image6.jpg"/><Relationship Id="rId6" Type="http://schemas.openxmlformats.org/officeDocument/2006/relationships/image" Target="../media/image3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6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42.png"/><Relationship Id="rId4" Type="http://schemas.openxmlformats.org/officeDocument/2006/relationships/image" Target="../media/image27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2.jp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8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2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29.png"/><Relationship Id="rId4" Type="http://schemas.openxmlformats.org/officeDocument/2006/relationships/image" Target="../media/image33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31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23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34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30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40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51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37.jp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4.xml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5.xml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22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43.pn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45.png"/><Relationship Id="rId4" Type="http://schemas.openxmlformats.org/officeDocument/2006/relationships/image" Target="../media/image43.pn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3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0.xml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44.png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46.png"/><Relationship Id="rId4" Type="http://schemas.openxmlformats.org/officeDocument/2006/relationships/image" Target="../media/image38.png"/><Relationship Id="rId5" Type="http://schemas.openxmlformats.org/officeDocument/2006/relationships/image" Target="../media/image50.png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46.png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37.jpg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5.xml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6.xml"/><Relationship Id="rId3" Type="http://schemas.openxmlformats.org/officeDocument/2006/relationships/image" Target="../media/image47.png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7.xml"/><Relationship Id="rId3" Type="http://schemas.openxmlformats.org/officeDocument/2006/relationships/image" Target="../media/image49.jpg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8.xml"/><Relationship Id="rId3" Type="http://schemas.openxmlformats.org/officeDocument/2006/relationships/image" Target="../media/image48.jpg"/><Relationship Id="rId4" Type="http://schemas.openxmlformats.org/officeDocument/2006/relationships/image" Target="../media/image53.jpg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9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0.xml"/></Relationships>
</file>

<file path=ppt/slides/_rels/slide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1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2.jpg"/><Relationship Id="rId4" Type="http://schemas.openxmlformats.org/officeDocument/2006/relationships/image" Target="../media/image1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3"/>
          <p:cNvSpPr txBox="1"/>
          <p:nvPr>
            <p:ph type="ctrTitle"/>
          </p:nvPr>
        </p:nvSpPr>
        <p:spPr>
          <a:xfrm>
            <a:off x="467544" y="1598935"/>
            <a:ext cx="8347844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/>
              <a:buNone/>
            </a:pPr>
            <a:r>
              <a:rPr i="1" lang="pt-BR" sz="5400"/>
              <a:t>In Silico</a:t>
            </a:r>
            <a:r>
              <a:rPr lang="pt-BR" sz="5400"/>
              <a:t> Studies</a:t>
            </a:r>
            <a:endParaRPr/>
          </a:p>
        </p:txBody>
      </p:sp>
      <p:sp>
        <p:nvSpPr>
          <p:cNvPr id="101" name="Google Shape;101;p13"/>
          <p:cNvSpPr txBox="1"/>
          <p:nvPr>
            <p:ph idx="1" type="subTitle"/>
          </p:nvPr>
        </p:nvSpPr>
        <p:spPr>
          <a:xfrm>
            <a:off x="1143000" y="3602038"/>
            <a:ext cx="6858000" cy="16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600"/>
              <a:buNone/>
            </a:pPr>
            <a:r>
              <a:rPr lang="pt-BR"/>
              <a:t>Prof. </a:t>
            </a:r>
            <a:r>
              <a:rPr lang="pt-BR"/>
              <a:t>Breno Bernard Nicolau de França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600"/>
              <a:buNone/>
            </a:pPr>
            <a:r>
              <a:rPr lang="pt-BR" sz="1800">
                <a:latin typeface="Courier New"/>
                <a:ea typeface="Courier New"/>
                <a:cs typeface="Courier New"/>
                <a:sym typeface="Courier New"/>
              </a:rPr>
              <a:t>bfranca</a:t>
            </a:r>
            <a:r>
              <a:rPr lang="pt-BR" sz="1800">
                <a:latin typeface="Courier New"/>
                <a:ea typeface="Courier New"/>
                <a:cs typeface="Courier New"/>
                <a:sym typeface="Courier New"/>
              </a:rPr>
              <a:t>@unicamp.br</a:t>
            </a:r>
            <a:endParaRPr sz="1800"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Google Shape;203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50550" y="2712427"/>
            <a:ext cx="5893450" cy="3796350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22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Helvetica Neue"/>
              <a:buNone/>
            </a:pPr>
            <a:r>
              <a:rPr lang="pt-BR"/>
              <a:t>Experimenting with Models</a:t>
            </a:r>
            <a:endParaRPr/>
          </a:p>
        </p:txBody>
      </p:sp>
      <p:sp>
        <p:nvSpPr>
          <p:cNvPr id="205" name="Google Shape;205;p22"/>
          <p:cNvSpPr txBox="1"/>
          <p:nvPr>
            <p:ph idx="1" type="body"/>
          </p:nvPr>
        </p:nvSpPr>
        <p:spPr>
          <a:xfrm>
            <a:off x="552450" y="1749425"/>
            <a:ext cx="7886700" cy="365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228600" rtl="0" algn="just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200"/>
              <a:t>Exploration of response surface</a:t>
            </a:r>
            <a:endParaRPr sz="2200"/>
          </a:p>
          <a:p>
            <a:pPr indent="-234950" lvl="1" marL="685800" rtl="0" algn="just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900"/>
              <a:buChar char="•"/>
            </a:pPr>
            <a:r>
              <a:rPr lang="pt-BR" sz="1900"/>
              <a:t>Multiple factors (parameters)</a:t>
            </a:r>
            <a:endParaRPr sz="1900"/>
          </a:p>
          <a:p>
            <a:pPr indent="-234950" lvl="1" marL="685800" rtl="0" algn="just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900"/>
              <a:buChar char="•"/>
            </a:pPr>
            <a:r>
              <a:rPr lang="pt-BR" sz="1900"/>
              <a:t>Sensitivity Analysis</a:t>
            </a:r>
            <a:endParaRPr sz="1900"/>
          </a:p>
          <a:p>
            <a:pPr indent="-234950" lvl="1" marL="685800" rtl="0" algn="just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900"/>
              <a:buChar char="•"/>
            </a:pPr>
            <a:r>
              <a:rPr lang="pt-BR" sz="1900"/>
              <a:t>Design for </a:t>
            </a:r>
            <a:r>
              <a:rPr i="1" lang="pt-BR" sz="1900"/>
              <a:t>in silico</a:t>
            </a:r>
            <a:r>
              <a:rPr lang="pt-BR" sz="1900"/>
              <a:t> </a:t>
            </a:r>
            <a:endParaRPr sz="1900"/>
          </a:p>
          <a:p>
            <a:pPr indent="0" lvl="0" marL="685800" rtl="0" algn="just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900"/>
              <a:t>(computational) studies </a:t>
            </a:r>
            <a:endParaRPr sz="1900"/>
          </a:p>
          <a:p>
            <a:pPr indent="0" lvl="0" marL="228600" rtl="0" algn="just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/>
          </a:p>
        </p:txBody>
      </p:sp>
      <p:sp>
        <p:nvSpPr>
          <p:cNvPr id="206" name="Google Shape;206;p22"/>
          <p:cNvSpPr txBox="1"/>
          <p:nvPr>
            <p:ph idx="12" type="sldNum"/>
          </p:nvPr>
        </p:nvSpPr>
        <p:spPr>
          <a:xfrm>
            <a:off x="6832837" y="6418773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207" name="Google Shape;207;p22"/>
          <p:cNvSpPr txBox="1"/>
          <p:nvPr/>
        </p:nvSpPr>
        <p:spPr>
          <a:xfrm>
            <a:off x="628650" y="5462925"/>
            <a:ext cx="2534700" cy="8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222222"/>
                </a:solidFill>
                <a:highlight>
                  <a:srgbClr val="FFFFFF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Kleijnen, J.P., Sanchez, S.M., Lucas, T.W. and Cioppa, T.M., 2005. State-of-the-art review: a user’s guide to the brave new world of designing simulation experiments. </a:t>
            </a:r>
            <a:r>
              <a:rPr i="1" lang="pt-BR" sz="900">
                <a:solidFill>
                  <a:srgbClr val="222222"/>
                </a:solidFill>
                <a:highlight>
                  <a:srgbClr val="FFFFFF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INFORMS Journal on Computing</a:t>
            </a:r>
            <a:r>
              <a:rPr lang="pt-BR" sz="900">
                <a:solidFill>
                  <a:srgbClr val="222222"/>
                </a:solidFill>
                <a:highlight>
                  <a:srgbClr val="FFFFFF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, </a:t>
            </a:r>
            <a:r>
              <a:rPr i="1" lang="pt-BR" sz="900">
                <a:solidFill>
                  <a:srgbClr val="222222"/>
                </a:solidFill>
                <a:highlight>
                  <a:srgbClr val="FFFFFF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17</a:t>
            </a:r>
            <a:r>
              <a:rPr lang="pt-BR" sz="900">
                <a:solidFill>
                  <a:srgbClr val="222222"/>
                </a:solidFill>
                <a:highlight>
                  <a:srgbClr val="FFFFFF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(3), pp.263-289.</a:t>
            </a:r>
            <a:endParaRPr sz="13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23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Helvetica Neue"/>
              <a:buNone/>
            </a:pPr>
            <a:r>
              <a:rPr lang="pt-BR"/>
              <a:t>Experimenting with Models</a:t>
            </a:r>
            <a:endParaRPr/>
          </a:p>
        </p:txBody>
      </p:sp>
      <p:sp>
        <p:nvSpPr>
          <p:cNvPr id="214" name="Google Shape;214;p23"/>
          <p:cNvSpPr txBox="1"/>
          <p:nvPr>
            <p:ph idx="1" type="body"/>
          </p:nvPr>
        </p:nvSpPr>
        <p:spPr>
          <a:xfrm>
            <a:off x="552450" y="1749425"/>
            <a:ext cx="7886700" cy="365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228600" rtl="0" algn="just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200"/>
              <a:t>Comparisons</a:t>
            </a:r>
            <a:endParaRPr sz="2200"/>
          </a:p>
          <a:p>
            <a:pPr indent="-241300" lvl="1" marL="685800" rtl="0" algn="just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pt-BR" sz="2000"/>
              <a:t>Usually: one factor, n levels</a:t>
            </a:r>
            <a:endParaRPr sz="2000"/>
          </a:p>
          <a:p>
            <a:pPr indent="-254000" lvl="2" marL="1143000" rtl="0" algn="just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</a:pPr>
            <a:r>
              <a:rPr lang="pt-BR" sz="1800"/>
              <a:t>Ex.: 1 </a:t>
            </a:r>
            <a:r>
              <a:rPr lang="pt-BR" sz="1800">
                <a:solidFill>
                  <a:schemeClr val="accent1"/>
                </a:solidFill>
              </a:rPr>
              <a:t>factor</a:t>
            </a:r>
            <a:r>
              <a:rPr lang="pt-BR" sz="1800"/>
              <a:t>, two </a:t>
            </a:r>
            <a:r>
              <a:rPr lang="pt-BR" sz="1800">
                <a:solidFill>
                  <a:schemeClr val="accent6"/>
                </a:solidFill>
              </a:rPr>
              <a:t>levels</a:t>
            </a:r>
            <a:r>
              <a:rPr lang="pt-BR" sz="1800"/>
              <a:t>: </a:t>
            </a:r>
            <a:r>
              <a:rPr lang="pt-BR" sz="1800">
                <a:solidFill>
                  <a:schemeClr val="accent1"/>
                </a:solidFill>
              </a:rPr>
              <a:t>Model</a:t>
            </a:r>
            <a:r>
              <a:rPr lang="pt-BR" sz="1800"/>
              <a:t> </a:t>
            </a:r>
            <a:r>
              <a:rPr lang="pt-BR" sz="1800">
                <a:solidFill>
                  <a:schemeClr val="accent6"/>
                </a:solidFill>
              </a:rPr>
              <a:t>A</a:t>
            </a:r>
            <a:r>
              <a:rPr lang="pt-BR" sz="1800"/>
              <a:t> vs </a:t>
            </a:r>
            <a:r>
              <a:rPr lang="pt-BR" sz="1800">
                <a:solidFill>
                  <a:schemeClr val="accent1"/>
                </a:solidFill>
              </a:rPr>
              <a:t>Model</a:t>
            </a:r>
            <a:r>
              <a:rPr lang="pt-BR" sz="1800"/>
              <a:t> </a:t>
            </a:r>
            <a:r>
              <a:rPr lang="pt-BR" sz="1800">
                <a:solidFill>
                  <a:schemeClr val="accent6"/>
                </a:solidFill>
              </a:rPr>
              <a:t>B</a:t>
            </a:r>
            <a:endParaRPr sz="1800">
              <a:solidFill>
                <a:schemeClr val="accent6"/>
              </a:solidFill>
            </a:endParaRPr>
          </a:p>
          <a:p>
            <a:pPr indent="-228600" lvl="2" marL="1143000" rtl="0" algn="just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pt-BR" sz="1800"/>
              <a:t>K-fold cross validation</a:t>
            </a:r>
            <a:endParaRPr sz="1800"/>
          </a:p>
          <a:p>
            <a:pPr indent="0" lvl="0" marL="228600" rtl="0" algn="just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/>
          </a:p>
          <a:p>
            <a:pPr indent="0" lvl="0" marL="0" rtl="0" algn="just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/>
          </a:p>
        </p:txBody>
      </p:sp>
      <p:sp>
        <p:nvSpPr>
          <p:cNvPr id="215" name="Google Shape;215;p23"/>
          <p:cNvSpPr txBox="1"/>
          <p:nvPr>
            <p:ph idx="12" type="sldNum"/>
          </p:nvPr>
        </p:nvSpPr>
        <p:spPr>
          <a:xfrm>
            <a:off x="6832837" y="6418773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descr="K-fold cross-validation method. | Download Scientific Diagram" id="216" name="Google Shape;216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35325" y="2912950"/>
            <a:ext cx="5473351" cy="2922600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23"/>
          <p:cNvSpPr txBox="1"/>
          <p:nvPr/>
        </p:nvSpPr>
        <p:spPr>
          <a:xfrm>
            <a:off x="1046400" y="5879200"/>
            <a:ext cx="70512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latin typeface="Helvetica Neue"/>
                <a:ea typeface="Helvetica Neue"/>
                <a:cs typeface="Helvetica Neue"/>
                <a:sym typeface="Helvetica Neue"/>
              </a:rPr>
              <a:t>It amplifies the the number of data points, but creates </a:t>
            </a:r>
            <a:r>
              <a:rPr lang="pt-BR" sz="1800">
                <a:solidFill>
                  <a:srgbClr val="FF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dependency</a:t>
            </a:r>
            <a:r>
              <a:rPr lang="pt-BR" sz="1800">
                <a:latin typeface="Helvetica Neue"/>
                <a:ea typeface="Helvetica Neue"/>
                <a:cs typeface="Helvetica Neue"/>
                <a:sym typeface="Helvetica Neue"/>
              </a:rPr>
              <a:t>! </a:t>
            </a:r>
            <a:endParaRPr sz="18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latin typeface="Helvetica Neue"/>
                <a:ea typeface="Helvetica Neue"/>
                <a:cs typeface="Helvetica Neue"/>
                <a:sym typeface="Helvetica Neue"/>
              </a:rPr>
              <a:t>So it is </a:t>
            </a:r>
            <a:r>
              <a:rPr b="1" lang="pt-BR" sz="1800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paired data</a:t>
            </a:r>
            <a:r>
              <a:rPr lang="pt-BR" sz="1800">
                <a:latin typeface="Helvetica Neue"/>
                <a:ea typeface="Helvetica Neue"/>
                <a:cs typeface="Helvetica Neue"/>
                <a:sym typeface="Helvetica Neue"/>
              </a:rPr>
              <a:t>!</a:t>
            </a:r>
            <a:endParaRPr sz="1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18" name="Google Shape;218;p23"/>
          <p:cNvSpPr txBox="1"/>
          <p:nvPr/>
        </p:nvSpPr>
        <p:spPr>
          <a:xfrm>
            <a:off x="7308675" y="4871000"/>
            <a:ext cx="1835400" cy="9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latin typeface="Helvetica Neue"/>
                <a:ea typeface="Helvetica Neue"/>
                <a:cs typeface="Helvetica Neue"/>
                <a:sym typeface="Helvetica Neue"/>
              </a:rPr>
              <a:t>Source: Ren, Qiubing &amp; Li, Mingchao &amp; Han, Shuai. (2019). Tectonic discrimination of olivine in basalt using data mining techniques based on major elements: a comparative study from multiple perspectives. Big Earth Data. 3. 1-18. 10.1080/20964471.2019.1572452. </a:t>
            </a:r>
            <a:endParaRPr sz="7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24"/>
          <p:cNvSpPr txBox="1"/>
          <p:nvPr>
            <p:ph idx="1" type="body"/>
          </p:nvPr>
        </p:nvSpPr>
        <p:spPr>
          <a:xfrm>
            <a:off x="628650" y="1825625"/>
            <a:ext cx="78867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i="1" lang="pt-BR"/>
              <a:t>When you heard the word</a:t>
            </a:r>
            <a:r>
              <a:rPr i="1" lang="pt-BR" sz="2800"/>
              <a:t> “simulation”, what is the first </a:t>
            </a:r>
            <a:r>
              <a:rPr i="1" lang="pt-BR"/>
              <a:t>thing</a:t>
            </a:r>
            <a:r>
              <a:rPr i="1" lang="pt-BR" sz="2800"/>
              <a:t> that comes into your </a:t>
            </a:r>
            <a:r>
              <a:rPr i="1" lang="pt-BR"/>
              <a:t>mind</a:t>
            </a:r>
            <a:r>
              <a:rPr i="1" lang="pt-BR" sz="2800"/>
              <a:t>?</a:t>
            </a:r>
            <a:endParaRPr i="1" sz="2800"/>
          </a:p>
        </p:txBody>
      </p:sp>
      <p:pic>
        <p:nvPicPr>
          <p:cNvPr descr="Star_Wars_Space_Battle_by_Dominator501st.jpg" id="224" name="Google Shape;224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519088" y="2904677"/>
            <a:ext cx="2835314" cy="2126475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p24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5400"/>
              <a:t>Simulation</a:t>
            </a:r>
            <a:endParaRPr sz="5400"/>
          </a:p>
        </p:txBody>
      </p:sp>
      <p:pic>
        <p:nvPicPr>
          <p:cNvPr descr="robotics simulation.jpg" id="226" name="Google Shape;226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59774" y="4670824"/>
            <a:ext cx="2284425" cy="18275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375304-call-of-duty-black-ops2.jpg" id="227" name="Google Shape;227;p2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442900" y="4581137"/>
            <a:ext cx="3445400" cy="194001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ircraft.jpg" id="228" name="Google Shape;228;p2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40899" y="2904675"/>
            <a:ext cx="2969769" cy="18275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ran-Turismo-5-Zonda-R-Gameplay.jpg" id="229" name="Google Shape;229;p2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780025" y="3618624"/>
            <a:ext cx="2835300" cy="2126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25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5400"/>
              <a:t>Simulation</a:t>
            </a:r>
            <a:endParaRPr/>
          </a:p>
        </p:txBody>
      </p:sp>
      <p:sp>
        <p:nvSpPr>
          <p:cNvPr id="235" name="Google Shape;235;p25"/>
          <p:cNvSpPr txBox="1"/>
          <p:nvPr>
            <p:ph idx="1" type="body"/>
          </p:nvPr>
        </p:nvSpPr>
        <p:spPr>
          <a:xfrm>
            <a:off x="628650" y="1825625"/>
            <a:ext cx="78867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i="1" lang="pt-BR"/>
              <a:t>More real applications</a:t>
            </a:r>
            <a:r>
              <a:rPr i="1" lang="pt-BR" sz="2800"/>
              <a:t>...</a:t>
            </a:r>
            <a:endParaRPr i="1" sz="2800"/>
          </a:p>
        </p:txBody>
      </p:sp>
      <p:pic>
        <p:nvPicPr>
          <p:cNvPr descr="11873543-flying-simulator-games.jpg" id="236" name="Google Shape;236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28651" y="2268763"/>
            <a:ext cx="2814224" cy="21106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obot-arm-ferrari-simulator-3.jpg" id="237" name="Google Shape;237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044050" y="4357342"/>
            <a:ext cx="2910830" cy="2110667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Google Shape;238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084253" y="2290862"/>
            <a:ext cx="3327400" cy="20664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26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5400"/>
              <a:t>Simulation</a:t>
            </a:r>
            <a:endParaRPr sz="5400"/>
          </a:p>
        </p:txBody>
      </p:sp>
      <p:sp>
        <p:nvSpPr>
          <p:cNvPr id="244" name="Google Shape;244;p26"/>
          <p:cNvSpPr txBox="1"/>
          <p:nvPr>
            <p:ph idx="1" type="body"/>
          </p:nvPr>
        </p:nvSpPr>
        <p:spPr>
          <a:xfrm>
            <a:off x="457200" y="1384275"/>
            <a:ext cx="8229600" cy="38449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pt-BR"/>
              <a:t>It’s not always that fun</a:t>
            </a:r>
            <a:r>
              <a:rPr lang="pt-BR" sz="2800"/>
              <a:t>!</a:t>
            </a:r>
            <a:endParaRPr/>
          </a:p>
        </p:txBody>
      </p:sp>
      <p:pic>
        <p:nvPicPr>
          <p:cNvPr descr="advancedplanninge-375_2.jpg" id="245" name="Google Shape;245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11560" y="1916832"/>
            <a:ext cx="3995936" cy="2504657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24529" y="1889275"/>
            <a:ext cx="3191075" cy="2390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11504" y="4175979"/>
            <a:ext cx="3493750" cy="226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2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425202" y="4203300"/>
            <a:ext cx="2533804" cy="2266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27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1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5400">
                <a:latin typeface="Helvetica Neue"/>
                <a:ea typeface="Helvetica Neue"/>
                <a:cs typeface="Helvetica Neue"/>
                <a:sym typeface="Helvetica Neue"/>
              </a:rPr>
              <a:t>Simulation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55" name="Google Shape;255;p27"/>
          <p:cNvSpPr txBox="1"/>
          <p:nvPr>
            <p:ph idx="1" type="body"/>
          </p:nvPr>
        </p:nvSpPr>
        <p:spPr>
          <a:xfrm>
            <a:off x="628650" y="1825625"/>
            <a:ext cx="78867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pt-BR"/>
              <a:t>What is simulation</a:t>
            </a:r>
            <a:r>
              <a:rPr lang="pt-BR" sz="2800"/>
              <a:t>?</a:t>
            </a:r>
            <a:endParaRPr sz="2400"/>
          </a:p>
          <a:p>
            <a:pPr indent="0" lvl="1" marL="457200" rtl="0" algn="ctr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/>
          </a:p>
          <a:p>
            <a:pPr indent="0" lvl="1" marL="457200" rtl="0" algn="ctr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pt-BR" sz="2400"/>
              <a:t>“it is the imitation of a real-world </a:t>
            </a:r>
            <a:r>
              <a:rPr i="1" lang="pt-BR" sz="2400" u="sng"/>
              <a:t>process o</a:t>
            </a:r>
            <a:r>
              <a:rPr i="1" lang="pt-BR" u="sng"/>
              <a:t>r</a:t>
            </a:r>
            <a:r>
              <a:rPr i="1" lang="pt-BR" sz="2400" u="sng"/>
              <a:t> system</a:t>
            </a:r>
            <a:r>
              <a:rPr i="1" lang="pt-BR" sz="2400"/>
              <a:t> behavior </a:t>
            </a:r>
            <a:r>
              <a:rPr i="1" lang="pt-BR" sz="2400" u="sng"/>
              <a:t>over time</a:t>
            </a:r>
            <a:r>
              <a:rPr i="1" lang="pt-BR" sz="2400"/>
              <a:t>. Simulation involves the generation of a</a:t>
            </a:r>
            <a:r>
              <a:rPr i="1" lang="pt-BR"/>
              <a:t>n </a:t>
            </a:r>
            <a:r>
              <a:rPr i="1" lang="pt-BR" u="sng"/>
              <a:t>artificial history</a:t>
            </a:r>
            <a:r>
              <a:rPr i="1" lang="pt-BR" sz="2400"/>
              <a:t> o</a:t>
            </a:r>
            <a:r>
              <a:rPr i="1" lang="pt-BR"/>
              <a:t>f the system behavior</a:t>
            </a:r>
            <a:r>
              <a:rPr i="1" lang="pt-BR" sz="2400"/>
              <a:t>, and the </a:t>
            </a:r>
            <a:r>
              <a:rPr i="1" lang="pt-BR" sz="2400" u="sng"/>
              <a:t>observation</a:t>
            </a:r>
            <a:r>
              <a:rPr i="1" lang="pt-BR"/>
              <a:t> of such history to make inferences considering its operational</a:t>
            </a:r>
            <a:r>
              <a:rPr i="1" lang="pt-BR" sz="2400"/>
              <a:t> character</a:t>
            </a:r>
            <a:r>
              <a:rPr i="1" lang="pt-BR"/>
              <a:t>i</a:t>
            </a:r>
            <a:r>
              <a:rPr i="1" lang="pt-BR" sz="2400"/>
              <a:t>stics</a:t>
            </a:r>
            <a:r>
              <a:rPr lang="pt-BR" sz="2400"/>
              <a:t>”</a:t>
            </a:r>
            <a:endParaRPr/>
          </a:p>
          <a:p>
            <a:pPr indent="0" lvl="1" marL="457200" rtl="0" algn="ctr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/>
          </a:p>
        </p:txBody>
      </p:sp>
      <p:sp>
        <p:nvSpPr>
          <p:cNvPr id="256" name="Google Shape;256;p27"/>
          <p:cNvSpPr/>
          <p:nvPr/>
        </p:nvSpPr>
        <p:spPr>
          <a:xfrm>
            <a:off x="7135038" y="5150729"/>
            <a:ext cx="1282500" cy="28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[Banks, 1999]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28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1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5400">
                <a:latin typeface="Helvetica Neue"/>
                <a:ea typeface="Helvetica Neue"/>
                <a:cs typeface="Helvetica Neue"/>
                <a:sym typeface="Helvetica Neue"/>
              </a:rPr>
              <a:t>Simulation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63" name="Google Shape;263;p28"/>
          <p:cNvSpPr txBox="1"/>
          <p:nvPr>
            <p:ph idx="1" type="body"/>
          </p:nvPr>
        </p:nvSpPr>
        <p:spPr>
          <a:xfrm>
            <a:off x="628650" y="1825625"/>
            <a:ext cx="78867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590"/>
              <a:t>Which systems can be simulated?</a:t>
            </a:r>
            <a:endParaRPr/>
          </a:p>
          <a:p>
            <a:pPr indent="-285750" lvl="1" marL="742950" rtl="0" algn="l">
              <a:lnSpc>
                <a:spcPct val="90000"/>
              </a:lnSpc>
              <a:spcBef>
                <a:spcPts val="444"/>
              </a:spcBef>
              <a:spcAft>
                <a:spcPts val="0"/>
              </a:spcAft>
              <a:buSzPts val="2220"/>
              <a:buFont typeface="Helvetica Neue"/>
              <a:buChar char="•"/>
            </a:pPr>
            <a:r>
              <a:rPr lang="pt-BR" sz="2220"/>
              <a:t>The term “</a:t>
            </a:r>
            <a:r>
              <a:rPr lang="pt-BR" sz="2220">
                <a:solidFill>
                  <a:schemeClr val="accent1"/>
                </a:solidFill>
              </a:rPr>
              <a:t>system</a:t>
            </a:r>
            <a:r>
              <a:rPr lang="pt-BR" sz="2220"/>
              <a:t>” includes notions of a process or phenomenon</a:t>
            </a:r>
            <a:endParaRPr sz="2220"/>
          </a:p>
          <a:p>
            <a:pPr indent="-285750" lvl="1" marL="742950" rtl="0" algn="l">
              <a:lnSpc>
                <a:spcPct val="90000"/>
              </a:lnSpc>
              <a:spcBef>
                <a:spcPts val="444"/>
              </a:spcBef>
              <a:spcAft>
                <a:spcPts val="0"/>
              </a:spcAft>
              <a:buSzPts val="2220"/>
              <a:buFont typeface="Helvetica Neue"/>
              <a:buChar char="•"/>
            </a:pPr>
            <a:r>
              <a:rPr lang="pt-BR" sz="2220"/>
              <a:t>The physical existence of the system is not mandatory</a:t>
            </a:r>
            <a:endParaRPr sz="2220"/>
          </a:p>
          <a:p>
            <a:pPr indent="-242569" lvl="2" marL="1143000" rtl="0" algn="l">
              <a:lnSpc>
                <a:spcPct val="90000"/>
              </a:lnSpc>
              <a:spcBef>
                <a:spcPts val="444"/>
              </a:spcBef>
              <a:spcAft>
                <a:spcPts val="0"/>
              </a:spcAft>
              <a:buSzPts val="2020"/>
              <a:buFont typeface="Helvetica Neue"/>
              <a:buChar char="•"/>
            </a:pPr>
            <a:r>
              <a:rPr lang="pt-BR" sz="2020"/>
              <a:t>Concept, idea or proposal</a:t>
            </a:r>
            <a:endParaRPr sz="2020"/>
          </a:p>
          <a:p>
            <a:pPr indent="-285750" lvl="1" marL="742950" rtl="0" algn="l">
              <a:lnSpc>
                <a:spcPct val="90000"/>
              </a:lnSpc>
              <a:spcBef>
                <a:spcPts val="444"/>
              </a:spcBef>
              <a:spcAft>
                <a:spcPts val="0"/>
              </a:spcAft>
              <a:buSzPts val="2220"/>
              <a:buFont typeface="Helvetica Neue"/>
              <a:buChar char="•"/>
            </a:pPr>
            <a:r>
              <a:rPr lang="pt-BR" sz="2220"/>
              <a:t>But, the system should have its “behavior as a function of time”, that is, it must be </a:t>
            </a:r>
            <a:r>
              <a:rPr lang="pt-BR" sz="2220">
                <a:solidFill>
                  <a:schemeClr val="accent1"/>
                </a:solidFill>
              </a:rPr>
              <a:t>dynamic</a:t>
            </a:r>
            <a:endParaRPr sz="2220">
              <a:solidFill>
                <a:schemeClr val="accent1"/>
              </a:solidFill>
            </a:endParaRPr>
          </a:p>
          <a:p>
            <a:pPr indent="-242569" lvl="2" marL="1143000" rtl="0" algn="l">
              <a:lnSpc>
                <a:spcPct val="90000"/>
              </a:lnSpc>
              <a:spcBef>
                <a:spcPts val="444"/>
              </a:spcBef>
              <a:spcAft>
                <a:spcPts val="0"/>
              </a:spcAft>
              <a:buSzPts val="2020"/>
              <a:buFont typeface="Helvetica Neue"/>
              <a:buChar char="•"/>
            </a:pPr>
            <a:r>
              <a:rPr lang="pt-BR" sz="2020"/>
              <a:t>Collection of entities interacting and producing observable behavior over a period of time</a:t>
            </a:r>
            <a:endParaRPr sz="2020"/>
          </a:p>
          <a:p>
            <a:pPr indent="-285750" lvl="1" marL="742950" rtl="0" algn="l">
              <a:lnSpc>
                <a:spcPct val="90000"/>
              </a:lnSpc>
              <a:spcBef>
                <a:spcPts val="444"/>
              </a:spcBef>
              <a:spcAft>
                <a:spcPts val="0"/>
              </a:spcAft>
              <a:buSzPts val="2220"/>
              <a:buFont typeface="Helvetica Neue"/>
              <a:buChar char="•"/>
            </a:pPr>
            <a:r>
              <a:rPr lang="pt-BR" sz="2220"/>
              <a:t>The model is a representation or </a:t>
            </a:r>
            <a:r>
              <a:rPr lang="pt-BR" sz="2220">
                <a:solidFill>
                  <a:schemeClr val="accent1"/>
                </a:solidFill>
              </a:rPr>
              <a:t>abstraction</a:t>
            </a:r>
            <a:r>
              <a:rPr lang="pt-BR" sz="2220"/>
              <a:t> of the real system</a:t>
            </a:r>
            <a:endParaRPr sz="2220"/>
          </a:p>
          <a:p>
            <a:pPr indent="-242569" lvl="2" marL="1143000" rtl="0" algn="l">
              <a:lnSpc>
                <a:spcPct val="90000"/>
              </a:lnSpc>
              <a:spcBef>
                <a:spcPts val="444"/>
              </a:spcBef>
              <a:spcAft>
                <a:spcPts val="0"/>
              </a:spcAft>
              <a:buSzPts val="2020"/>
              <a:buFont typeface="Helvetica Neue"/>
              <a:buChar char="•"/>
            </a:pPr>
            <a:r>
              <a:rPr lang="pt-BR" sz="2020"/>
              <a:t>Solution commonly used in engineering and science</a:t>
            </a:r>
            <a:endParaRPr sz="185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29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1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5400"/>
              <a:t>Motivation</a:t>
            </a:r>
            <a:endParaRPr sz="3200"/>
          </a:p>
        </p:txBody>
      </p:sp>
      <p:sp>
        <p:nvSpPr>
          <p:cNvPr id="270" name="Google Shape;270;p29"/>
          <p:cNvSpPr txBox="1"/>
          <p:nvPr>
            <p:ph idx="1" type="body"/>
          </p:nvPr>
        </p:nvSpPr>
        <p:spPr>
          <a:xfrm>
            <a:off x="628650" y="1749425"/>
            <a:ext cx="80283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800"/>
              <a:t>Simulation as an experimentation </a:t>
            </a:r>
            <a:r>
              <a:rPr lang="pt-BR" sz="2800">
                <a:solidFill>
                  <a:schemeClr val="accent1"/>
                </a:solidFill>
              </a:rPr>
              <a:t>instrument</a:t>
            </a:r>
            <a:r>
              <a:rPr lang="pt-BR" sz="2800"/>
              <a:t> in several areas of knowledge</a:t>
            </a:r>
            <a:endParaRPr/>
          </a:p>
          <a:p>
            <a:pPr indent="-285750" lvl="1" marL="74295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pt-BR" sz="2400"/>
              <a:t>Biomedicin</a:t>
            </a:r>
            <a:r>
              <a:rPr lang="pt-BR"/>
              <a:t>e</a:t>
            </a:r>
            <a:r>
              <a:rPr lang="pt-BR" sz="2400"/>
              <a:t>, </a:t>
            </a:r>
            <a:r>
              <a:rPr lang="pt-BR"/>
              <a:t>Social Sciences</a:t>
            </a:r>
            <a:r>
              <a:rPr lang="pt-BR" sz="2400"/>
              <a:t>, Physics</a:t>
            </a:r>
            <a:r>
              <a:rPr lang="pt-BR"/>
              <a:t> and Engineering</a:t>
            </a:r>
            <a:endParaRPr/>
          </a:p>
          <a:p>
            <a:pPr indent="-285750" lvl="1" marL="74295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pt-BR"/>
              <a:t>Automobilistic </a:t>
            </a:r>
            <a:r>
              <a:rPr lang="pt-BR" sz="2400"/>
              <a:t>Industry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pt-BR"/>
              <a:t>Crash tests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pt-BR"/>
              <a:t>High-cost prototypes demanding much time/effort to build</a:t>
            </a:r>
            <a:endParaRPr/>
          </a:p>
          <a:p>
            <a:pPr indent="-285750" lvl="1" marL="74295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pt-BR"/>
              <a:t>Pharmaceutical Industry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pt-BR" sz="2000"/>
              <a:t>Acceleration and increase of scale for experiments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pt-BR"/>
              <a:t>High-cost prototypes demanding much time/effort to build</a:t>
            </a:r>
            <a:endParaRPr/>
          </a:p>
          <a:p>
            <a:pPr indent="-285750" lvl="1" marL="74295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pt-BR" sz="2400"/>
              <a:t>Opportunities</a:t>
            </a:r>
            <a:r>
              <a:rPr lang="pt-BR"/>
              <a:t> to investigate problems only observed in large-scale scenarios</a:t>
            </a:r>
            <a:endParaRPr/>
          </a:p>
          <a:p>
            <a:pPr indent="-101600" lvl="2" marL="1143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t/>
            </a:r>
            <a:endParaRPr sz="20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30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1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5400">
                <a:latin typeface="Helvetica Neue"/>
                <a:ea typeface="Helvetica Neue"/>
                <a:cs typeface="Helvetica Neue"/>
                <a:sym typeface="Helvetica Neue"/>
              </a:rPr>
              <a:t>Simulation Models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77" name="Google Shape;277;p30"/>
          <p:cNvSpPr txBox="1"/>
          <p:nvPr>
            <p:ph idx="1" type="body"/>
          </p:nvPr>
        </p:nvSpPr>
        <p:spPr>
          <a:xfrm>
            <a:off x="628650" y="1673225"/>
            <a:ext cx="78867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2286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400"/>
              <a:t>M</a:t>
            </a:r>
            <a:r>
              <a:rPr lang="pt-BR" sz="2400"/>
              <a:t>odels: mathematical formalisms, rules, graphical descriptions, or all these combined </a:t>
            </a:r>
            <a:endParaRPr sz="2400"/>
          </a:p>
        </p:txBody>
      </p:sp>
      <p:grpSp>
        <p:nvGrpSpPr>
          <p:cNvPr id="278" name="Google Shape;278;p30"/>
          <p:cNvGrpSpPr/>
          <p:nvPr/>
        </p:nvGrpSpPr>
        <p:grpSpPr>
          <a:xfrm>
            <a:off x="1476679" y="2882029"/>
            <a:ext cx="6225396" cy="3573765"/>
            <a:chOff x="1023" y="245117"/>
            <a:chExt cx="6225396" cy="3573765"/>
          </a:xfrm>
        </p:grpSpPr>
        <p:sp>
          <p:nvSpPr>
            <p:cNvPr id="279" name="Google Shape;279;p30"/>
            <p:cNvSpPr/>
            <p:nvPr/>
          </p:nvSpPr>
          <p:spPr>
            <a:xfrm>
              <a:off x="2225040" y="2172962"/>
              <a:ext cx="1645920" cy="1645920"/>
            </a:xfrm>
            <a:prstGeom prst="ellipse">
              <a:avLst/>
            </a:prstGeom>
            <a:gradFill>
              <a:gsLst>
                <a:gs pos="0">
                  <a:srgbClr val="982D2B"/>
                </a:gs>
                <a:gs pos="80000">
                  <a:srgbClr val="C83D39"/>
                </a:gs>
                <a:gs pos="100000">
                  <a:srgbClr val="CC3A36"/>
                </a:gs>
              </a:gsLst>
              <a:lin ang="16200000" scaled="0"/>
            </a:gradFill>
            <a:ln>
              <a:noFill/>
            </a:ln>
            <a:effectLst>
              <a:outerShdw blurRad="40000" rotWithShape="0" dir="5400000" dist="23000">
                <a:srgbClr val="000000">
                  <a:alpha val="34901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600">
                  <a:solidFill>
                    <a:srgbClr val="FFFFFF"/>
                  </a:solidFill>
                </a:rPr>
                <a:t>Simulation Model</a:t>
              </a:r>
              <a:endParaRPr sz="1600">
                <a:solidFill>
                  <a:srgbClr val="FFFFFF"/>
                </a:solidFill>
              </a:endParaRPr>
            </a:p>
          </p:txBody>
        </p:sp>
        <p:sp>
          <p:nvSpPr>
            <p:cNvPr id="280" name="Google Shape;280;p30"/>
            <p:cNvSpPr/>
            <p:nvPr/>
          </p:nvSpPr>
          <p:spPr>
            <a:xfrm rot="-9900000">
              <a:off x="758329" y="2340572"/>
              <a:ext cx="1438394" cy="469087"/>
            </a:xfrm>
            <a:prstGeom prst="leftArrow">
              <a:avLst>
                <a:gd fmla="val 60000" name="adj1"/>
                <a:gd fmla="val 50000" name="adj2"/>
              </a:avLst>
            </a:prstGeom>
            <a:gradFill>
              <a:gsLst>
                <a:gs pos="0">
                  <a:srgbClr val="BBBBBB"/>
                </a:gs>
                <a:gs pos="80000">
                  <a:srgbClr val="F6F6F6"/>
                </a:gs>
                <a:gs pos="100000">
                  <a:srgbClr val="F7F7F7"/>
                </a:gs>
              </a:gsLst>
              <a:lin ang="16200000" scaled="0"/>
            </a:gradFill>
            <a:ln>
              <a:noFill/>
            </a:ln>
            <a:effectLst>
              <a:outerShdw blurRad="40000" rotWithShape="0" dir="5400000" dist="23000">
                <a:srgbClr val="000000">
                  <a:alpha val="34901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1" name="Google Shape;281;p30"/>
            <p:cNvSpPr/>
            <p:nvPr/>
          </p:nvSpPr>
          <p:spPr>
            <a:xfrm>
              <a:off x="1023" y="1763524"/>
              <a:ext cx="1563624" cy="1250899"/>
            </a:xfrm>
            <a:prstGeom prst="roundRect">
              <a:avLst>
                <a:gd fmla="val 10000" name="adj"/>
              </a:avLst>
            </a:prstGeom>
            <a:gradFill>
              <a:gsLst>
                <a:gs pos="0">
                  <a:srgbClr val="BBBBBB"/>
                </a:gs>
                <a:gs pos="80000">
                  <a:srgbClr val="F6F6F6"/>
                </a:gs>
                <a:gs pos="100000">
                  <a:srgbClr val="F7F7F7"/>
                </a:gs>
              </a:gsLst>
              <a:lin ang="16200000" scaled="0"/>
            </a:gradFill>
            <a:ln>
              <a:noFill/>
            </a:ln>
            <a:effectLst>
              <a:outerShdw blurRad="40000" rotWithShape="0" dir="5400000" dist="23000">
                <a:srgbClr val="000000">
                  <a:alpha val="34901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900">
                  <a:solidFill>
                    <a:srgbClr val="434343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Real System</a:t>
              </a:r>
              <a:endParaRPr sz="1900">
                <a:solidFill>
                  <a:srgbClr val="434343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82" name="Google Shape;282;p30"/>
            <p:cNvSpPr/>
            <p:nvPr/>
          </p:nvSpPr>
          <p:spPr>
            <a:xfrm rot="-6900000">
              <a:off x="1641679" y="1287837"/>
              <a:ext cx="1438394" cy="469087"/>
            </a:xfrm>
            <a:prstGeom prst="leftArrow">
              <a:avLst>
                <a:gd fmla="val 60000" name="adj1"/>
                <a:gd fmla="val 50000" name="adj2"/>
              </a:avLst>
            </a:prstGeom>
            <a:gradFill>
              <a:gsLst>
                <a:gs pos="0">
                  <a:srgbClr val="7D7D7D"/>
                </a:gs>
                <a:gs pos="80000">
                  <a:srgbClr val="A4A4A4"/>
                </a:gs>
                <a:gs pos="100000">
                  <a:srgbClr val="A5A5A5"/>
                </a:gs>
              </a:gsLst>
              <a:lin ang="16200000" scaled="0"/>
            </a:gradFill>
            <a:ln>
              <a:noFill/>
            </a:ln>
            <a:effectLst>
              <a:outerShdw blurRad="40000" rotWithShape="0" dir="5400000" dist="23000">
                <a:srgbClr val="000000">
                  <a:alpha val="34901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3" name="Google Shape;283;p30"/>
            <p:cNvSpPr/>
            <p:nvPr/>
          </p:nvSpPr>
          <p:spPr>
            <a:xfrm>
              <a:off x="1275118" y="245117"/>
              <a:ext cx="1563624" cy="1250899"/>
            </a:xfrm>
            <a:prstGeom prst="roundRect">
              <a:avLst>
                <a:gd fmla="val 10000" name="adj"/>
              </a:avLst>
            </a:prstGeom>
            <a:gradFill>
              <a:gsLst>
                <a:gs pos="0">
                  <a:srgbClr val="7D7D7D"/>
                </a:gs>
                <a:gs pos="80000">
                  <a:srgbClr val="A4A4A4"/>
                </a:gs>
                <a:gs pos="100000">
                  <a:srgbClr val="A5A5A5"/>
                </a:gs>
              </a:gsLst>
              <a:lin ang="16200000" scaled="0"/>
            </a:gradFill>
            <a:ln>
              <a:noFill/>
            </a:ln>
            <a:effectLst>
              <a:outerShdw blurRad="40000" rotWithShape="0" dir="5400000" dist="23000">
                <a:srgbClr val="000000">
                  <a:alpha val="34901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800">
                  <a:latin typeface="Helvetica Neue"/>
                  <a:ea typeface="Helvetica Neue"/>
                  <a:cs typeface="Helvetica Neue"/>
                  <a:sym typeface="Helvetica Neue"/>
                </a:rPr>
                <a:t>Simulation Approach</a:t>
              </a:r>
              <a:endParaRPr sz="1800"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84" name="Google Shape;284;p30"/>
            <p:cNvSpPr/>
            <p:nvPr/>
          </p:nvSpPr>
          <p:spPr>
            <a:xfrm rot="-3900000">
              <a:off x="3015926" y="1287837"/>
              <a:ext cx="1438394" cy="469087"/>
            </a:xfrm>
            <a:prstGeom prst="leftArrow">
              <a:avLst>
                <a:gd fmla="val 60000" name="adj1"/>
                <a:gd fmla="val 50000" name="adj2"/>
              </a:avLst>
            </a:prstGeom>
            <a:gradFill>
              <a:gsLst>
                <a:gs pos="0">
                  <a:srgbClr val="3D3D3D"/>
                </a:gs>
                <a:gs pos="80000">
                  <a:srgbClr val="515151"/>
                </a:gs>
                <a:gs pos="100000">
                  <a:srgbClr val="515151"/>
                </a:gs>
              </a:gsLst>
              <a:lin ang="16200000" scaled="0"/>
            </a:gradFill>
            <a:ln>
              <a:noFill/>
            </a:ln>
            <a:effectLst>
              <a:outerShdw blurRad="40000" rotWithShape="0" dir="5400000" dist="23000">
                <a:srgbClr val="000000">
                  <a:alpha val="34901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5" name="Google Shape;285;p30"/>
            <p:cNvSpPr/>
            <p:nvPr/>
          </p:nvSpPr>
          <p:spPr>
            <a:xfrm>
              <a:off x="3257257" y="245117"/>
              <a:ext cx="1563624" cy="1250899"/>
            </a:xfrm>
            <a:prstGeom prst="roundRect">
              <a:avLst>
                <a:gd fmla="val 10000" name="adj"/>
              </a:avLst>
            </a:prstGeom>
            <a:gradFill>
              <a:gsLst>
                <a:gs pos="0">
                  <a:srgbClr val="3D3D3D"/>
                </a:gs>
                <a:gs pos="80000">
                  <a:srgbClr val="515151"/>
                </a:gs>
                <a:gs pos="100000">
                  <a:srgbClr val="515151"/>
                </a:gs>
              </a:gsLst>
              <a:lin ang="16200000" scaled="0"/>
            </a:gradFill>
            <a:ln>
              <a:noFill/>
            </a:ln>
            <a:effectLst>
              <a:outerShdw blurRad="40000" rotWithShape="0" dir="5400000" dist="23000">
                <a:srgbClr val="000000">
                  <a:alpha val="34901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800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Simulation Language</a:t>
              </a:r>
              <a:endParaRPr sz="18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86" name="Google Shape;286;p30"/>
            <p:cNvSpPr/>
            <p:nvPr/>
          </p:nvSpPr>
          <p:spPr>
            <a:xfrm rot="-900000">
              <a:off x="3899275" y="2340572"/>
              <a:ext cx="1438394" cy="469087"/>
            </a:xfrm>
            <a:prstGeom prst="leftArrow">
              <a:avLst>
                <a:gd fmla="val 60000" name="adj1"/>
                <a:gd fmla="val 50000" name="adj2"/>
              </a:avLst>
            </a:prstGeom>
            <a:gradFill>
              <a:gsLst>
                <a:gs pos="0">
                  <a:srgbClr val="000000"/>
                </a:gs>
                <a:gs pos="80000">
                  <a:srgbClr val="000000"/>
                </a:gs>
                <a:gs pos="100000">
                  <a:srgbClr val="000000"/>
                </a:gs>
              </a:gsLst>
              <a:lin ang="16200000" scaled="0"/>
            </a:gradFill>
            <a:ln>
              <a:noFill/>
            </a:ln>
            <a:effectLst>
              <a:outerShdw blurRad="40000" rotWithShape="0" dir="5400000" dist="23000">
                <a:srgbClr val="000000">
                  <a:alpha val="34901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7" name="Google Shape;287;p30"/>
            <p:cNvSpPr/>
            <p:nvPr/>
          </p:nvSpPr>
          <p:spPr>
            <a:xfrm>
              <a:off x="4580619" y="1763513"/>
              <a:ext cx="1645800" cy="1251000"/>
            </a:xfrm>
            <a:prstGeom prst="roundRect">
              <a:avLst>
                <a:gd fmla="val 10000" name="adj"/>
              </a:avLst>
            </a:prstGeom>
            <a:gradFill>
              <a:gsLst>
                <a:gs pos="0">
                  <a:srgbClr val="000000"/>
                </a:gs>
                <a:gs pos="80000">
                  <a:srgbClr val="000000"/>
                </a:gs>
                <a:gs pos="100000">
                  <a:srgbClr val="000000"/>
                </a:gs>
              </a:gsLst>
              <a:lin ang="16200000" scaled="0"/>
            </a:gradFill>
            <a:ln>
              <a:noFill/>
            </a:ln>
            <a:effectLst>
              <a:outerShdw blurRad="40000" rotWithShape="0" dir="5400000" dist="23000">
                <a:srgbClr val="000000">
                  <a:alpha val="34901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88" name="Google Shape;288;p30"/>
          <p:cNvSpPr txBox="1"/>
          <p:nvPr/>
        </p:nvSpPr>
        <p:spPr>
          <a:xfrm>
            <a:off x="6043650" y="4437075"/>
            <a:ext cx="1645800" cy="117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8100" lIns="38100" spcFirstLastPara="1" rIns="38100" wrap="square" tIns="381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>
                <a:solidFill>
                  <a:schemeClr val="lt1"/>
                </a:solidFill>
              </a:rPr>
              <a:t>Simulation Tool</a:t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31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1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5400">
                <a:latin typeface="Helvetica Neue"/>
                <a:ea typeface="Helvetica Neue"/>
                <a:cs typeface="Helvetica Neue"/>
                <a:sym typeface="Helvetica Neue"/>
              </a:rPr>
              <a:t>Simulation Elements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95" name="Google Shape;295;p31"/>
          <p:cNvSpPr txBox="1"/>
          <p:nvPr>
            <p:ph idx="1" type="body"/>
          </p:nvPr>
        </p:nvSpPr>
        <p:spPr>
          <a:xfrm>
            <a:off x="169168" y="1641376"/>
            <a:ext cx="8795400" cy="384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17500" lvl="0" marL="3429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b="1" lang="pt-BR" sz="2400"/>
              <a:t>Constants and parameters</a:t>
            </a:r>
            <a:r>
              <a:rPr lang="pt-BR" sz="2400"/>
              <a:t>: values of characteristics or properties of the model that remain </a:t>
            </a:r>
            <a:r>
              <a:rPr lang="pt-BR" sz="2400">
                <a:solidFill>
                  <a:schemeClr val="accent1"/>
                </a:solidFill>
              </a:rPr>
              <a:t>invariant</a:t>
            </a:r>
            <a:r>
              <a:rPr lang="pt-BR" sz="2400"/>
              <a:t> throughout the execution of a simulation run</a:t>
            </a:r>
            <a:endParaRPr sz="2400"/>
          </a:p>
          <a:p>
            <a:pPr indent="0" lvl="0" marL="2286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/>
          </a:p>
          <a:p>
            <a:pPr indent="-317500" lvl="0" marL="3429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b="1" lang="pt-BR" sz="2400"/>
              <a:t>Variables</a:t>
            </a:r>
            <a:r>
              <a:rPr lang="pt-BR" sz="2400"/>
              <a:t>: abstraction of model characteristics whose values </a:t>
            </a:r>
            <a:r>
              <a:rPr lang="pt-BR" sz="2400">
                <a:solidFill>
                  <a:schemeClr val="accent1"/>
                </a:solidFill>
              </a:rPr>
              <a:t>vary</a:t>
            </a:r>
            <a:r>
              <a:rPr lang="pt-BR" sz="2400"/>
              <a:t> with the evolution of the model in the observation interval</a:t>
            </a:r>
            <a:endParaRPr sz="2400"/>
          </a:p>
          <a:p>
            <a:pPr indent="-241300" lvl="1" marL="6858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b="1" lang="pt-BR" sz="2000"/>
              <a:t>Time </a:t>
            </a:r>
            <a:r>
              <a:rPr lang="pt-BR" sz="2000"/>
              <a:t>is a special variable common to dynamic models</a:t>
            </a:r>
            <a:endParaRPr sz="2000"/>
          </a:p>
          <a:p>
            <a:pPr indent="-241300" lvl="1" marL="6858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b="1" lang="pt-BR" sz="2000"/>
              <a:t>Input</a:t>
            </a:r>
            <a:r>
              <a:rPr lang="pt-BR" sz="2000"/>
              <a:t>: external entities that represent the impact of the environment</a:t>
            </a:r>
            <a:endParaRPr sz="2000"/>
          </a:p>
          <a:p>
            <a:pPr indent="-241300" lvl="1" marL="6858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b="1" lang="pt-BR" sz="2000"/>
              <a:t>State</a:t>
            </a:r>
            <a:r>
              <a:rPr lang="pt-BR" sz="2000"/>
              <a:t>: define the dynamic behavior of the system</a:t>
            </a:r>
            <a:endParaRPr sz="2000"/>
          </a:p>
          <a:p>
            <a:pPr indent="-241300" lvl="1" marL="6858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b="1" lang="pt-BR" sz="2000"/>
              <a:t>Output</a:t>
            </a:r>
            <a:r>
              <a:rPr lang="pt-BR" sz="2000"/>
              <a:t>: characteristics of the system's behavior that motivated the model </a:t>
            </a:r>
            <a:r>
              <a:rPr lang="pt-BR" sz="2000"/>
              <a:t>design</a:t>
            </a:r>
            <a:endParaRPr sz="20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4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1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3500"/>
              <a:t>Environments in Software Engineering</a:t>
            </a:r>
            <a:endParaRPr sz="3500"/>
          </a:p>
        </p:txBody>
      </p:sp>
      <p:sp>
        <p:nvSpPr>
          <p:cNvPr id="108" name="Google Shape;108;p14"/>
          <p:cNvSpPr txBox="1"/>
          <p:nvPr/>
        </p:nvSpPr>
        <p:spPr>
          <a:xfrm>
            <a:off x="343897" y="3319824"/>
            <a:ext cx="2787943" cy="14773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Paradox</a:t>
            </a:r>
            <a:r>
              <a:rPr lang="pt-B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dk1"/>
                </a:solidFill>
              </a:rPr>
              <a:t>Knowledge</a:t>
            </a:r>
            <a:r>
              <a:rPr lang="pt-B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X </a:t>
            </a:r>
            <a:r>
              <a:rPr lang="pt-BR" sz="1800">
                <a:solidFill>
                  <a:schemeClr val="dk1"/>
                </a:solidFill>
              </a:rPr>
              <a:t>Control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p14"/>
          <p:cNvSpPr txBox="1"/>
          <p:nvPr/>
        </p:nvSpPr>
        <p:spPr>
          <a:xfrm>
            <a:off x="628661" y="6124759"/>
            <a:ext cx="26388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[Barros </a:t>
            </a:r>
            <a:r>
              <a:rPr lang="pt-BR">
                <a:solidFill>
                  <a:schemeClr val="dk1"/>
                </a:solidFill>
              </a:rPr>
              <a:t>and</a:t>
            </a:r>
            <a:r>
              <a:rPr lang="pt-BR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Travassos, 2003]</a:t>
            </a:r>
            <a:endParaRPr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p14"/>
          <p:cNvSpPr/>
          <p:nvPr/>
        </p:nvSpPr>
        <p:spPr>
          <a:xfrm>
            <a:off x="349166" y="1775718"/>
            <a:ext cx="2736304" cy="10772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3200">
                <a:solidFill>
                  <a:schemeClr val="dk1"/>
                </a:solidFill>
              </a:rPr>
              <a:t>Experimental Cycle</a:t>
            </a:r>
            <a:endParaRPr b="1" sz="3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1" name="Google Shape;111;p14"/>
          <p:cNvGrpSpPr/>
          <p:nvPr/>
        </p:nvGrpSpPr>
        <p:grpSpPr>
          <a:xfrm>
            <a:off x="2535844" y="877733"/>
            <a:ext cx="5408122" cy="5408122"/>
            <a:chOff x="1237168" y="-420882"/>
            <a:chExt cx="6706500" cy="6706500"/>
          </a:xfrm>
        </p:grpSpPr>
        <p:grpSp>
          <p:nvGrpSpPr>
            <p:cNvPr id="112" name="Google Shape;112;p14"/>
            <p:cNvGrpSpPr/>
            <p:nvPr/>
          </p:nvGrpSpPr>
          <p:grpSpPr>
            <a:xfrm>
              <a:off x="1729452" y="1696540"/>
              <a:ext cx="5758083" cy="3100705"/>
              <a:chOff x="1729452" y="1696540"/>
              <a:chExt cx="5758083" cy="3100705"/>
            </a:xfrm>
          </p:grpSpPr>
          <p:grpSp>
            <p:nvGrpSpPr>
              <p:cNvPr id="113" name="Google Shape;113;p14"/>
              <p:cNvGrpSpPr/>
              <p:nvPr/>
            </p:nvGrpSpPr>
            <p:grpSpPr>
              <a:xfrm>
                <a:off x="1729452" y="2578299"/>
                <a:ext cx="5758083" cy="2036328"/>
                <a:chOff x="1175766" y="4888350"/>
                <a:chExt cx="6748017" cy="2386415"/>
              </a:xfrm>
            </p:grpSpPr>
            <p:grpSp>
              <p:nvGrpSpPr>
                <p:cNvPr id="114" name="Google Shape;114;p14"/>
                <p:cNvGrpSpPr/>
                <p:nvPr/>
              </p:nvGrpSpPr>
              <p:grpSpPr>
                <a:xfrm>
                  <a:off x="1175766" y="4888350"/>
                  <a:ext cx="6748017" cy="1575265"/>
                  <a:chOff x="973086" y="4672190"/>
                  <a:chExt cx="6748017" cy="1575265"/>
                </a:xfrm>
              </p:grpSpPr>
              <p:pic>
                <p:nvPicPr>
                  <p:cNvPr id="115" name="Google Shape;115;p14"/>
                  <p:cNvPicPr preferRelativeResize="0"/>
                  <p:nvPr/>
                </p:nvPicPr>
                <p:blipFill rotWithShape="1">
                  <a:blip r:embed="rId3">
                    <a:alphaModFix/>
                  </a:blip>
                  <a:srcRect b="0" l="0" r="0" t="0"/>
                  <a:stretch/>
                </p:blipFill>
                <p:spPr>
                  <a:xfrm>
                    <a:off x="973086" y="4691353"/>
                    <a:ext cx="1101827" cy="1556102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  <p:pic>
                <p:nvPicPr>
                  <p:cNvPr id="116" name="Google Shape;116;p14"/>
                  <p:cNvPicPr preferRelativeResize="0"/>
                  <p:nvPr/>
                </p:nvPicPr>
                <p:blipFill rotWithShape="1">
                  <a:blip r:embed="rId4">
                    <a:alphaModFix/>
                  </a:blip>
                  <a:srcRect b="0" l="0" r="0" t="0"/>
                  <a:stretch/>
                </p:blipFill>
                <p:spPr>
                  <a:xfrm>
                    <a:off x="6412387" y="4672190"/>
                    <a:ext cx="1308715" cy="157018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  <p:pic>
                <p:nvPicPr>
                  <p:cNvPr id="117" name="Google Shape;117;p14"/>
                  <p:cNvPicPr preferRelativeResize="0"/>
                  <p:nvPr/>
                </p:nvPicPr>
                <p:blipFill rotWithShape="1">
                  <a:blip r:embed="rId5">
                    <a:alphaModFix/>
                  </a:blip>
                  <a:srcRect b="0" l="0" r="0" t="0"/>
                  <a:stretch/>
                </p:blipFill>
                <p:spPr>
                  <a:xfrm>
                    <a:off x="2072051" y="4672190"/>
                    <a:ext cx="1999722" cy="1570183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  <p:pic>
                <p:nvPicPr>
                  <p:cNvPr id="118" name="Google Shape;118;p14"/>
                  <p:cNvPicPr preferRelativeResize="0"/>
                  <p:nvPr/>
                </p:nvPicPr>
                <p:blipFill rotWithShape="1">
                  <a:blip r:embed="rId6">
                    <a:alphaModFix/>
                  </a:blip>
                  <a:srcRect b="0" l="0" r="0" t="0"/>
                  <a:stretch/>
                </p:blipFill>
                <p:spPr>
                  <a:xfrm>
                    <a:off x="4071773" y="4701469"/>
                    <a:ext cx="2340614" cy="154090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</p:grpSp>
            <p:sp>
              <p:nvSpPr>
                <p:cNvPr id="119" name="Google Shape;119;p14"/>
                <p:cNvSpPr txBox="1"/>
                <p:nvPr/>
              </p:nvSpPr>
              <p:spPr>
                <a:xfrm>
                  <a:off x="2467051" y="6693365"/>
                  <a:ext cx="4185300" cy="5814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sp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i="0" lang="pt-BR" sz="10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THREATS:</a:t>
                  </a:r>
                  <a:r>
                    <a:rPr b="1" i="0" lang="pt-BR" sz="16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 </a:t>
                  </a:r>
                  <a:r>
                    <a:rPr b="1" i="0" lang="pt-BR" sz="12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CONTROL,</a:t>
                  </a:r>
                  <a:r>
                    <a:rPr b="1" i="0" lang="pt-BR" sz="16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 </a:t>
                  </a:r>
                  <a:r>
                    <a:rPr b="1" i="0" lang="pt-BR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RISK </a:t>
                  </a:r>
                  <a:r>
                    <a:rPr b="1" i="0" lang="pt-BR" sz="16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AND </a:t>
                  </a:r>
                  <a:r>
                    <a:rPr b="1" i="0" lang="pt-BR" sz="20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COST</a:t>
                  </a:r>
                  <a:endParaRPr b="1" i="0" sz="10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120" name="Google Shape;120;p14"/>
              <p:cNvSpPr/>
              <p:nvPr/>
            </p:nvSpPr>
            <p:spPr>
              <a:xfrm>
                <a:off x="2991049" y="1696540"/>
                <a:ext cx="3162000" cy="7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pt-BR" sz="10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NEED </a:t>
                </a:r>
                <a:r>
                  <a:rPr b="1" i="0" lang="pt-BR" sz="12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FOR </a:t>
                </a:r>
                <a:r>
                  <a:rPr b="1" i="0" lang="pt-BR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KNOWLEDGE </a:t>
                </a:r>
                <a:r>
                  <a:rPr b="1" i="0" lang="pt-BR" sz="16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ABOUT </a:t>
                </a:r>
                <a:endParaRPr b="1" i="0" sz="10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pt-BR" sz="10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THE </a:t>
                </a:r>
                <a:r>
                  <a:rPr b="1" i="0" lang="pt-BR" sz="12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OBJECT </a:t>
                </a:r>
                <a:r>
                  <a:rPr b="1" i="0" lang="pt-BR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OF </a:t>
                </a:r>
                <a:r>
                  <a:rPr b="1" i="0" lang="pt-BR" sz="16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STUDY</a:t>
                </a:r>
                <a:endParaRPr b="1" i="0" sz="16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1" name="Google Shape;121;p14"/>
              <p:cNvSpPr txBox="1"/>
              <p:nvPr/>
            </p:nvSpPr>
            <p:spPr>
              <a:xfrm>
                <a:off x="2621867" y="4168584"/>
                <a:ext cx="312900" cy="496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pt-BR" sz="20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+</a:t>
                </a:r>
                <a:endParaRPr b="1" i="0" sz="13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2" name="Google Shape;122;p14"/>
              <p:cNvSpPr txBox="1"/>
              <p:nvPr/>
            </p:nvSpPr>
            <p:spPr>
              <a:xfrm>
                <a:off x="6329317" y="1936704"/>
                <a:ext cx="312900" cy="496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pt-BR" sz="20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+</a:t>
                </a:r>
                <a:endParaRPr b="1" i="0" sz="13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3" name="Google Shape;123;p14"/>
              <p:cNvSpPr txBox="1"/>
              <p:nvPr/>
            </p:nvSpPr>
            <p:spPr>
              <a:xfrm>
                <a:off x="6373465" y="4301045"/>
                <a:ext cx="184800" cy="496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pt-BR" sz="20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̅</a:t>
                </a:r>
                <a:endParaRPr b="1" i="0" sz="13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4" name="Google Shape;124;p14"/>
              <p:cNvSpPr txBox="1"/>
              <p:nvPr/>
            </p:nvSpPr>
            <p:spPr>
              <a:xfrm>
                <a:off x="2714444" y="2060624"/>
                <a:ext cx="184800" cy="496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pt-BR" sz="20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̅</a:t>
                </a:r>
                <a:endParaRPr b="1" i="0" sz="13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25" name="Google Shape;125;p14"/>
            <p:cNvGrpSpPr/>
            <p:nvPr/>
          </p:nvGrpSpPr>
          <p:grpSpPr>
            <a:xfrm>
              <a:off x="1237168" y="-420882"/>
              <a:ext cx="6706500" cy="6706500"/>
              <a:chOff x="1237168" y="-420882"/>
              <a:chExt cx="6706500" cy="6706500"/>
            </a:xfrm>
          </p:grpSpPr>
          <p:sp>
            <p:nvSpPr>
              <p:cNvPr id="126" name="Google Shape;126;p14"/>
              <p:cNvSpPr/>
              <p:nvPr/>
            </p:nvSpPr>
            <p:spPr>
              <a:xfrm>
                <a:off x="1237168" y="-420882"/>
                <a:ext cx="6706500" cy="6706500"/>
              </a:xfrm>
              <a:custGeom>
                <a:rect b="b" l="l" r="r" t="t"/>
                <a:pathLst>
                  <a:path extrusionOk="0" h="120000" w="120000">
                    <a:moveTo>
                      <a:pt x="83348" y="8640"/>
                    </a:moveTo>
                    <a:lnTo>
                      <a:pt x="83348" y="8640"/>
                    </a:lnTo>
                    <a:cubicBezTo>
                      <a:pt x="105596" y="18754"/>
                      <a:pt x="118803" y="42041"/>
                      <a:pt x="116062" y="66326"/>
                    </a:cubicBezTo>
                    <a:cubicBezTo>
                      <a:pt x="113322" y="90611"/>
                      <a:pt x="95258" y="110370"/>
                      <a:pt x="71316" y="115272"/>
                    </a:cubicBezTo>
                    <a:cubicBezTo>
                      <a:pt x="47373" y="120173"/>
                      <a:pt x="22998" y="109103"/>
                      <a:pt x="10934" y="87849"/>
                    </a:cubicBezTo>
                    <a:cubicBezTo>
                      <a:pt x="-1129" y="66595"/>
                      <a:pt x="1863" y="39991"/>
                      <a:pt x="18347" y="21948"/>
                    </a:cubicBezTo>
                    <a:lnTo>
                      <a:pt x="15941" y="19313"/>
                    </a:lnTo>
                    <a:lnTo>
                      <a:pt x="24199" y="20795"/>
                    </a:lnTo>
                    <a:lnTo>
                      <a:pt x="25258" y="29516"/>
                    </a:lnTo>
                    <a:lnTo>
                      <a:pt x="22854" y="26883"/>
                    </a:lnTo>
                    <a:cubicBezTo>
                      <a:pt x="8545" y="42932"/>
                      <a:pt x="6162" y="66356"/>
                      <a:pt x="16946" y="84958"/>
                    </a:cubicBezTo>
                    <a:cubicBezTo>
                      <a:pt x="27729" y="103560"/>
                      <a:pt x="49239" y="113133"/>
                      <a:pt x="70277" y="108692"/>
                    </a:cubicBezTo>
                    <a:cubicBezTo>
                      <a:pt x="91315" y="104252"/>
                      <a:pt x="107122" y="86803"/>
                      <a:pt x="109468" y="65430"/>
                    </a:cubicBezTo>
                    <a:cubicBezTo>
                      <a:pt x="111814" y="44057"/>
                      <a:pt x="100169" y="23594"/>
                      <a:pt x="80595" y="14696"/>
                    </a:cubicBezTo>
                    <a:close/>
                  </a:path>
                </a:pathLst>
              </a:custGeom>
              <a:solidFill>
                <a:srgbClr val="002B8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7" name="Google Shape;127;p14"/>
              <p:cNvSpPr/>
              <p:nvPr/>
            </p:nvSpPr>
            <p:spPr>
              <a:xfrm>
                <a:off x="2753253" y="284752"/>
                <a:ext cx="3728264" cy="767753"/>
              </a:xfrm>
              <a:custGeom>
                <a:rect b="b" l="l" r="r" t="t"/>
                <a:pathLst>
                  <a:path extrusionOk="0" h="767753" w="3728264">
                    <a:moveTo>
                      <a:pt x="0" y="127961"/>
                    </a:moveTo>
                    <a:cubicBezTo>
                      <a:pt x="0" y="94024"/>
                      <a:pt x="13482" y="61476"/>
                      <a:pt x="37479" y="37479"/>
                    </a:cubicBezTo>
                    <a:cubicBezTo>
                      <a:pt x="61476" y="13482"/>
                      <a:pt x="94024" y="0"/>
                      <a:pt x="127961" y="0"/>
                    </a:cubicBezTo>
                    <a:lnTo>
                      <a:pt x="3600303" y="0"/>
                    </a:lnTo>
                    <a:cubicBezTo>
                      <a:pt x="3634240" y="0"/>
                      <a:pt x="3666788" y="13482"/>
                      <a:pt x="3690785" y="37479"/>
                    </a:cubicBezTo>
                    <a:cubicBezTo>
                      <a:pt x="3714782" y="61476"/>
                      <a:pt x="3728264" y="94024"/>
                      <a:pt x="3728264" y="127961"/>
                    </a:cubicBezTo>
                    <a:lnTo>
                      <a:pt x="3728264" y="639792"/>
                    </a:lnTo>
                    <a:cubicBezTo>
                      <a:pt x="3728264" y="673729"/>
                      <a:pt x="3714782" y="706277"/>
                      <a:pt x="3690785" y="730274"/>
                    </a:cubicBezTo>
                    <a:cubicBezTo>
                      <a:pt x="3666788" y="754271"/>
                      <a:pt x="3634240" y="767753"/>
                      <a:pt x="3600303" y="767753"/>
                    </a:cubicBezTo>
                    <a:lnTo>
                      <a:pt x="127961" y="767753"/>
                    </a:lnTo>
                    <a:cubicBezTo>
                      <a:pt x="94024" y="767753"/>
                      <a:pt x="61476" y="754271"/>
                      <a:pt x="37479" y="730274"/>
                    </a:cubicBezTo>
                    <a:cubicBezTo>
                      <a:pt x="13482" y="706277"/>
                      <a:pt x="0" y="673729"/>
                      <a:pt x="0" y="639792"/>
                    </a:cubicBezTo>
                    <a:lnTo>
                      <a:pt x="0" y="127961"/>
                    </a:lnTo>
                    <a:close/>
                  </a:path>
                </a:pathLst>
              </a:custGeom>
              <a:solidFill>
                <a:srgbClr val="953734"/>
              </a:solidFill>
              <a:ln cap="flat" cmpd="sng" w="38100">
                <a:solidFill>
                  <a:srgbClr val="FFFFFF"/>
                </a:solidFill>
                <a:prstDash val="solid"/>
                <a:round/>
                <a:headEnd len="sm" w="sm" type="none"/>
                <a:tailEnd len="sm" w="sm" type="none"/>
              </a:ln>
              <a:effectLst>
                <a:outerShdw blurRad="40000" rotWithShape="0" dir="5400000" dist="20000">
                  <a:srgbClr val="000000">
                    <a:alpha val="37650"/>
                  </a:srgbClr>
                </a:outerShdw>
              </a:effectLst>
            </p:spPr>
            <p:txBody>
              <a:bodyPr anchorCtr="0" anchor="ctr" bIns="113675" lIns="113675" spcFirstLastPara="1" rIns="113675" wrap="square" tIns="113675">
                <a:noAutofit/>
              </a:bodyPr>
              <a:lstStyle/>
              <a:p>
                <a:pPr indent="0" lvl="0" marL="0" marR="0" rtl="0" algn="ctr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0" i="1" lang="pt-BR" sz="2000" u="none" cap="none" strike="noStrik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Primary Studies in Software Engineering</a:t>
                </a:r>
                <a:endParaRPr b="0" i="1" sz="20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8" name="Google Shape;128;p14"/>
              <p:cNvSpPr/>
              <p:nvPr/>
            </p:nvSpPr>
            <p:spPr>
              <a:xfrm>
                <a:off x="1911609" y="3557328"/>
                <a:ext cx="1069712" cy="361020"/>
              </a:xfrm>
              <a:custGeom>
                <a:rect b="b" l="l" r="r" t="t"/>
                <a:pathLst>
                  <a:path extrusionOk="0" h="361020" w="1069712">
                    <a:moveTo>
                      <a:pt x="0" y="60171"/>
                    </a:moveTo>
                    <a:cubicBezTo>
                      <a:pt x="0" y="44213"/>
                      <a:pt x="6339" y="28908"/>
                      <a:pt x="17624" y="17624"/>
                    </a:cubicBezTo>
                    <a:cubicBezTo>
                      <a:pt x="28908" y="6340"/>
                      <a:pt x="44213" y="0"/>
                      <a:pt x="60171" y="0"/>
                    </a:cubicBezTo>
                    <a:lnTo>
                      <a:pt x="1009541" y="0"/>
                    </a:lnTo>
                    <a:cubicBezTo>
                      <a:pt x="1025499" y="0"/>
                      <a:pt x="1040804" y="6339"/>
                      <a:pt x="1052088" y="17624"/>
                    </a:cubicBezTo>
                    <a:cubicBezTo>
                      <a:pt x="1063372" y="28908"/>
                      <a:pt x="1069712" y="44213"/>
                      <a:pt x="1069712" y="60171"/>
                    </a:cubicBezTo>
                    <a:lnTo>
                      <a:pt x="1069712" y="300849"/>
                    </a:lnTo>
                    <a:cubicBezTo>
                      <a:pt x="1069712" y="316807"/>
                      <a:pt x="1063373" y="332112"/>
                      <a:pt x="1052088" y="343396"/>
                    </a:cubicBezTo>
                    <a:cubicBezTo>
                      <a:pt x="1040804" y="354680"/>
                      <a:pt x="1025499" y="361020"/>
                      <a:pt x="1009541" y="361020"/>
                    </a:cubicBezTo>
                    <a:lnTo>
                      <a:pt x="60171" y="361020"/>
                    </a:lnTo>
                    <a:cubicBezTo>
                      <a:pt x="44213" y="361020"/>
                      <a:pt x="28908" y="354681"/>
                      <a:pt x="17624" y="343396"/>
                    </a:cubicBezTo>
                    <a:cubicBezTo>
                      <a:pt x="6340" y="332112"/>
                      <a:pt x="0" y="316807"/>
                      <a:pt x="0" y="300849"/>
                    </a:cubicBezTo>
                    <a:lnTo>
                      <a:pt x="0" y="60171"/>
                    </a:lnTo>
                    <a:close/>
                  </a:path>
                </a:pathLst>
              </a:custGeom>
              <a:solidFill>
                <a:srgbClr val="5AB463"/>
              </a:solidFill>
              <a:ln cap="flat" cmpd="sng" w="38100">
                <a:solidFill>
                  <a:srgbClr val="FFFFFF"/>
                </a:solidFill>
                <a:prstDash val="solid"/>
                <a:round/>
                <a:headEnd len="sm" w="sm" type="none"/>
                <a:tailEnd len="sm" w="sm" type="none"/>
              </a:ln>
              <a:effectLst>
                <a:outerShdw blurRad="40000" rotWithShape="0" dir="5400000" dist="20000">
                  <a:srgbClr val="000000">
                    <a:alpha val="37650"/>
                  </a:srgbClr>
                </a:outerShdw>
              </a:effectLst>
            </p:spPr>
            <p:txBody>
              <a:bodyPr anchorCtr="0" anchor="ctr" bIns="93800" lIns="93800" spcFirstLastPara="1" rIns="93800" wrap="square" tIns="93800">
                <a:noAutofit/>
              </a:bodyPr>
              <a:lstStyle/>
              <a:p>
                <a:pPr indent="0" lvl="0" marL="0" marR="0" rtl="0" algn="ctr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0" i="1" lang="pt-BR" sz="1800" u="none" cap="none" strike="noStrik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In Vivo</a:t>
                </a:r>
                <a:endParaRPr b="0" i="1" sz="18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9" name="Google Shape;129;p14"/>
              <p:cNvSpPr/>
              <p:nvPr/>
            </p:nvSpPr>
            <p:spPr>
              <a:xfrm>
                <a:off x="3150342" y="3564909"/>
                <a:ext cx="1084823" cy="331195"/>
              </a:xfrm>
              <a:custGeom>
                <a:rect b="b" l="l" r="r" t="t"/>
                <a:pathLst>
                  <a:path extrusionOk="0" h="331195" w="1084823">
                    <a:moveTo>
                      <a:pt x="0" y="55200"/>
                    </a:moveTo>
                    <a:cubicBezTo>
                      <a:pt x="0" y="40560"/>
                      <a:pt x="5816" y="26520"/>
                      <a:pt x="16168" y="16168"/>
                    </a:cubicBezTo>
                    <a:cubicBezTo>
                      <a:pt x="26520" y="5816"/>
                      <a:pt x="40560" y="0"/>
                      <a:pt x="55200" y="0"/>
                    </a:cubicBezTo>
                    <a:lnTo>
                      <a:pt x="1029623" y="0"/>
                    </a:lnTo>
                    <a:cubicBezTo>
                      <a:pt x="1044263" y="0"/>
                      <a:pt x="1058303" y="5816"/>
                      <a:pt x="1068655" y="16168"/>
                    </a:cubicBezTo>
                    <a:cubicBezTo>
                      <a:pt x="1079007" y="26520"/>
                      <a:pt x="1084823" y="40560"/>
                      <a:pt x="1084823" y="55200"/>
                    </a:cubicBezTo>
                    <a:lnTo>
                      <a:pt x="1084823" y="275995"/>
                    </a:lnTo>
                    <a:cubicBezTo>
                      <a:pt x="1084823" y="290635"/>
                      <a:pt x="1079007" y="304675"/>
                      <a:pt x="1068655" y="315027"/>
                    </a:cubicBezTo>
                    <a:cubicBezTo>
                      <a:pt x="1058303" y="325379"/>
                      <a:pt x="1044263" y="331195"/>
                      <a:pt x="1029623" y="331195"/>
                    </a:cubicBezTo>
                    <a:lnTo>
                      <a:pt x="55200" y="331195"/>
                    </a:lnTo>
                    <a:cubicBezTo>
                      <a:pt x="40560" y="331195"/>
                      <a:pt x="26520" y="325379"/>
                      <a:pt x="16168" y="315027"/>
                    </a:cubicBezTo>
                    <a:cubicBezTo>
                      <a:pt x="5816" y="304675"/>
                      <a:pt x="0" y="290635"/>
                      <a:pt x="0" y="275995"/>
                    </a:cubicBezTo>
                    <a:lnTo>
                      <a:pt x="0" y="55200"/>
                    </a:lnTo>
                    <a:close/>
                  </a:path>
                </a:pathLst>
              </a:custGeom>
              <a:solidFill>
                <a:srgbClr val="5DAEA5"/>
              </a:solidFill>
              <a:ln cap="flat" cmpd="sng" w="38100">
                <a:solidFill>
                  <a:srgbClr val="FFFFFF"/>
                </a:solidFill>
                <a:prstDash val="solid"/>
                <a:round/>
                <a:headEnd len="sm" w="sm" type="none"/>
                <a:tailEnd len="sm" w="sm" type="none"/>
              </a:ln>
              <a:effectLst>
                <a:outerShdw blurRad="40000" rotWithShape="0" dir="5400000" dist="20000">
                  <a:srgbClr val="000000">
                    <a:alpha val="37650"/>
                  </a:srgbClr>
                </a:outerShdw>
              </a:effectLst>
            </p:spPr>
            <p:txBody>
              <a:bodyPr anchorCtr="0" anchor="ctr" bIns="92350" lIns="92350" spcFirstLastPara="1" rIns="92350" wrap="square" tIns="92350">
                <a:noAutofit/>
              </a:bodyPr>
              <a:lstStyle/>
              <a:p>
                <a:pPr indent="0" lvl="0" marL="0" marR="0" rtl="0" algn="ctr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0" i="1" lang="pt-BR" sz="1800" u="none" cap="none" strike="noStrik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In Vitro</a:t>
                </a:r>
                <a:endParaRPr b="0" i="1" sz="18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0" name="Google Shape;130;p14"/>
              <p:cNvSpPr/>
              <p:nvPr/>
            </p:nvSpPr>
            <p:spPr>
              <a:xfrm>
                <a:off x="4694335" y="3566136"/>
                <a:ext cx="1144091" cy="325164"/>
              </a:xfrm>
              <a:custGeom>
                <a:rect b="b" l="l" r="r" t="t"/>
                <a:pathLst>
                  <a:path extrusionOk="0" h="325164" w="1144091">
                    <a:moveTo>
                      <a:pt x="0" y="54195"/>
                    </a:moveTo>
                    <a:cubicBezTo>
                      <a:pt x="0" y="39822"/>
                      <a:pt x="5710" y="26037"/>
                      <a:pt x="15873" y="15873"/>
                    </a:cubicBezTo>
                    <a:cubicBezTo>
                      <a:pt x="26037" y="5709"/>
                      <a:pt x="39821" y="0"/>
                      <a:pt x="54195" y="0"/>
                    </a:cubicBezTo>
                    <a:lnTo>
                      <a:pt x="1089896" y="0"/>
                    </a:lnTo>
                    <a:cubicBezTo>
                      <a:pt x="1104269" y="0"/>
                      <a:pt x="1118054" y="5710"/>
                      <a:pt x="1128218" y="15873"/>
                    </a:cubicBezTo>
                    <a:cubicBezTo>
                      <a:pt x="1138382" y="26037"/>
                      <a:pt x="1144091" y="39821"/>
                      <a:pt x="1144091" y="54195"/>
                    </a:cubicBezTo>
                    <a:lnTo>
                      <a:pt x="1144091" y="270969"/>
                    </a:lnTo>
                    <a:cubicBezTo>
                      <a:pt x="1144091" y="285342"/>
                      <a:pt x="1138381" y="299127"/>
                      <a:pt x="1128218" y="309291"/>
                    </a:cubicBezTo>
                    <a:cubicBezTo>
                      <a:pt x="1118054" y="319455"/>
                      <a:pt x="1104270" y="325164"/>
                      <a:pt x="1089896" y="325164"/>
                    </a:cubicBezTo>
                    <a:lnTo>
                      <a:pt x="54195" y="325164"/>
                    </a:lnTo>
                    <a:cubicBezTo>
                      <a:pt x="39822" y="325164"/>
                      <a:pt x="26037" y="319454"/>
                      <a:pt x="15873" y="309291"/>
                    </a:cubicBezTo>
                    <a:cubicBezTo>
                      <a:pt x="5709" y="299127"/>
                      <a:pt x="0" y="285343"/>
                      <a:pt x="0" y="270969"/>
                    </a:cubicBezTo>
                    <a:lnTo>
                      <a:pt x="0" y="54195"/>
                    </a:lnTo>
                    <a:close/>
                  </a:path>
                </a:pathLst>
              </a:custGeom>
              <a:solidFill>
                <a:srgbClr val="6078A8"/>
              </a:solidFill>
              <a:ln cap="flat" cmpd="sng" w="38100">
                <a:solidFill>
                  <a:srgbClr val="FFFFFF"/>
                </a:solidFill>
                <a:prstDash val="solid"/>
                <a:round/>
                <a:headEnd len="sm" w="sm" type="none"/>
                <a:tailEnd len="sm" w="sm" type="none"/>
              </a:ln>
              <a:effectLst>
                <a:outerShdw blurRad="40000" rotWithShape="0" dir="5400000" dist="20000">
                  <a:srgbClr val="000000">
                    <a:alpha val="37650"/>
                  </a:srgbClr>
                </a:outerShdw>
              </a:effectLst>
            </p:spPr>
            <p:txBody>
              <a:bodyPr anchorCtr="0" anchor="ctr" bIns="92050" lIns="92050" spcFirstLastPara="1" rIns="92050" wrap="square" tIns="92050">
                <a:noAutofit/>
              </a:bodyPr>
              <a:lstStyle/>
              <a:p>
                <a:pPr indent="0" lvl="0" marL="0" marR="0" rtl="0" algn="ctr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0" i="1" lang="pt-BR" sz="1600" u="none" cap="none" strike="noStrik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In Virtuo</a:t>
                </a:r>
                <a:endParaRPr b="0" i="1" sz="16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1" name="Google Shape;131;p14"/>
              <p:cNvSpPr/>
              <p:nvPr/>
            </p:nvSpPr>
            <p:spPr>
              <a:xfrm>
                <a:off x="6190139" y="3569141"/>
                <a:ext cx="1141265" cy="326497"/>
              </a:xfrm>
              <a:custGeom>
                <a:rect b="b" l="l" r="r" t="t"/>
                <a:pathLst>
                  <a:path extrusionOk="0" h="326497" w="1141265">
                    <a:moveTo>
                      <a:pt x="0" y="54417"/>
                    </a:moveTo>
                    <a:cubicBezTo>
                      <a:pt x="0" y="39985"/>
                      <a:pt x="5733" y="26144"/>
                      <a:pt x="15938" y="15938"/>
                    </a:cubicBezTo>
                    <a:cubicBezTo>
                      <a:pt x="26143" y="5733"/>
                      <a:pt x="39984" y="0"/>
                      <a:pt x="54417" y="0"/>
                    </a:cubicBezTo>
                    <a:lnTo>
                      <a:pt x="1086848" y="0"/>
                    </a:lnTo>
                    <a:cubicBezTo>
                      <a:pt x="1101280" y="0"/>
                      <a:pt x="1115121" y="5733"/>
                      <a:pt x="1125327" y="15938"/>
                    </a:cubicBezTo>
                    <a:cubicBezTo>
                      <a:pt x="1135532" y="26143"/>
                      <a:pt x="1141265" y="39984"/>
                      <a:pt x="1141265" y="54417"/>
                    </a:cubicBezTo>
                    <a:lnTo>
                      <a:pt x="1141265" y="272080"/>
                    </a:lnTo>
                    <a:cubicBezTo>
                      <a:pt x="1141265" y="286512"/>
                      <a:pt x="1135532" y="300353"/>
                      <a:pt x="1125327" y="310559"/>
                    </a:cubicBezTo>
                    <a:cubicBezTo>
                      <a:pt x="1115122" y="320764"/>
                      <a:pt x="1101281" y="326497"/>
                      <a:pt x="1086848" y="326497"/>
                    </a:cubicBezTo>
                    <a:lnTo>
                      <a:pt x="54417" y="326497"/>
                    </a:lnTo>
                    <a:cubicBezTo>
                      <a:pt x="39985" y="326497"/>
                      <a:pt x="26144" y="320764"/>
                      <a:pt x="15938" y="310559"/>
                    </a:cubicBezTo>
                    <a:cubicBezTo>
                      <a:pt x="5733" y="300354"/>
                      <a:pt x="0" y="286513"/>
                      <a:pt x="0" y="272080"/>
                    </a:cubicBezTo>
                    <a:lnTo>
                      <a:pt x="0" y="54417"/>
                    </a:lnTo>
                    <a:close/>
                  </a:path>
                </a:pathLst>
              </a:custGeom>
              <a:solidFill>
                <a:srgbClr val="7F63A1"/>
              </a:solidFill>
              <a:ln cap="flat" cmpd="sng" w="38100">
                <a:solidFill>
                  <a:srgbClr val="FFFFFF"/>
                </a:solidFill>
                <a:prstDash val="solid"/>
                <a:round/>
                <a:headEnd len="sm" w="sm" type="none"/>
                <a:tailEnd len="sm" w="sm" type="none"/>
              </a:ln>
              <a:effectLst>
                <a:outerShdw blurRad="40000" rotWithShape="0" dir="5400000" dist="20000">
                  <a:srgbClr val="000000">
                    <a:alpha val="37650"/>
                  </a:srgbClr>
                </a:outerShdw>
              </a:effectLst>
            </p:spPr>
            <p:txBody>
              <a:bodyPr anchorCtr="0" anchor="ctr" bIns="92125" lIns="92125" spcFirstLastPara="1" rIns="92125" wrap="square" tIns="92125">
                <a:noAutofit/>
              </a:bodyPr>
              <a:lstStyle/>
              <a:p>
                <a:pPr indent="0" lvl="0" marL="0" marR="0" rtl="0" algn="ctr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0" i="1" lang="pt-BR" sz="1800" u="none" cap="none" strike="noStrik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In Silico</a:t>
                </a:r>
                <a:endParaRPr b="0" i="1" sz="18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32" name="Google Shape;132;p14"/>
          <p:cNvSpPr/>
          <p:nvPr/>
        </p:nvSpPr>
        <p:spPr>
          <a:xfrm>
            <a:off x="6408894" y="3263725"/>
            <a:ext cx="1174800" cy="1221300"/>
          </a:xfrm>
          <a:prstGeom prst="rect">
            <a:avLst/>
          </a:prstGeom>
          <a:noFill/>
          <a:ln cap="flat" cmpd="sng" w="38100">
            <a:solidFill>
              <a:srgbClr val="C00000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32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1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latin typeface="Helvetica Neue"/>
                <a:ea typeface="Helvetica Neue"/>
                <a:cs typeface="Helvetica Neue"/>
                <a:sym typeface="Helvetica Neue"/>
              </a:rPr>
              <a:t>Simulation Models Life Cycle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02" name="Google Shape;302;p32"/>
          <p:cNvSpPr txBox="1"/>
          <p:nvPr>
            <p:ph idx="1" type="body"/>
          </p:nvPr>
        </p:nvSpPr>
        <p:spPr>
          <a:xfrm>
            <a:off x="457200" y="2018775"/>
            <a:ext cx="8229600" cy="364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22860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/>
              <a:t>Simulation-Based Studies</a:t>
            </a:r>
            <a:r>
              <a:rPr lang="pt-BR"/>
              <a:t>: “a series of steps, such as: data collection, </a:t>
            </a:r>
            <a:r>
              <a:rPr lang="pt-BR"/>
              <a:t>model </a:t>
            </a:r>
            <a:r>
              <a:rPr lang="pt-BR"/>
              <a:t>coding, verification </a:t>
            </a:r>
            <a:r>
              <a:rPr lang="pt-BR"/>
              <a:t>and</a:t>
            </a:r>
            <a:r>
              <a:rPr lang="pt-BR"/>
              <a:t> validation, experimental design, analysis of output data, and implementation”</a:t>
            </a:r>
            <a:endParaRPr/>
          </a:p>
          <a:p>
            <a:pPr indent="0" lvl="0" marL="22860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22860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22860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/>
              <a:t>Simulation models used as an </a:t>
            </a:r>
            <a:r>
              <a:rPr lang="pt-BR">
                <a:solidFill>
                  <a:schemeClr val="accent1"/>
                </a:solidFill>
              </a:rPr>
              <a:t>instrument</a:t>
            </a:r>
            <a:r>
              <a:rPr lang="pt-BR"/>
              <a:t> for observing the phenomenon under study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None/>
            </a:pPr>
            <a:r>
              <a:t/>
            </a:r>
            <a:endParaRPr b="1" sz="2600"/>
          </a:p>
        </p:txBody>
      </p:sp>
      <p:sp>
        <p:nvSpPr>
          <p:cNvPr id="303" name="Google Shape;303;p32"/>
          <p:cNvSpPr/>
          <p:nvPr/>
        </p:nvSpPr>
        <p:spPr>
          <a:xfrm>
            <a:off x="5494450" y="3636650"/>
            <a:ext cx="2563800" cy="31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1" marL="45720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i="0" lang="pt-BR" sz="1600" u="none" cap="none" strike="noStrike">
                <a:solidFill>
                  <a:schemeClr val="dk1"/>
                </a:solidFill>
              </a:rPr>
              <a:t>[Alexopoulos, 2007]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33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Simulation Models Life Cycle</a:t>
            </a:r>
            <a:endParaRPr/>
          </a:p>
        </p:txBody>
      </p:sp>
      <p:pic>
        <p:nvPicPr>
          <p:cNvPr id="310" name="Google Shape;310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84500" y="1768925"/>
            <a:ext cx="6896100" cy="4648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34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Simulation Approaches</a:t>
            </a:r>
            <a:endParaRPr/>
          </a:p>
        </p:txBody>
      </p:sp>
      <p:sp>
        <p:nvSpPr>
          <p:cNvPr id="316" name="Google Shape;316;p34"/>
          <p:cNvSpPr txBox="1"/>
          <p:nvPr>
            <p:ph idx="1" type="body"/>
          </p:nvPr>
        </p:nvSpPr>
        <p:spPr>
          <a:xfrm>
            <a:off x="628650" y="1825625"/>
            <a:ext cx="78867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pt-BR"/>
              <a:t>Represent an abstraction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pt-BR"/>
              <a:t>Mechanism of advancing time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pt-BR"/>
              <a:t>Simulation clock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pt-BR"/>
              <a:t>Determinism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pt-BR"/>
              <a:t>Mathematical Formalism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35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Simulation Approaches</a:t>
            </a:r>
            <a:endParaRPr/>
          </a:p>
        </p:txBody>
      </p:sp>
      <p:sp>
        <p:nvSpPr>
          <p:cNvPr id="322" name="Google Shape;322;p35"/>
          <p:cNvSpPr txBox="1"/>
          <p:nvPr>
            <p:ph idx="1" type="body"/>
          </p:nvPr>
        </p:nvSpPr>
        <p:spPr>
          <a:xfrm>
            <a:off x="628650" y="1825625"/>
            <a:ext cx="78867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b="1" lang="pt-BR" sz="2400"/>
              <a:t>System Dynamics</a:t>
            </a:r>
            <a:r>
              <a:rPr b="1" lang="pt-BR" sz="2400"/>
              <a:t> (Continuous Simulation)</a:t>
            </a:r>
            <a:endParaRPr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b="1" lang="pt-BR" sz="2400"/>
              <a:t>Discrete-Event Simulation</a:t>
            </a:r>
            <a:endParaRPr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pt-BR" sz="2400"/>
              <a:t>Agent-Based Simulation</a:t>
            </a:r>
            <a:endParaRPr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pt-BR" sz="2400"/>
              <a:t>State-Based Simulation</a:t>
            </a:r>
            <a:endParaRPr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pt-BR" sz="2400"/>
              <a:t>Hybrid Models</a:t>
            </a:r>
            <a:endParaRPr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pt-BR" sz="2400"/>
              <a:t>...</a:t>
            </a:r>
            <a:endParaRPr sz="2400"/>
          </a:p>
        </p:txBody>
      </p:sp>
      <p:pic>
        <p:nvPicPr>
          <p:cNvPr descr="Discrete-Event.png" id="323" name="Google Shape;323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12776" y="4520195"/>
            <a:ext cx="2663111" cy="185634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ystem-Dynamics.png" id="324" name="Google Shape;324;p3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384162" y="4581141"/>
            <a:ext cx="2544376" cy="1734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36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3959"/>
              <a:t>System Dynamics</a:t>
            </a:r>
            <a:br>
              <a:rPr lang="pt-BR" sz="3959"/>
            </a:br>
            <a:r>
              <a:rPr lang="pt-BR" sz="2880"/>
              <a:t>(Continuous Simulation)</a:t>
            </a:r>
            <a:endParaRPr sz="3600"/>
          </a:p>
        </p:txBody>
      </p:sp>
      <p:sp>
        <p:nvSpPr>
          <p:cNvPr id="330" name="Google Shape;330;p36"/>
          <p:cNvSpPr txBox="1"/>
          <p:nvPr>
            <p:ph idx="1" type="body"/>
          </p:nvPr>
        </p:nvSpPr>
        <p:spPr>
          <a:xfrm>
            <a:off x="628650" y="1825625"/>
            <a:ext cx="78867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pt-BR" sz="2800"/>
              <a:t>Mathematical models for continuous systems</a:t>
            </a:r>
            <a:r>
              <a:rPr lang="pt-BR"/>
              <a:t> are defined using differential equations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pt-BR"/>
              <a:t>The input is specified for all values in time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pt-BR"/>
              <a:t>The input drives the system</a:t>
            </a:r>
            <a:r>
              <a:rPr lang="pt-BR" sz="2800"/>
              <a:t>!</a:t>
            </a:r>
            <a:endParaRPr/>
          </a:p>
        </p:txBody>
      </p:sp>
      <p:pic>
        <p:nvPicPr>
          <p:cNvPr descr="df.jpg" id="331" name="Google Shape;331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91849" y="4133450"/>
            <a:ext cx="3103000" cy="11082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32" name="Google Shape;332;p36"/>
          <p:cNvCxnSpPr/>
          <p:nvPr/>
        </p:nvCxnSpPr>
        <p:spPr>
          <a:xfrm rot="10800000">
            <a:off x="5868144" y="4797152"/>
            <a:ext cx="504056" cy="432048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dash"/>
            <a:round/>
            <a:headEnd len="sm" w="sm" type="none"/>
            <a:tailEnd len="med" w="med" type="stealth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sp>
        <p:nvSpPr>
          <p:cNvPr id="333" name="Google Shape;333;p36"/>
          <p:cNvSpPr txBox="1"/>
          <p:nvPr/>
        </p:nvSpPr>
        <p:spPr>
          <a:xfrm>
            <a:off x="5796136" y="5301208"/>
            <a:ext cx="3173991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dk1"/>
                </a:solidFill>
              </a:rPr>
              <a:t>Inputs</a:t>
            </a:r>
            <a:r>
              <a:rPr lang="pt-B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(list of parâmetros)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34" name="Google Shape;334;p36"/>
          <p:cNvCxnSpPr/>
          <p:nvPr/>
        </p:nvCxnSpPr>
        <p:spPr>
          <a:xfrm flipH="1" rot="10800000">
            <a:off x="3347864" y="4817908"/>
            <a:ext cx="522300" cy="483300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dash"/>
            <a:round/>
            <a:headEnd len="sm" w="sm" type="none"/>
            <a:tailEnd len="med" w="med" type="stealth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sp>
        <p:nvSpPr>
          <p:cNvPr id="335" name="Google Shape;335;p36"/>
          <p:cNvSpPr txBox="1"/>
          <p:nvPr/>
        </p:nvSpPr>
        <p:spPr>
          <a:xfrm>
            <a:off x="1547664" y="5301208"/>
            <a:ext cx="4003633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dk1"/>
                </a:solidFill>
              </a:rPr>
              <a:t>State Variables</a:t>
            </a:r>
            <a:r>
              <a:rPr lang="pt-B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(</a:t>
            </a:r>
            <a:r>
              <a:rPr i="1" lang="pt-B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stock</a:t>
            </a:r>
            <a:r>
              <a:rPr i="1" lang="pt-BR" sz="1800">
                <a:solidFill>
                  <a:schemeClr val="dk1"/>
                </a:solidFill>
              </a:rPr>
              <a:t> vectors</a:t>
            </a:r>
            <a:r>
              <a:rPr lang="pt-B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37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pt-BR" sz="3959"/>
              <a:t>System Dynamics</a:t>
            </a:r>
            <a:br>
              <a:rPr lang="pt-BR" sz="3959"/>
            </a:br>
            <a:r>
              <a:rPr lang="pt-BR" sz="2880"/>
              <a:t>(Continuous Simulation)</a:t>
            </a:r>
            <a:endParaRPr sz="3600"/>
          </a:p>
        </p:txBody>
      </p:sp>
      <p:sp>
        <p:nvSpPr>
          <p:cNvPr id="341" name="Google Shape;341;p37"/>
          <p:cNvSpPr txBox="1"/>
          <p:nvPr>
            <p:ph idx="1" type="body"/>
          </p:nvPr>
        </p:nvSpPr>
        <p:spPr>
          <a:xfrm>
            <a:off x="628650" y="1825625"/>
            <a:ext cx="78867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pt-BR"/>
              <a:t>Time advances in constant intervals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pt-BR"/>
              <a:t>Modelling</a:t>
            </a:r>
            <a:r>
              <a:rPr lang="pt-BR" sz="2800"/>
              <a:t> usin</a:t>
            </a:r>
            <a:r>
              <a:rPr lang="pt-BR"/>
              <a:t>g</a:t>
            </a:r>
            <a:r>
              <a:rPr lang="pt-BR" sz="2800"/>
              <a:t> SD: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i="1" lang="pt-BR" sz="2400"/>
              <a:t>Causal loop diagram</a:t>
            </a:r>
            <a:endParaRPr/>
          </a:p>
          <a:p>
            <a:pPr indent="-228600" lvl="2" marL="1143000" rtl="0" algn="l">
              <a:spcBef>
                <a:spcPts val="400"/>
              </a:spcBef>
              <a:spcAft>
                <a:spcPts val="0"/>
              </a:spcAft>
              <a:buSzPts val="2000"/>
              <a:buChar char="•"/>
            </a:pPr>
            <a:r>
              <a:rPr lang="pt-BR"/>
              <a:t>Describes cause-effect relationships between variables</a:t>
            </a:r>
            <a:endParaRPr/>
          </a:p>
          <a:p>
            <a:pPr indent="-228600" lvl="2" marL="1143000" rtl="0" algn="l">
              <a:spcBef>
                <a:spcPts val="400"/>
              </a:spcBef>
              <a:spcAft>
                <a:spcPts val="0"/>
              </a:spcAft>
              <a:buSzPts val="2000"/>
              <a:buChar char="•"/>
            </a:pPr>
            <a:r>
              <a:rPr lang="pt-BR"/>
              <a:t>Positive (+) or negative (-) signs at the end of each arrow indicate how dependent variables change based on a change in an independent variable</a:t>
            </a:r>
            <a:endParaRPr/>
          </a:p>
          <a:p>
            <a:pPr indent="-228600" lvl="2" marL="1143000" rtl="0" algn="l">
              <a:spcBef>
                <a:spcPts val="400"/>
              </a:spcBef>
              <a:spcAft>
                <a:spcPts val="0"/>
              </a:spcAft>
              <a:buSzPts val="2000"/>
              <a:buChar char="•"/>
            </a:pPr>
            <a:r>
              <a:rPr lang="pt-BR"/>
              <a:t>Greater positive (reinforcement) and negative (balance) signals within the cycles indicate the general type of the cycle</a:t>
            </a:r>
            <a:endParaRPr/>
          </a:p>
          <a:p>
            <a:pPr indent="-101600" lvl="2" marL="1143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t/>
            </a:r>
            <a:endParaRPr sz="200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38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pt-BR" sz="3959"/>
              <a:t>System Dynamics</a:t>
            </a:r>
            <a:br>
              <a:rPr lang="pt-BR" sz="3959"/>
            </a:br>
            <a:r>
              <a:rPr lang="pt-BR" sz="2880"/>
              <a:t>(Continuous Simulation)</a:t>
            </a:r>
            <a:endParaRPr sz="3600"/>
          </a:p>
        </p:txBody>
      </p:sp>
      <p:sp>
        <p:nvSpPr>
          <p:cNvPr id="347" name="Google Shape;347;p38"/>
          <p:cNvSpPr txBox="1"/>
          <p:nvPr>
            <p:ph idx="1" type="body"/>
          </p:nvPr>
        </p:nvSpPr>
        <p:spPr>
          <a:xfrm>
            <a:off x="628650" y="1825625"/>
            <a:ext cx="78867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800"/>
              <a:t>Ex.:</a:t>
            </a:r>
            <a:endParaRPr sz="2400"/>
          </a:p>
        </p:txBody>
      </p:sp>
      <p:pic>
        <p:nvPicPr>
          <p:cNvPr descr="nascimentosemortes.gif" id="348" name="Google Shape;348;p38"/>
          <p:cNvPicPr preferRelativeResize="0"/>
          <p:nvPr/>
        </p:nvPicPr>
        <p:blipFill rotWithShape="1">
          <a:blip r:embed="rId3">
            <a:alphaModFix/>
          </a:blip>
          <a:srcRect b="0" l="0" r="3947" t="0"/>
          <a:stretch/>
        </p:blipFill>
        <p:spPr>
          <a:xfrm>
            <a:off x="774450" y="2437175"/>
            <a:ext cx="7595100" cy="275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39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pt-BR" sz="3959"/>
              <a:t>System Dynamics</a:t>
            </a:r>
            <a:br>
              <a:rPr lang="pt-BR" sz="3959"/>
            </a:br>
            <a:r>
              <a:rPr lang="pt-BR" sz="2880"/>
              <a:t>(Continuous Simulation)</a:t>
            </a:r>
            <a:endParaRPr sz="3600"/>
          </a:p>
        </p:txBody>
      </p:sp>
      <p:sp>
        <p:nvSpPr>
          <p:cNvPr id="354" name="Google Shape;354;p39"/>
          <p:cNvSpPr txBox="1"/>
          <p:nvPr>
            <p:ph idx="1" type="body"/>
          </p:nvPr>
        </p:nvSpPr>
        <p:spPr>
          <a:xfrm>
            <a:off x="461100" y="1825625"/>
            <a:ext cx="82218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pt-BR"/>
              <a:t>Cause-Effect Diagram does not allow accumulation of values in variables</a:t>
            </a:r>
            <a:endParaRPr/>
          </a:p>
          <a:p>
            <a:pPr indent="0" lvl="0" marL="2286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pt-BR"/>
              <a:t>Inventory (stock) and flows (rate) </a:t>
            </a:r>
            <a:r>
              <a:rPr lang="pt-BR"/>
              <a:t>models</a:t>
            </a:r>
            <a:endParaRPr/>
          </a:p>
          <a:p>
            <a:pPr indent="-292100" lvl="1" marL="685800" rtl="0" algn="l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b="1" lang="pt-BR"/>
              <a:t>Stocks</a:t>
            </a:r>
            <a:r>
              <a:rPr lang="pt-BR"/>
              <a:t>: accumulation points within the system that allow measuring the </a:t>
            </a:r>
            <a:r>
              <a:rPr lang="pt-BR">
                <a:solidFill>
                  <a:schemeClr val="accent1"/>
                </a:solidFill>
              </a:rPr>
              <a:t>quantity</a:t>
            </a:r>
            <a:r>
              <a:rPr lang="pt-BR"/>
              <a:t> of a variable at a given time</a:t>
            </a:r>
            <a:endParaRPr/>
          </a:p>
          <a:p>
            <a:pPr indent="-292100" lvl="1" marL="685800" rtl="0" algn="l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b="1" lang="pt-BR"/>
              <a:t>Flows</a:t>
            </a:r>
            <a:r>
              <a:rPr lang="pt-BR"/>
              <a:t>: inventory inflows and outflows that represent the </a:t>
            </a:r>
            <a:r>
              <a:rPr lang="pt-BR">
                <a:solidFill>
                  <a:schemeClr val="accent1"/>
                </a:solidFill>
              </a:rPr>
              <a:t>rate</a:t>
            </a:r>
            <a:r>
              <a:rPr lang="pt-BR"/>
              <a:t> of change in inventory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9" name="Google Shape;359;p40"/>
          <p:cNvPicPr preferRelativeResize="0"/>
          <p:nvPr/>
        </p:nvPicPr>
        <p:blipFill rotWithShape="1">
          <a:blip r:embed="rId3">
            <a:alphaModFix/>
          </a:blip>
          <a:srcRect b="0" l="0" r="5103" t="0"/>
          <a:stretch/>
        </p:blipFill>
        <p:spPr>
          <a:xfrm>
            <a:off x="266282" y="1556792"/>
            <a:ext cx="8724663" cy="4968552"/>
          </a:xfrm>
          <a:prstGeom prst="rect">
            <a:avLst/>
          </a:prstGeom>
          <a:noFill/>
          <a:ln>
            <a:noFill/>
          </a:ln>
        </p:spPr>
      </p:pic>
      <p:sp>
        <p:nvSpPr>
          <p:cNvPr id="360" name="Google Shape;360;p40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pt-BR" sz="3959"/>
              <a:t>System Dynamics</a:t>
            </a:r>
            <a:br>
              <a:rPr lang="pt-BR" sz="3959"/>
            </a:br>
            <a:r>
              <a:rPr lang="pt-BR" sz="2880"/>
              <a:t>(Continuous Simulation)</a:t>
            </a:r>
            <a:endParaRPr sz="3600"/>
          </a:p>
        </p:txBody>
      </p:sp>
      <p:sp>
        <p:nvSpPr>
          <p:cNvPr id="361" name="Google Shape;361;p40"/>
          <p:cNvSpPr txBox="1"/>
          <p:nvPr>
            <p:ph idx="1" type="body"/>
          </p:nvPr>
        </p:nvSpPr>
        <p:spPr>
          <a:xfrm>
            <a:off x="628650" y="1825625"/>
            <a:ext cx="78867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2286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800"/>
              <a:t>Ex.:</a:t>
            </a:r>
            <a:endParaRPr sz="2400"/>
          </a:p>
        </p:txBody>
      </p:sp>
      <p:sp>
        <p:nvSpPr>
          <p:cNvPr id="362" name="Google Shape;362;p40"/>
          <p:cNvSpPr txBox="1"/>
          <p:nvPr/>
        </p:nvSpPr>
        <p:spPr>
          <a:xfrm rot="-5400000">
            <a:off x="7646578" y="3460357"/>
            <a:ext cx="1711113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chemeClr val="dk1"/>
                </a:solidFill>
              </a:rPr>
              <a:t>Brooks’ Law</a:t>
            </a:r>
            <a:endParaRPr b="1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3" name="Google Shape;363;p40"/>
          <p:cNvSpPr/>
          <p:nvPr/>
        </p:nvSpPr>
        <p:spPr>
          <a:xfrm>
            <a:off x="914400" y="6466075"/>
            <a:ext cx="70551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David G Chernoguz. 2011. The system dynamics of Brooks' Law in team production. </a:t>
            </a:r>
            <a:r>
              <a:rPr i="1" lang="pt-BR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Simulation, </a:t>
            </a:r>
            <a:r>
              <a:rPr lang="pt-BR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87, 11 (November 2011), 947-975.</a:t>
            </a:r>
            <a:endParaRPr sz="10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41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3959"/>
              <a:t>Discrete-Event Simulation</a:t>
            </a:r>
            <a:endParaRPr sz="3959"/>
          </a:p>
        </p:txBody>
      </p:sp>
      <p:sp>
        <p:nvSpPr>
          <p:cNvPr id="369" name="Google Shape;369;p41"/>
          <p:cNvSpPr txBox="1"/>
          <p:nvPr>
            <p:ph idx="1" type="body"/>
          </p:nvPr>
        </p:nvSpPr>
        <p:spPr>
          <a:xfrm>
            <a:off x="628650" y="1825625"/>
            <a:ext cx="78867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pt-BR"/>
              <a:t>Simplified view of systems based on continuous time, where</a:t>
            </a:r>
            <a:endParaRPr/>
          </a:p>
          <a:p>
            <a:pPr indent="-292100" lvl="1" marL="6858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pt-BR"/>
              <a:t>time t is a function of an initial time t</a:t>
            </a:r>
            <a:r>
              <a:rPr baseline="-25000" lang="pt-BR"/>
              <a:t>0</a:t>
            </a:r>
            <a:r>
              <a:rPr lang="pt-BR"/>
              <a:t>, an interval h, and a discrete step k</a:t>
            </a:r>
            <a:endParaRPr/>
          </a:p>
          <a:p>
            <a:pPr indent="-292100" lvl="1" marL="6858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pt-BR"/>
              <a:t>t = t</a:t>
            </a:r>
            <a:r>
              <a:rPr baseline="-25000" lang="pt-BR"/>
              <a:t>0</a:t>
            </a:r>
            <a:r>
              <a:rPr lang="pt-BR"/>
              <a:t> + hk</a:t>
            </a:r>
            <a:endParaRPr/>
          </a:p>
          <a:p>
            <a:pPr indent="-342900" lvl="0" marL="3429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pt-BR"/>
              <a:t>Unlike continuous models, the difference is not constant, it usually varies and is non-deterministic</a:t>
            </a:r>
            <a:endParaRPr/>
          </a:p>
          <a:p>
            <a:pPr indent="-292100" lvl="1" marL="6858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pt-BR"/>
              <a:t>Based on stochastic methods</a:t>
            </a:r>
            <a:endParaRPr sz="28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5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Introduction</a:t>
            </a:r>
            <a:endParaRPr/>
          </a:p>
        </p:txBody>
      </p:sp>
      <p:sp>
        <p:nvSpPr>
          <p:cNvPr id="139" name="Google Shape;139;p15"/>
          <p:cNvSpPr txBox="1"/>
          <p:nvPr>
            <p:ph idx="1" type="body"/>
          </p:nvPr>
        </p:nvSpPr>
        <p:spPr>
          <a:xfrm>
            <a:off x="628650" y="1825625"/>
            <a:ext cx="7886700" cy="4351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pt-BR"/>
              <a:t>As </a:t>
            </a:r>
            <a:r>
              <a:rPr i="1" lang="pt-BR"/>
              <a:t>In Silico</a:t>
            </a:r>
            <a:r>
              <a:rPr lang="pt-BR"/>
              <a:t> studies involve the use of </a:t>
            </a:r>
            <a:r>
              <a:rPr lang="pt-BR">
                <a:solidFill>
                  <a:schemeClr val="accent1"/>
                </a:solidFill>
              </a:rPr>
              <a:t>computational models</a:t>
            </a:r>
            <a:r>
              <a:rPr lang="pt-BR"/>
              <a:t>, what count as a model?</a:t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pt-BR"/>
              <a:t>Abstractions formal enough to be understood by a computer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pt-BR"/>
              <a:t>Simulation models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pt-BR"/>
              <a:t>Programmed algorithms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pt-BR"/>
              <a:t>State Machines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pt-BR"/>
              <a:t>AI/ML models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pt-BR"/>
              <a:t>…</a:t>
            </a: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42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pt-BR" sz="3959"/>
              <a:t>Discrete-Event Simulation</a:t>
            </a:r>
            <a:endParaRPr sz="3959"/>
          </a:p>
        </p:txBody>
      </p:sp>
      <p:sp>
        <p:nvSpPr>
          <p:cNvPr id="375" name="Google Shape;375;p42"/>
          <p:cNvSpPr txBox="1"/>
          <p:nvPr>
            <p:ph idx="1" type="body"/>
          </p:nvPr>
        </p:nvSpPr>
        <p:spPr>
          <a:xfrm>
            <a:off x="628650" y="1825625"/>
            <a:ext cx="78867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pt-BR">
                <a:solidFill>
                  <a:schemeClr val="accent1"/>
                </a:solidFill>
              </a:rPr>
              <a:t>Pseudo-random</a:t>
            </a:r>
            <a:r>
              <a:rPr lang="pt-BR"/>
              <a:t> events controlled by a list, containing the next instant that an event occurs</a:t>
            </a:r>
            <a:endParaRPr/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pt-BR"/>
              <a:t>Fired at t</a:t>
            </a:r>
            <a:r>
              <a:rPr baseline="-25000" lang="pt-BR"/>
              <a:t>0</a:t>
            </a:r>
            <a:r>
              <a:rPr lang="pt-BR"/>
              <a:t>, t</a:t>
            </a:r>
            <a:r>
              <a:rPr baseline="-25000" lang="pt-BR"/>
              <a:t>1</a:t>
            </a:r>
            <a:r>
              <a:rPr lang="pt-BR"/>
              <a:t>, t</a:t>
            </a:r>
            <a:r>
              <a:rPr baseline="-25000" lang="pt-BR"/>
              <a:t>2</a:t>
            </a:r>
            <a:r>
              <a:rPr lang="pt-BR"/>
              <a:t>, ... and are </a:t>
            </a:r>
            <a:r>
              <a:rPr lang="pt-BR">
                <a:solidFill>
                  <a:schemeClr val="accent1"/>
                </a:solidFill>
              </a:rPr>
              <a:t>enqueued</a:t>
            </a:r>
            <a:r>
              <a:rPr lang="pt-BR"/>
              <a:t> in such a way the system induces a pause before each message is processed</a:t>
            </a:r>
            <a:endParaRPr/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pt-BR"/>
              <a:t>The </a:t>
            </a:r>
            <a:r>
              <a:rPr lang="pt-BR">
                <a:solidFill>
                  <a:schemeClr val="accent1"/>
                </a:solidFill>
              </a:rPr>
              <a:t>processing or service</a:t>
            </a:r>
            <a:r>
              <a:rPr lang="pt-BR"/>
              <a:t> time is statistically distributed so that its duration is random, but its statistics are known</a:t>
            </a:r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43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pt-BR" sz="3959"/>
              <a:t>Discrete-Event Simulation</a:t>
            </a:r>
            <a:endParaRPr sz="3959"/>
          </a:p>
        </p:txBody>
      </p:sp>
      <p:pic>
        <p:nvPicPr>
          <p:cNvPr descr="Screen shot 2012-05-27 at 3.38.48 PM.png" id="382" name="Google Shape;382;p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3476497"/>
            <a:ext cx="9144000" cy="290483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292px-Mm1_queue.svg.png" id="383" name="Google Shape;383;p4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627784" y="1700808"/>
            <a:ext cx="3528392" cy="1437941"/>
          </a:xfrm>
          <a:prstGeom prst="rect">
            <a:avLst/>
          </a:prstGeom>
          <a:noFill/>
          <a:ln>
            <a:noFill/>
          </a:ln>
        </p:spPr>
      </p:pic>
      <p:sp>
        <p:nvSpPr>
          <p:cNvPr id="384" name="Google Shape;384;p43"/>
          <p:cNvSpPr txBox="1"/>
          <p:nvPr/>
        </p:nvSpPr>
        <p:spPr>
          <a:xfrm>
            <a:off x="616781" y="3471391"/>
            <a:ext cx="714859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Ex.: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5" name="Google Shape;385;p43"/>
          <p:cNvSpPr txBox="1"/>
          <p:nvPr/>
        </p:nvSpPr>
        <p:spPr>
          <a:xfrm>
            <a:off x="7092280" y="2950246"/>
            <a:ext cx="1929773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[Höst et al, 2008]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44"/>
          <p:cNvSpPr txBox="1"/>
          <p:nvPr>
            <p:ph type="ctrTitle"/>
          </p:nvPr>
        </p:nvSpPr>
        <p:spPr>
          <a:xfrm>
            <a:off x="685800" y="1122363"/>
            <a:ext cx="7772400" cy="2387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/>
              <a:buNone/>
            </a:pPr>
            <a:r>
              <a:rPr lang="pt-BR" sz="5400"/>
              <a:t>Simulation in </a:t>
            </a:r>
            <a:endParaRPr sz="54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/>
              <a:buNone/>
            </a:pPr>
            <a:r>
              <a:rPr lang="pt-BR" sz="5400"/>
              <a:t>Software Engineering</a:t>
            </a:r>
            <a:endParaRPr/>
          </a:p>
        </p:txBody>
      </p:sp>
      <p:sp>
        <p:nvSpPr>
          <p:cNvPr id="391" name="Google Shape;391;p44"/>
          <p:cNvSpPr txBox="1"/>
          <p:nvPr>
            <p:ph idx="1" type="subTitle"/>
          </p:nvPr>
        </p:nvSpPr>
        <p:spPr>
          <a:xfrm>
            <a:off x="1143000" y="3602038"/>
            <a:ext cx="6858000" cy="16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45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1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800"/>
              <a:t>Motivation</a:t>
            </a:r>
            <a:endParaRPr sz="2800"/>
          </a:p>
        </p:txBody>
      </p:sp>
      <p:sp>
        <p:nvSpPr>
          <p:cNvPr id="398" name="Google Shape;398;p45"/>
          <p:cNvSpPr txBox="1"/>
          <p:nvPr>
            <p:ph idx="1" type="body"/>
          </p:nvPr>
        </p:nvSpPr>
        <p:spPr>
          <a:xfrm>
            <a:off x="628650" y="1825625"/>
            <a:ext cx="78867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228600" rtl="0" algn="just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Experimentation in Software Engineering</a:t>
            </a:r>
            <a:endParaRPr/>
          </a:p>
          <a:p>
            <a:pPr indent="-285750" lvl="1" marL="742950" rtl="0" algn="just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pt-BR"/>
              <a:t>Low </a:t>
            </a:r>
            <a:r>
              <a:rPr b="1" lang="pt-BR"/>
              <a:t>number of participants</a:t>
            </a:r>
            <a:r>
              <a:rPr lang="pt-BR"/>
              <a:t> in experiments</a:t>
            </a:r>
            <a:endParaRPr/>
          </a:p>
          <a:p>
            <a:pPr indent="-228600" lvl="2" marL="1143000" rtl="0" algn="just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pt-BR"/>
              <a:t>Reduced observation capacity (population variability)</a:t>
            </a:r>
            <a:endParaRPr/>
          </a:p>
          <a:p>
            <a:pPr indent="-228600" lvl="2" marL="1143000" rtl="0" algn="just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pt-BR"/>
              <a:t>Reduced generalization capacity</a:t>
            </a:r>
            <a:endParaRPr/>
          </a:p>
          <a:p>
            <a:pPr indent="-285750" lvl="1" marL="742950" rtl="0" algn="just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b="1" lang="pt-BR"/>
              <a:t>Context variables</a:t>
            </a:r>
            <a:r>
              <a:rPr b="1" lang="pt-BR"/>
              <a:t> </a:t>
            </a:r>
            <a:r>
              <a:rPr lang="pt-BR"/>
              <a:t>are hard to control or even unknown</a:t>
            </a:r>
            <a:endParaRPr/>
          </a:p>
          <a:p>
            <a:pPr indent="-285750" lvl="1" marL="742950" rtl="0" algn="just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pt-BR"/>
              <a:t>Risks of failure during software systems or projects </a:t>
            </a:r>
            <a:r>
              <a:rPr lang="pt-BR"/>
              <a:t>execution,</a:t>
            </a:r>
            <a:r>
              <a:rPr lang="pt-BR"/>
              <a:t> or during the phenomenon observation</a:t>
            </a:r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46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1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800"/>
              <a:t>Motivation</a:t>
            </a:r>
            <a:endParaRPr sz="2800"/>
          </a:p>
        </p:txBody>
      </p:sp>
      <p:pic>
        <p:nvPicPr>
          <p:cNvPr id="405" name="Google Shape;405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28650" y="2135675"/>
            <a:ext cx="7886700" cy="2800250"/>
          </a:xfrm>
          <a:prstGeom prst="rect">
            <a:avLst/>
          </a:prstGeom>
          <a:noFill/>
          <a:ln>
            <a:noFill/>
          </a:ln>
        </p:spPr>
      </p:pic>
      <p:sp>
        <p:nvSpPr>
          <p:cNvPr id="406" name="Google Shape;406;p46"/>
          <p:cNvSpPr txBox="1"/>
          <p:nvPr/>
        </p:nvSpPr>
        <p:spPr>
          <a:xfrm>
            <a:off x="628650" y="6088750"/>
            <a:ext cx="81618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22222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 França, B.B.N. and Ali, N.B., 2020. The role of simulation-based studies in software engineering research. </a:t>
            </a:r>
            <a:r>
              <a:rPr i="1" lang="pt-BR" sz="1000">
                <a:solidFill>
                  <a:srgbClr val="22222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Contemporary Empirical Methods in Software Engineering</a:t>
            </a:r>
            <a:r>
              <a:rPr lang="pt-BR" sz="1000">
                <a:solidFill>
                  <a:srgbClr val="22222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, pp.263-287.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47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1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3600"/>
              <a:t>Simulation in </a:t>
            </a:r>
            <a:br>
              <a:rPr lang="pt-BR" sz="3600"/>
            </a:br>
            <a:r>
              <a:rPr lang="pt-BR" sz="3600"/>
              <a:t>Software Engineering</a:t>
            </a:r>
            <a:endParaRPr sz="3600"/>
          </a:p>
        </p:txBody>
      </p:sp>
      <p:pic>
        <p:nvPicPr>
          <p:cNvPr id="413" name="Google Shape;413;p47"/>
          <p:cNvPicPr preferRelativeResize="0"/>
          <p:nvPr/>
        </p:nvPicPr>
        <p:blipFill rotWithShape="1">
          <a:blip r:embed="rId3">
            <a:alphaModFix/>
          </a:blip>
          <a:srcRect b="0" l="0" r="2286" t="0"/>
          <a:stretch/>
        </p:blipFill>
        <p:spPr>
          <a:xfrm>
            <a:off x="1966512" y="1595250"/>
            <a:ext cx="5210975" cy="4685775"/>
          </a:xfrm>
          <a:prstGeom prst="rect">
            <a:avLst/>
          </a:prstGeom>
          <a:noFill/>
          <a:ln>
            <a:noFill/>
          </a:ln>
        </p:spPr>
      </p:pic>
      <p:sp>
        <p:nvSpPr>
          <p:cNvPr id="414" name="Google Shape;414;p47"/>
          <p:cNvSpPr txBox="1"/>
          <p:nvPr/>
        </p:nvSpPr>
        <p:spPr>
          <a:xfrm>
            <a:off x="628650" y="6110453"/>
            <a:ext cx="81618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22222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 França, B.B.N. and Ali, N.B., 2020. The role of simulation-based studies in software engineering research. </a:t>
            </a:r>
            <a:r>
              <a:rPr i="1" lang="pt-BR" sz="1000">
                <a:solidFill>
                  <a:srgbClr val="22222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Contemporary Empirical Methods in Software Engineering</a:t>
            </a:r>
            <a:r>
              <a:rPr lang="pt-BR" sz="1000">
                <a:solidFill>
                  <a:srgbClr val="22222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, pp.263-287.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48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1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/>
              <a:t>Secondary Studies on Simulation in</a:t>
            </a:r>
            <a:r>
              <a:rPr lang="pt-BR" sz="4400"/>
              <a:t> SE</a:t>
            </a:r>
            <a:endParaRPr sz="4400"/>
          </a:p>
        </p:txBody>
      </p:sp>
      <p:sp>
        <p:nvSpPr>
          <p:cNvPr id="421" name="Google Shape;421;p48"/>
          <p:cNvSpPr txBox="1"/>
          <p:nvPr>
            <p:ph idx="1" type="body"/>
          </p:nvPr>
        </p:nvSpPr>
        <p:spPr>
          <a:xfrm>
            <a:off x="457200" y="1816323"/>
            <a:ext cx="8229600" cy="384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rPr lang="pt-BR" sz="2400"/>
              <a:t>SLR</a:t>
            </a:r>
            <a:r>
              <a:rPr lang="pt-BR" sz="2400"/>
              <a:t>: Software process simulation from 1998 to 2008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pt-BR" sz="1800"/>
              <a:t>~ 200 </a:t>
            </a:r>
            <a:r>
              <a:rPr lang="pt-BR" sz="1800"/>
              <a:t>studies</a:t>
            </a:r>
            <a:endParaRPr sz="1800"/>
          </a:p>
          <a:p>
            <a:pPr indent="-228600" lvl="1" marL="685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pt-BR" sz="1800"/>
              <a:t>Findings: </a:t>
            </a:r>
            <a:endParaRPr sz="1800"/>
          </a:p>
          <a:p>
            <a:pPr indent="-228600" lvl="2" marL="1143000" rtl="0" algn="l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b="1" lang="pt-BR" sz="1800"/>
              <a:t>Classification</a:t>
            </a:r>
            <a:r>
              <a:rPr lang="pt-BR" sz="1800"/>
              <a:t> of software process simulation models; </a:t>
            </a:r>
            <a:endParaRPr sz="1800"/>
          </a:p>
          <a:p>
            <a:pPr indent="-228600" lvl="2" marL="1143000" rtl="0" algn="l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pt-BR" sz="1800"/>
              <a:t>Improvement for models </a:t>
            </a:r>
            <a:r>
              <a:rPr b="1" lang="pt-BR" sz="1800"/>
              <a:t>efficiency</a:t>
            </a:r>
            <a:r>
              <a:rPr lang="pt-BR" sz="1800"/>
              <a:t>; </a:t>
            </a:r>
            <a:endParaRPr sz="1800"/>
          </a:p>
          <a:p>
            <a:pPr indent="-228600" lvl="2" marL="1143000" rtl="0" algn="l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b="1" lang="pt-BR" sz="1800"/>
              <a:t>Hybrid m</a:t>
            </a:r>
            <a:r>
              <a:rPr b="1" lang="pt-BR" sz="1800"/>
              <a:t>odels </a:t>
            </a:r>
            <a:r>
              <a:rPr lang="pt-BR" sz="1800"/>
              <a:t>provide more realistic models</a:t>
            </a:r>
            <a:r>
              <a:rPr lang="pt-BR" sz="1800"/>
              <a:t>.</a:t>
            </a:r>
            <a:endParaRPr sz="1800"/>
          </a:p>
          <a:p>
            <a:pPr indent="0" lvl="0" marL="0" rtl="0" algn="l">
              <a:spcBef>
                <a:spcPts val="400"/>
              </a:spcBef>
              <a:spcAft>
                <a:spcPts val="0"/>
              </a:spcAft>
              <a:buNone/>
            </a:pPr>
            <a:r>
              <a:rPr lang="pt-BR" sz="2000"/>
              <a:t>SMS: Simulation in SE until 2011 </a:t>
            </a:r>
            <a:endParaRPr sz="2000"/>
          </a:p>
          <a:p>
            <a:pPr indent="-228600" lvl="1" marL="685800" rtl="0" algn="l">
              <a:spcBef>
                <a:spcPts val="360"/>
              </a:spcBef>
              <a:spcAft>
                <a:spcPts val="0"/>
              </a:spcAft>
              <a:buSzPts val="1800"/>
              <a:buChar char="•"/>
            </a:pPr>
            <a:r>
              <a:rPr lang="pt-BR" sz="1800"/>
              <a:t>108 studies</a:t>
            </a:r>
            <a:endParaRPr/>
          </a:p>
          <a:p>
            <a:pPr indent="-228600" lvl="1" marL="685800" rtl="0" algn="l">
              <a:spcBef>
                <a:spcPts val="360"/>
              </a:spcBef>
              <a:spcAft>
                <a:spcPts val="0"/>
              </a:spcAft>
              <a:buSzPts val="1800"/>
              <a:buChar char="•"/>
            </a:pPr>
            <a:r>
              <a:rPr lang="pt-BR" sz="1800"/>
              <a:t>Findings: </a:t>
            </a:r>
            <a:endParaRPr/>
          </a:p>
          <a:p>
            <a:pPr indent="-228600" lvl="2" marL="1143000" rtl="0" algn="l">
              <a:spcBef>
                <a:spcPts val="320"/>
              </a:spcBef>
              <a:spcAft>
                <a:spcPts val="0"/>
              </a:spcAft>
              <a:buSzPts val="1800"/>
              <a:buChar char="•"/>
            </a:pPr>
            <a:r>
              <a:rPr lang="pt-BR" sz="1800"/>
              <a:t>Concentration on software process and project;</a:t>
            </a:r>
            <a:endParaRPr sz="1800"/>
          </a:p>
          <a:p>
            <a:pPr indent="-228600" lvl="2" marL="1143000" rtl="0" algn="l">
              <a:spcBef>
                <a:spcPts val="320"/>
              </a:spcBef>
              <a:spcAft>
                <a:spcPts val="0"/>
              </a:spcAft>
              <a:buSzPts val="1800"/>
              <a:buChar char="•"/>
            </a:pPr>
            <a:r>
              <a:rPr lang="pt-BR" sz="1800"/>
              <a:t>System Dynamics and DEVS </a:t>
            </a:r>
            <a:endParaRPr sz="1800"/>
          </a:p>
          <a:p>
            <a:pPr indent="-228600" lvl="2" marL="1143000" rtl="0" algn="l">
              <a:spcBef>
                <a:spcPts val="320"/>
              </a:spcBef>
              <a:spcAft>
                <a:spcPts val="0"/>
              </a:spcAft>
              <a:buSzPts val="1800"/>
              <a:buChar char="•"/>
            </a:pPr>
            <a:r>
              <a:rPr lang="pt-BR" sz="1800"/>
              <a:t>Lack of research agenda and rigor </a:t>
            </a:r>
            <a:endParaRPr sz="1800"/>
          </a:p>
          <a:p>
            <a:pPr indent="-228600" lvl="2" marL="1143000" rtl="0" algn="l">
              <a:spcBef>
                <a:spcPts val="320"/>
              </a:spcBef>
              <a:spcAft>
                <a:spcPts val="0"/>
              </a:spcAft>
              <a:buSzPts val="1800"/>
              <a:buChar char="•"/>
            </a:pPr>
            <a:r>
              <a:rPr lang="pt-BR" sz="1800"/>
              <a:t>Poor-quality reports</a:t>
            </a:r>
            <a:endParaRPr sz="1800"/>
          </a:p>
          <a:p>
            <a:pPr indent="-228600" lvl="2" marL="1143000" rtl="0" algn="l">
              <a:spcBef>
                <a:spcPts val="320"/>
              </a:spcBef>
              <a:spcAft>
                <a:spcPts val="0"/>
              </a:spcAft>
              <a:buSzPts val="1800"/>
              <a:buChar char="•"/>
            </a:pPr>
            <a:r>
              <a:rPr lang="pt-BR" sz="1800"/>
              <a:t>Need for methodological support</a:t>
            </a:r>
            <a:endParaRPr sz="1800"/>
          </a:p>
          <a:p>
            <a:pPr indent="-1651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422" name="Google Shape;422;p48"/>
          <p:cNvSpPr/>
          <p:nvPr/>
        </p:nvSpPr>
        <p:spPr>
          <a:xfrm>
            <a:off x="6927407" y="2234912"/>
            <a:ext cx="18966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[Zhang et al, 2008]</a:t>
            </a:r>
            <a:endParaRPr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3" name="Google Shape;423;p48"/>
          <p:cNvSpPr/>
          <p:nvPr/>
        </p:nvSpPr>
        <p:spPr>
          <a:xfrm>
            <a:off x="6019300" y="4075625"/>
            <a:ext cx="2804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[de França and Travassos, 2013]</a:t>
            </a:r>
            <a:endParaRPr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4" name="Google Shape;424;p48"/>
          <p:cNvSpPr txBox="1"/>
          <p:nvPr/>
        </p:nvSpPr>
        <p:spPr>
          <a:xfrm>
            <a:off x="1244975" y="6441854"/>
            <a:ext cx="7060800" cy="43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pt-BR" sz="1100">
                <a:solidFill>
                  <a:srgbClr val="FFFFFF"/>
                </a:solidFill>
              </a:rPr>
              <a:t>de França, B.B.N.; Travassos, G.H. Are We Prepared for Simulation Based Studies in Software Engineering yet? CLEI eletronic journal, CLEIej,v. 16, n. 1, paper 8, April, 2013.</a:t>
            </a:r>
            <a:endParaRPr i="1" sz="11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49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1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pt-BR" sz="4400">
                <a:solidFill>
                  <a:schemeClr val="dk1"/>
                </a:solidFill>
              </a:rPr>
              <a:t>Secondary Studies on Simulation in SE</a:t>
            </a:r>
            <a:endParaRPr sz="4400">
              <a:solidFill>
                <a:schemeClr val="dk1"/>
              </a:solidFill>
            </a:endParaRPr>
          </a:p>
        </p:txBody>
      </p:sp>
      <p:sp>
        <p:nvSpPr>
          <p:cNvPr id="431" name="Google Shape;431;p49"/>
          <p:cNvSpPr txBox="1"/>
          <p:nvPr>
            <p:ph idx="1" type="body"/>
          </p:nvPr>
        </p:nvSpPr>
        <p:spPr>
          <a:xfrm>
            <a:off x="457200" y="1816323"/>
            <a:ext cx="8229600" cy="38449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80000"/>
              </a:lnSpc>
              <a:spcBef>
                <a:spcPts val="444"/>
              </a:spcBef>
              <a:spcAft>
                <a:spcPts val="0"/>
              </a:spcAft>
              <a:buNone/>
            </a:pPr>
            <a:r>
              <a:rPr lang="pt-BR" sz="2220"/>
              <a:t>SMS</a:t>
            </a:r>
            <a:r>
              <a:rPr lang="pt-BR" sz="2220"/>
              <a:t>: software process simulation in industry until 2013 </a:t>
            </a:r>
            <a:endParaRPr sz="2220"/>
          </a:p>
          <a:p>
            <a:pPr indent="-231775" lvl="1" marL="685800" rtl="0" algn="just">
              <a:lnSpc>
                <a:spcPct val="80000"/>
              </a:lnSpc>
              <a:spcBef>
                <a:spcPts val="370"/>
              </a:spcBef>
              <a:spcAft>
                <a:spcPts val="0"/>
              </a:spcAft>
              <a:buClr>
                <a:schemeClr val="dk1"/>
              </a:buClr>
              <a:buSzPts val="1850"/>
              <a:buChar char="•"/>
            </a:pPr>
            <a:r>
              <a:rPr lang="pt-BR" sz="1850"/>
              <a:t>87 studies</a:t>
            </a:r>
            <a:endParaRPr/>
          </a:p>
          <a:p>
            <a:pPr indent="-231775" lvl="1" marL="685800" rtl="0" algn="just">
              <a:lnSpc>
                <a:spcPct val="80000"/>
              </a:lnSpc>
              <a:spcBef>
                <a:spcPts val="370"/>
              </a:spcBef>
              <a:spcAft>
                <a:spcPts val="0"/>
              </a:spcAft>
              <a:buClr>
                <a:schemeClr val="dk1"/>
              </a:buClr>
              <a:buSzPts val="1850"/>
              <a:buChar char="•"/>
            </a:pPr>
            <a:r>
              <a:rPr lang="pt-BR" sz="1850"/>
              <a:t>Findings</a:t>
            </a:r>
            <a:r>
              <a:rPr lang="pt-BR" sz="1850"/>
              <a:t>: </a:t>
            </a:r>
            <a:endParaRPr/>
          </a:p>
          <a:p>
            <a:pPr indent="-220027" lvl="2" marL="1143000" rtl="0" algn="just">
              <a:lnSpc>
                <a:spcPct val="80000"/>
              </a:lnSpc>
              <a:spcBef>
                <a:spcPts val="333"/>
              </a:spcBef>
              <a:spcAft>
                <a:spcPts val="0"/>
              </a:spcAft>
              <a:buClr>
                <a:schemeClr val="dk1"/>
              </a:buClr>
              <a:buSzPts val="1665"/>
              <a:buChar char="•"/>
            </a:pPr>
            <a:r>
              <a:rPr lang="pt-BR" sz="1665"/>
              <a:t>Proof-of-concepts with different purposes</a:t>
            </a:r>
            <a:r>
              <a:rPr lang="pt-BR" sz="1665"/>
              <a:t> (estimation, training, process improvement, etc.)</a:t>
            </a:r>
            <a:endParaRPr/>
          </a:p>
          <a:p>
            <a:pPr indent="-220027" lvl="2" marL="1143000" rtl="0" algn="just">
              <a:lnSpc>
                <a:spcPct val="80000"/>
              </a:lnSpc>
              <a:spcBef>
                <a:spcPts val="333"/>
              </a:spcBef>
              <a:spcAft>
                <a:spcPts val="0"/>
              </a:spcAft>
              <a:buClr>
                <a:schemeClr val="dk1"/>
              </a:buClr>
              <a:buSzPts val="1665"/>
              <a:buChar char="•"/>
            </a:pPr>
            <a:r>
              <a:rPr lang="pt-BR" sz="1665"/>
              <a:t>Low-quality studies</a:t>
            </a:r>
            <a:endParaRPr/>
          </a:p>
          <a:p>
            <a:pPr indent="-220027" lvl="2" marL="1143000" rtl="0" algn="just">
              <a:lnSpc>
                <a:spcPct val="80000"/>
              </a:lnSpc>
              <a:spcBef>
                <a:spcPts val="333"/>
              </a:spcBef>
              <a:spcAft>
                <a:spcPts val="0"/>
              </a:spcAft>
              <a:buClr>
                <a:schemeClr val="dk1"/>
              </a:buClr>
              <a:buSzPts val="1665"/>
              <a:buChar char="•"/>
            </a:pPr>
            <a:r>
              <a:rPr lang="pt-BR" sz="1665"/>
              <a:t>Models are insufficiently validated regarding their purpose</a:t>
            </a:r>
            <a:endParaRPr/>
          </a:p>
          <a:p>
            <a:pPr indent="-220027" lvl="2" marL="1143000" rtl="0" algn="just">
              <a:lnSpc>
                <a:spcPct val="80000"/>
              </a:lnSpc>
              <a:spcBef>
                <a:spcPts val="333"/>
              </a:spcBef>
              <a:spcAft>
                <a:spcPts val="0"/>
              </a:spcAft>
              <a:buClr>
                <a:schemeClr val="dk1"/>
              </a:buClr>
              <a:buSzPts val="1665"/>
              <a:buChar char="•"/>
            </a:pPr>
            <a:r>
              <a:rPr lang="pt-BR" sz="1665"/>
              <a:t>Lack of evidence regarding the usefulness of </a:t>
            </a:r>
            <a:r>
              <a:rPr lang="pt-BR" sz="1665"/>
              <a:t>SPS</a:t>
            </a:r>
            <a:endParaRPr/>
          </a:p>
          <a:p>
            <a:pPr indent="-220027" lvl="2" marL="1143000" rtl="0" algn="just">
              <a:lnSpc>
                <a:spcPct val="80000"/>
              </a:lnSpc>
              <a:spcBef>
                <a:spcPts val="333"/>
              </a:spcBef>
              <a:spcAft>
                <a:spcPts val="0"/>
              </a:spcAft>
              <a:buClr>
                <a:schemeClr val="dk1"/>
              </a:buClr>
              <a:buSzPts val="1665"/>
              <a:buChar char="•"/>
            </a:pPr>
            <a:r>
              <a:rPr lang="pt-BR" sz="1665"/>
              <a:t>According to reported costs, one cannot say it is a low-cost method</a:t>
            </a:r>
            <a:endParaRPr/>
          </a:p>
          <a:p>
            <a:pPr indent="-220027" lvl="2" marL="1143000" rtl="0" algn="just">
              <a:lnSpc>
                <a:spcPct val="80000"/>
              </a:lnSpc>
              <a:spcBef>
                <a:spcPts val="333"/>
              </a:spcBef>
              <a:spcAft>
                <a:spcPts val="0"/>
              </a:spcAft>
              <a:buClr>
                <a:schemeClr val="dk1"/>
              </a:buClr>
              <a:buSzPts val="1665"/>
              <a:buChar char="•"/>
            </a:pPr>
            <a:r>
              <a:rPr lang="pt-BR" sz="1665"/>
              <a:t>Need for methodological support on conducting and reporting SBS</a:t>
            </a:r>
            <a:endParaRPr sz="2590"/>
          </a:p>
        </p:txBody>
      </p:sp>
      <p:sp>
        <p:nvSpPr>
          <p:cNvPr id="432" name="Google Shape;432;p49"/>
          <p:cNvSpPr/>
          <p:nvPr/>
        </p:nvSpPr>
        <p:spPr>
          <a:xfrm>
            <a:off x="5575562" y="2206639"/>
            <a:ext cx="3111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[Ali, Petersen and Wohlin, 2014]</a:t>
            </a:r>
            <a:endParaRPr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50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1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000"/>
              <a:t>Report Quality</a:t>
            </a:r>
            <a:endParaRPr sz="4000"/>
          </a:p>
        </p:txBody>
      </p:sp>
      <p:pic>
        <p:nvPicPr>
          <p:cNvPr id="439" name="Google Shape;439;p5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1536" y="1690829"/>
            <a:ext cx="8280920" cy="4248472"/>
          </a:xfrm>
          <a:prstGeom prst="rect">
            <a:avLst/>
          </a:prstGeom>
          <a:noFill/>
          <a:ln>
            <a:noFill/>
          </a:ln>
        </p:spPr>
      </p:pic>
      <p:sp>
        <p:nvSpPr>
          <p:cNvPr id="440" name="Google Shape;440;p50"/>
          <p:cNvSpPr txBox="1"/>
          <p:nvPr/>
        </p:nvSpPr>
        <p:spPr>
          <a:xfrm>
            <a:off x="1259625" y="6081875"/>
            <a:ext cx="7060800" cy="43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pt-BR" sz="1100">
                <a:solidFill>
                  <a:schemeClr val="dk1"/>
                </a:solidFill>
              </a:rPr>
              <a:t>de França, B.B.N.; Travassos, G.H. Are We Prepared for Simulation Based Studies in Software Engineering yet? CLEI eletronic journal, CLEIej,v. 16, n. 1, paper 8, April, 2013.</a:t>
            </a:r>
            <a:endParaRPr i="1" sz="11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5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51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1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/>
              <a:t>Simulation in Software Engineering</a:t>
            </a:r>
            <a:endParaRPr sz="4400"/>
          </a:p>
        </p:txBody>
      </p:sp>
      <p:sp>
        <p:nvSpPr>
          <p:cNvPr id="447" name="Google Shape;447;p51"/>
          <p:cNvSpPr txBox="1"/>
          <p:nvPr>
            <p:ph idx="1" type="body"/>
          </p:nvPr>
        </p:nvSpPr>
        <p:spPr>
          <a:xfrm>
            <a:off x="457200" y="1816323"/>
            <a:ext cx="8229600" cy="4492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228600" rtl="0" algn="just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590"/>
              <a:t>Threats to validity are different from the other methods</a:t>
            </a:r>
            <a:endParaRPr/>
          </a:p>
          <a:p>
            <a:pPr indent="0" lvl="2" marL="800100" rtl="0" algn="l">
              <a:lnSpc>
                <a:spcPct val="80000"/>
              </a:lnSpc>
              <a:spcBef>
                <a:spcPts val="333"/>
              </a:spcBef>
              <a:spcAft>
                <a:spcPts val="0"/>
              </a:spcAft>
              <a:buClr>
                <a:schemeClr val="dk1"/>
              </a:buClr>
              <a:buSzPts val="1665"/>
              <a:buNone/>
            </a:pPr>
            <a:r>
              <a:t/>
            </a:r>
            <a:endParaRPr sz="2220"/>
          </a:p>
          <a:p>
            <a:pPr indent="0" lvl="2" marL="800100" rtl="0" algn="l">
              <a:lnSpc>
                <a:spcPct val="80000"/>
              </a:lnSpc>
              <a:spcBef>
                <a:spcPts val="333"/>
              </a:spcBef>
              <a:spcAft>
                <a:spcPts val="0"/>
              </a:spcAft>
              <a:buClr>
                <a:schemeClr val="dk1"/>
              </a:buClr>
              <a:buSzPts val="1665"/>
              <a:buNone/>
            </a:pPr>
            <a:r>
              <a:rPr lang="pt-BR" sz="1665"/>
              <a:t>From Context to Research Questions</a:t>
            </a:r>
            <a:endParaRPr sz="1665"/>
          </a:p>
          <a:p>
            <a:pPr indent="0" lvl="2" marL="800100" rtl="0" algn="l">
              <a:lnSpc>
                <a:spcPct val="80000"/>
              </a:lnSpc>
              <a:spcBef>
                <a:spcPts val="333"/>
              </a:spcBef>
              <a:spcAft>
                <a:spcPts val="0"/>
              </a:spcAft>
              <a:buClr>
                <a:schemeClr val="dk1"/>
              </a:buClr>
              <a:buSzPts val="1665"/>
              <a:buNone/>
            </a:pPr>
            <a:r>
              <a:rPr lang="pt-BR" sz="1665"/>
              <a:t>Simulation Feasibility</a:t>
            </a:r>
            <a:endParaRPr sz="1665"/>
          </a:p>
          <a:p>
            <a:pPr indent="0" lvl="2" marL="800100" rtl="0" algn="l">
              <a:lnSpc>
                <a:spcPct val="80000"/>
              </a:lnSpc>
              <a:spcBef>
                <a:spcPts val="333"/>
              </a:spcBef>
              <a:spcAft>
                <a:spcPts val="0"/>
              </a:spcAft>
              <a:buClr>
                <a:schemeClr val="dk1"/>
              </a:buClr>
              <a:buSzPts val="1665"/>
              <a:buNone/>
            </a:pPr>
            <a:r>
              <a:rPr lang="pt-BR" sz="1665"/>
              <a:t>Simulation Model</a:t>
            </a:r>
            <a:endParaRPr/>
          </a:p>
          <a:p>
            <a:pPr indent="0" lvl="2" marL="800100" rtl="0" algn="l">
              <a:lnSpc>
                <a:spcPct val="80000"/>
              </a:lnSpc>
              <a:spcBef>
                <a:spcPts val="333"/>
              </a:spcBef>
              <a:spcAft>
                <a:spcPts val="0"/>
              </a:spcAft>
              <a:buClr>
                <a:schemeClr val="dk1"/>
              </a:buClr>
              <a:buSzPts val="1665"/>
              <a:buNone/>
            </a:pPr>
            <a:r>
              <a:rPr b="1" lang="pt-BR" sz="1665"/>
              <a:t>Model Validation</a:t>
            </a:r>
            <a:endParaRPr/>
          </a:p>
          <a:p>
            <a:pPr indent="0" lvl="2" marL="800100" rtl="0" algn="l">
              <a:lnSpc>
                <a:spcPct val="80000"/>
              </a:lnSpc>
              <a:spcBef>
                <a:spcPts val="333"/>
              </a:spcBef>
              <a:spcAft>
                <a:spcPts val="0"/>
              </a:spcAft>
              <a:buClr>
                <a:schemeClr val="dk1"/>
              </a:buClr>
              <a:buSzPts val="1665"/>
              <a:buNone/>
            </a:pPr>
            <a:r>
              <a:rPr lang="pt-BR" sz="1665"/>
              <a:t>Subjects (</a:t>
            </a:r>
            <a:r>
              <a:rPr i="1" lang="pt-BR" sz="1665"/>
              <a:t>in virtuo</a:t>
            </a:r>
            <a:r>
              <a:rPr lang="pt-BR" sz="1665"/>
              <a:t> and </a:t>
            </a:r>
            <a:r>
              <a:rPr i="1" lang="pt-BR" sz="1665"/>
              <a:t>in silico</a:t>
            </a:r>
            <a:r>
              <a:rPr lang="pt-BR" sz="1665"/>
              <a:t>)</a:t>
            </a:r>
            <a:endParaRPr/>
          </a:p>
          <a:p>
            <a:pPr indent="0" lvl="2" marL="800100" rtl="0" algn="l">
              <a:lnSpc>
                <a:spcPct val="80000"/>
              </a:lnSpc>
              <a:spcBef>
                <a:spcPts val="333"/>
              </a:spcBef>
              <a:spcAft>
                <a:spcPts val="0"/>
              </a:spcAft>
              <a:buClr>
                <a:schemeClr val="dk1"/>
              </a:buClr>
              <a:buSzPts val="1665"/>
              <a:buNone/>
            </a:pPr>
            <a:r>
              <a:rPr lang="pt-BR" sz="1665"/>
              <a:t>Experimental Design</a:t>
            </a:r>
            <a:endParaRPr/>
          </a:p>
          <a:p>
            <a:pPr indent="0" lvl="2" marL="800100" rtl="0" algn="l">
              <a:lnSpc>
                <a:spcPct val="80000"/>
              </a:lnSpc>
              <a:spcBef>
                <a:spcPts val="333"/>
              </a:spcBef>
              <a:spcAft>
                <a:spcPts val="0"/>
              </a:spcAft>
              <a:buClr>
                <a:schemeClr val="dk1"/>
              </a:buClr>
              <a:buSzPts val="1665"/>
              <a:buNone/>
            </a:pPr>
            <a:r>
              <a:rPr lang="pt-BR" sz="1665"/>
              <a:t>Intermediate Experimental Trials</a:t>
            </a:r>
            <a:endParaRPr/>
          </a:p>
          <a:p>
            <a:pPr indent="0" lvl="2" marL="800100" rtl="0" algn="l">
              <a:lnSpc>
                <a:spcPct val="80000"/>
              </a:lnSpc>
              <a:spcBef>
                <a:spcPts val="333"/>
              </a:spcBef>
              <a:spcAft>
                <a:spcPts val="0"/>
              </a:spcAft>
              <a:buClr>
                <a:schemeClr val="dk1"/>
              </a:buClr>
              <a:buSzPts val="1665"/>
              <a:buNone/>
            </a:pPr>
            <a:r>
              <a:rPr lang="pt-BR" sz="1665"/>
              <a:t>Supporting Data</a:t>
            </a:r>
            <a:endParaRPr/>
          </a:p>
          <a:p>
            <a:pPr indent="0" lvl="2" marL="800100" rtl="0" algn="l">
              <a:lnSpc>
                <a:spcPct val="80000"/>
              </a:lnSpc>
              <a:spcBef>
                <a:spcPts val="333"/>
              </a:spcBef>
              <a:spcAft>
                <a:spcPts val="0"/>
              </a:spcAft>
              <a:buClr>
                <a:schemeClr val="dk1"/>
              </a:buClr>
              <a:buSzPts val="1665"/>
              <a:buNone/>
            </a:pPr>
            <a:r>
              <a:rPr lang="pt-BR" sz="1665"/>
              <a:t>Simulation Environment</a:t>
            </a:r>
            <a:endParaRPr/>
          </a:p>
          <a:p>
            <a:pPr indent="0" lvl="2" marL="800100" rtl="0" algn="l">
              <a:lnSpc>
                <a:spcPct val="80000"/>
              </a:lnSpc>
              <a:spcBef>
                <a:spcPts val="333"/>
              </a:spcBef>
              <a:spcAft>
                <a:spcPts val="0"/>
              </a:spcAft>
              <a:buClr>
                <a:schemeClr val="dk1"/>
              </a:buClr>
              <a:buSzPts val="1665"/>
              <a:buNone/>
            </a:pPr>
            <a:r>
              <a:rPr lang="pt-BR" sz="1665"/>
              <a:t>Output Analysis</a:t>
            </a:r>
            <a:endParaRPr/>
          </a:p>
          <a:p>
            <a:pPr indent="0" lvl="2" marL="800100" rtl="0" algn="l">
              <a:lnSpc>
                <a:spcPct val="80000"/>
              </a:lnSpc>
              <a:spcBef>
                <a:spcPts val="333"/>
              </a:spcBef>
              <a:spcAft>
                <a:spcPts val="0"/>
              </a:spcAft>
              <a:buClr>
                <a:schemeClr val="dk1"/>
              </a:buClr>
              <a:buSzPts val="1665"/>
              <a:buNone/>
            </a:pPr>
            <a:r>
              <a:rPr lang="pt-BR" sz="1665"/>
              <a:t>Study Report</a:t>
            </a:r>
            <a:endParaRPr sz="1480"/>
          </a:p>
        </p:txBody>
      </p:sp>
      <p:grpSp>
        <p:nvGrpSpPr>
          <p:cNvPr id="448" name="Google Shape;448;p51"/>
          <p:cNvGrpSpPr/>
          <p:nvPr/>
        </p:nvGrpSpPr>
        <p:grpSpPr>
          <a:xfrm>
            <a:off x="4883805" y="2792194"/>
            <a:ext cx="369332" cy="3060498"/>
            <a:chOff x="5122222" y="2638828"/>
            <a:chExt cx="369332" cy="3060498"/>
          </a:xfrm>
        </p:grpSpPr>
        <p:sp>
          <p:nvSpPr>
            <p:cNvPr id="449" name="Google Shape;449;p51"/>
            <p:cNvSpPr txBox="1"/>
            <p:nvPr/>
          </p:nvSpPr>
          <p:spPr>
            <a:xfrm rot="5400000">
              <a:off x="4220661" y="4012996"/>
              <a:ext cx="2172454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pt-BR"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Threats to Validity</a:t>
              </a:r>
              <a:endParaRPr b="1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450" name="Google Shape;450;p51"/>
            <p:cNvCxnSpPr/>
            <p:nvPr/>
          </p:nvCxnSpPr>
          <p:spPr>
            <a:xfrm rot="10800000">
              <a:off x="5280321" y="2638828"/>
              <a:ext cx="14808" cy="546530"/>
            </a:xfrm>
            <a:prstGeom prst="straightConnector1">
              <a:avLst/>
            </a:prstGeom>
            <a:noFill/>
            <a:ln cap="flat" cmpd="sng" w="38100">
              <a:solidFill>
                <a:srgbClr val="002060"/>
              </a:solidFill>
              <a:prstDash val="solid"/>
              <a:round/>
              <a:headEnd len="sm" w="sm" type="none"/>
              <a:tailEnd len="med" w="med" type="triangle"/>
            </a:ln>
          </p:spPr>
        </p:cxnSp>
        <p:cxnSp>
          <p:nvCxnSpPr>
            <p:cNvPr id="451" name="Google Shape;451;p51"/>
            <p:cNvCxnSpPr/>
            <p:nvPr/>
          </p:nvCxnSpPr>
          <p:spPr>
            <a:xfrm flipH="1">
              <a:off x="5287725" y="5195270"/>
              <a:ext cx="4355" cy="504056"/>
            </a:xfrm>
            <a:prstGeom prst="straightConnector1">
              <a:avLst/>
            </a:prstGeom>
            <a:noFill/>
            <a:ln cap="flat" cmpd="sng" w="38100">
              <a:solidFill>
                <a:srgbClr val="002060"/>
              </a:solidFill>
              <a:prstDash val="solid"/>
              <a:round/>
              <a:headEnd len="sm" w="sm" type="none"/>
              <a:tailEnd len="med" w="med" type="triangle"/>
            </a:ln>
          </p:spPr>
        </p:cxnSp>
      </p:grpSp>
      <p:sp>
        <p:nvSpPr>
          <p:cNvPr id="452" name="Google Shape;452;p51"/>
          <p:cNvSpPr txBox="1"/>
          <p:nvPr/>
        </p:nvSpPr>
        <p:spPr>
          <a:xfrm>
            <a:off x="5584450" y="3620600"/>
            <a:ext cx="3000000" cy="140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444"/>
              </a:spcBef>
              <a:spcAft>
                <a:spcPts val="0"/>
              </a:spcAft>
              <a:buNone/>
            </a:pPr>
            <a:r>
              <a:rPr lang="pt-BR" sz="2220">
                <a:solidFill>
                  <a:srgbClr val="38761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Avoid</a:t>
            </a:r>
            <a:r>
              <a:rPr lang="pt-BR" sz="222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some risks but </a:t>
            </a:r>
            <a:r>
              <a:rPr lang="pt-BR" sz="2220">
                <a:solidFill>
                  <a:srgbClr val="98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introduce</a:t>
            </a:r>
            <a:r>
              <a:rPr lang="pt-BR" sz="222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new ones</a:t>
            </a:r>
            <a:endParaRPr sz="28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6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Introduction</a:t>
            </a:r>
            <a:endParaRPr/>
          </a:p>
        </p:txBody>
      </p:sp>
      <p:sp>
        <p:nvSpPr>
          <p:cNvPr id="146" name="Google Shape;146;p16"/>
          <p:cNvSpPr txBox="1"/>
          <p:nvPr>
            <p:ph idx="1" type="body"/>
          </p:nvPr>
        </p:nvSpPr>
        <p:spPr>
          <a:xfrm>
            <a:off x="628650" y="1825625"/>
            <a:ext cx="7886700" cy="4351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pt-BR"/>
              <a:t>Models can be viewed in two different ways:</a:t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pt-BR"/>
              <a:t>1)</a:t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pt-BR"/>
              <a:t>2)</a:t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47" name="Google Shape;147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9150" y="2651675"/>
            <a:ext cx="7265700" cy="1270075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16"/>
          <p:cNvSpPr/>
          <p:nvPr/>
        </p:nvSpPr>
        <p:spPr>
          <a:xfrm>
            <a:off x="3265200" y="4295525"/>
            <a:ext cx="2319600" cy="803100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49" name="Google Shape;149;p16"/>
          <p:cNvCxnSpPr>
            <a:endCxn id="148" idx="1"/>
          </p:cNvCxnSpPr>
          <p:nvPr/>
        </p:nvCxnSpPr>
        <p:spPr>
          <a:xfrm>
            <a:off x="1289100" y="4697075"/>
            <a:ext cx="19761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50" name="Google Shape;150;p16"/>
          <p:cNvCxnSpPr/>
          <p:nvPr/>
        </p:nvCxnSpPr>
        <p:spPr>
          <a:xfrm>
            <a:off x="5582793" y="4697050"/>
            <a:ext cx="19761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151" name="Google Shape;15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48524" y="4349740"/>
            <a:ext cx="413875" cy="413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53324" y="4578340"/>
            <a:ext cx="413875" cy="413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58124" y="4349740"/>
            <a:ext cx="413875" cy="413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86724" y="4654540"/>
            <a:ext cx="413875" cy="413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15324" y="4349740"/>
            <a:ext cx="413875" cy="413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20124" y="4578340"/>
            <a:ext cx="413875" cy="413875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16"/>
          <p:cNvSpPr txBox="1"/>
          <p:nvPr/>
        </p:nvSpPr>
        <p:spPr>
          <a:xfrm>
            <a:off x="3667925" y="5055500"/>
            <a:ext cx="15111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400">
                <a:latin typeface="Helvetica Neue"/>
                <a:ea typeface="Helvetica Neue"/>
                <a:cs typeface="Helvetica Neue"/>
                <a:sym typeface="Helvetica Neue"/>
              </a:rPr>
              <a:t>Whitebox</a:t>
            </a:r>
            <a:endParaRPr sz="24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8" name="Google Shape;158;p16"/>
          <p:cNvSpPr/>
          <p:nvPr/>
        </p:nvSpPr>
        <p:spPr>
          <a:xfrm rot="1389169">
            <a:off x="7349379" y="3656151"/>
            <a:ext cx="1183413" cy="702516"/>
          </a:xfrm>
          <a:prstGeom prst="leftArrow">
            <a:avLst>
              <a:gd fmla="val 50000" name="adj1"/>
              <a:gd fmla="val 50000" name="adj2"/>
            </a:avLst>
          </a:prstGeom>
          <a:noFill/>
          <a:ln cap="flat" cmpd="sng" w="28575">
            <a:solidFill>
              <a:srgbClr val="C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7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52"/>
          <p:cNvSpPr txBox="1"/>
          <p:nvPr>
            <p:ph type="title"/>
          </p:nvPr>
        </p:nvSpPr>
        <p:spPr>
          <a:xfrm>
            <a:off x="507250" y="136525"/>
            <a:ext cx="830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1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latin typeface="Helvetica Neue"/>
                <a:ea typeface="Helvetica Neue"/>
                <a:cs typeface="Helvetica Neue"/>
                <a:sym typeface="Helvetica Neue"/>
              </a:rPr>
              <a:t>SBS Planning and Reporting Guidelines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59" name="Google Shape;459;p52"/>
          <p:cNvSpPr txBox="1"/>
          <p:nvPr/>
        </p:nvSpPr>
        <p:spPr>
          <a:xfrm>
            <a:off x="893325" y="6112025"/>
            <a:ext cx="70719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 França, B.B.N., 2015. Guidelines for Experimentation with Dynamic Simulation Models in the context of Software Engineering (Doctoral dissertation, Universidade Federal do Rio de Janeiro).</a:t>
            </a:r>
            <a:endParaRPr sz="11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60" name="Google Shape;460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21500" y="1462225"/>
            <a:ext cx="6900999" cy="4616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5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53"/>
          <p:cNvSpPr txBox="1"/>
          <p:nvPr>
            <p:ph type="title"/>
          </p:nvPr>
        </p:nvSpPr>
        <p:spPr>
          <a:xfrm>
            <a:off x="507250" y="136525"/>
            <a:ext cx="830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1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latin typeface="Helvetica Neue"/>
                <a:ea typeface="Helvetica Neue"/>
                <a:cs typeface="Helvetica Neue"/>
                <a:sym typeface="Helvetica Neue"/>
              </a:rPr>
              <a:t>SBS Planning and Reporting Guidelines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67" name="Google Shape;467;p53"/>
          <p:cNvSpPr txBox="1"/>
          <p:nvPr/>
        </p:nvSpPr>
        <p:spPr>
          <a:xfrm>
            <a:off x="893325" y="6112025"/>
            <a:ext cx="70719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 França, B.B.N., 2015. Guidelines for Experimentation with Dynamic Simulation Models in the context of Software Engineering (Doctoral dissertation, Universidade Federal do Rio de Janeiro).</a:t>
            </a:r>
            <a:endParaRPr sz="11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68" name="Google Shape;468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614625"/>
            <a:ext cx="8231878" cy="434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3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p54"/>
          <p:cNvSpPr txBox="1"/>
          <p:nvPr>
            <p:ph type="title"/>
          </p:nvPr>
        </p:nvSpPr>
        <p:spPr>
          <a:xfrm>
            <a:off x="507250" y="136525"/>
            <a:ext cx="830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1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latin typeface="Helvetica Neue"/>
                <a:ea typeface="Helvetica Neue"/>
                <a:cs typeface="Helvetica Neue"/>
                <a:sym typeface="Helvetica Neue"/>
              </a:rPr>
              <a:t>SBS Planning and Reporting Guidelines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75" name="Google Shape;475;p54"/>
          <p:cNvSpPr txBox="1"/>
          <p:nvPr/>
        </p:nvSpPr>
        <p:spPr>
          <a:xfrm>
            <a:off x="893325" y="6112025"/>
            <a:ext cx="70719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 França, B.B.N., 2015. Guidelines for Experimentation with Dynamic Simulation Models in the context of Software Engineering (Doctoral dissertation, Universidade Federal do Rio de Janeiro).</a:t>
            </a:r>
            <a:endParaRPr sz="11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76" name="Google Shape;476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91288" y="1388500"/>
            <a:ext cx="6761424" cy="4723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p55"/>
          <p:cNvSpPr txBox="1"/>
          <p:nvPr>
            <p:ph type="title"/>
          </p:nvPr>
        </p:nvSpPr>
        <p:spPr>
          <a:xfrm>
            <a:off x="507250" y="136525"/>
            <a:ext cx="830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1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latin typeface="Helvetica Neue"/>
                <a:ea typeface="Helvetica Neue"/>
                <a:cs typeface="Helvetica Neue"/>
                <a:sym typeface="Helvetica Neue"/>
              </a:rPr>
              <a:t>SBS Planning - Study Definition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83" name="Google Shape;483;p55"/>
          <p:cNvSpPr txBox="1"/>
          <p:nvPr/>
        </p:nvSpPr>
        <p:spPr>
          <a:xfrm>
            <a:off x="558250" y="1349150"/>
            <a:ext cx="8115600" cy="507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Context (SG2)</a:t>
            </a:r>
            <a:r>
              <a:rPr b="1" lang="pt-BR" sz="1800">
                <a:solidFill>
                  <a:schemeClr val="dk1"/>
                </a:solidFill>
              </a:rPr>
              <a:t>:</a:t>
            </a:r>
            <a:endParaRPr b="1" sz="1800"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dk1"/>
                </a:solidFill>
              </a:rPr>
              <a:t>Exploration of the Brooks’ Law for Software Project </a:t>
            </a:r>
            <a:endParaRPr sz="1800"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dk1"/>
                </a:solidFill>
              </a:rPr>
              <a:t>Management using a System Dynamics model.</a:t>
            </a:r>
            <a:endParaRPr sz="1800"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pt-BR" sz="1800">
                <a:solidFill>
                  <a:schemeClr val="accent1"/>
                </a:solidFill>
              </a:rPr>
              <a:t>“Adding manpower to a late software project makes </a:t>
            </a:r>
            <a:endParaRPr i="1" sz="1800">
              <a:solidFill>
                <a:schemeClr val="accent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pt-BR" sz="1800">
                <a:solidFill>
                  <a:schemeClr val="accent1"/>
                </a:solidFill>
              </a:rPr>
              <a:t>it later.”</a:t>
            </a:r>
            <a:r>
              <a:rPr lang="pt-BR" sz="1800">
                <a:solidFill>
                  <a:schemeClr val="dk1"/>
                </a:solidFill>
              </a:rPr>
              <a:t> </a:t>
            </a:r>
            <a:endParaRPr sz="1800"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pt-BR" sz="1800">
                <a:solidFill>
                  <a:schemeClr val="dk1"/>
                </a:solidFill>
              </a:rPr>
              <a:t>Problem (SG3)</a:t>
            </a:r>
            <a:endParaRPr b="1" sz="1800">
              <a:solidFill>
                <a:schemeClr val="dk1"/>
              </a:solidFill>
            </a:endParaRPr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t-BR" sz="1800">
                <a:solidFill>
                  <a:schemeClr val="dk1"/>
                </a:solidFill>
              </a:rPr>
              <a:t>In the middle of the 70s, Fred Brooks stated (based on his experiences) this law as a generalized phenomenon for every software project. </a:t>
            </a:r>
            <a:r>
              <a:rPr lang="pt-BR" sz="1800">
                <a:solidFill>
                  <a:schemeClr val="accent1"/>
                </a:solidFill>
              </a:rPr>
              <a:t>However</a:t>
            </a:r>
            <a:r>
              <a:rPr lang="pt-BR" sz="1800">
                <a:solidFill>
                  <a:schemeClr val="dk1"/>
                </a:solidFill>
              </a:rPr>
              <a:t>, years later, several empirical evidence has show different contexts in which the law may need an </a:t>
            </a:r>
            <a:r>
              <a:rPr i="1" lang="pt-BR" sz="1800">
                <a:solidFill>
                  <a:schemeClr val="dk1"/>
                </a:solidFill>
              </a:rPr>
              <a:t>addendum</a:t>
            </a:r>
            <a:r>
              <a:rPr lang="pt-BR" sz="1800">
                <a:solidFill>
                  <a:schemeClr val="dk1"/>
                </a:solidFill>
              </a:rPr>
              <a:t> in order to still be considered valid. </a:t>
            </a:r>
            <a:r>
              <a:rPr lang="pt-BR" sz="1800">
                <a:solidFill>
                  <a:schemeClr val="accent1"/>
                </a:solidFill>
              </a:rPr>
              <a:t>Thus</a:t>
            </a:r>
            <a:r>
              <a:rPr lang="pt-BR" sz="1800">
                <a:solidFill>
                  <a:schemeClr val="dk1"/>
                </a:solidFill>
              </a:rPr>
              <a:t>, project managers and leaders need to be aware of the right scenarios they can overcome the effects of the Brooks’ Law.</a:t>
            </a:r>
            <a:endParaRPr sz="1800"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b="1" sz="1800"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</a:endParaRPr>
          </a:p>
        </p:txBody>
      </p:sp>
      <p:pic>
        <p:nvPicPr>
          <p:cNvPr id="484" name="Google Shape;484;p5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382519" y="1349152"/>
            <a:ext cx="2431443" cy="20252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9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p56"/>
          <p:cNvSpPr txBox="1"/>
          <p:nvPr>
            <p:ph type="title"/>
          </p:nvPr>
        </p:nvSpPr>
        <p:spPr>
          <a:xfrm>
            <a:off x="507250" y="136525"/>
            <a:ext cx="830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1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latin typeface="Helvetica Neue"/>
                <a:ea typeface="Helvetica Neue"/>
                <a:cs typeface="Helvetica Neue"/>
                <a:sym typeface="Helvetica Neue"/>
              </a:rPr>
              <a:t>SBS Planning - Study Definition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91" name="Google Shape;491;p56"/>
          <p:cNvSpPr txBox="1"/>
          <p:nvPr/>
        </p:nvSpPr>
        <p:spPr>
          <a:xfrm>
            <a:off x="558250" y="1349150"/>
            <a:ext cx="5778600" cy="507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chemeClr val="dk1"/>
                </a:solidFill>
              </a:rPr>
              <a:t>Goal (SG4)</a:t>
            </a:r>
            <a:endParaRPr b="1" sz="1800"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accent1"/>
                </a:solidFill>
              </a:rPr>
              <a:t>Analyze</a:t>
            </a:r>
            <a:r>
              <a:rPr lang="pt-BR" sz="1800">
                <a:solidFill>
                  <a:schemeClr val="dk1"/>
                </a:solidFill>
              </a:rPr>
              <a:t> the Brooks’ Law behavior/dynamics </a:t>
            </a:r>
            <a:endParaRPr sz="1800"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accent1"/>
                </a:solidFill>
              </a:rPr>
              <a:t>For the purpose of</a:t>
            </a:r>
            <a:r>
              <a:rPr lang="pt-BR" sz="1800">
                <a:solidFill>
                  <a:schemeClr val="dk1"/>
                </a:solidFill>
              </a:rPr>
              <a:t> characterizing</a:t>
            </a:r>
            <a:endParaRPr sz="1800"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accent1"/>
                </a:solidFill>
              </a:rPr>
              <a:t>With respect to</a:t>
            </a:r>
            <a:r>
              <a:rPr lang="pt-BR" sz="1800">
                <a:solidFill>
                  <a:schemeClr val="dk1"/>
                </a:solidFill>
              </a:rPr>
              <a:t> the need for adequacy</a:t>
            </a:r>
            <a:endParaRPr sz="1800"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accent1"/>
                </a:solidFill>
              </a:rPr>
              <a:t>From the point of view of</a:t>
            </a:r>
            <a:r>
              <a:rPr lang="pt-BR" sz="1800">
                <a:solidFill>
                  <a:schemeClr val="dk1"/>
                </a:solidFill>
              </a:rPr>
              <a:t> software engineering researchers</a:t>
            </a:r>
            <a:endParaRPr sz="1800"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accent1"/>
                </a:solidFill>
              </a:rPr>
              <a:t>In the context of</a:t>
            </a:r>
            <a:r>
              <a:rPr lang="pt-BR" sz="1800">
                <a:solidFill>
                  <a:schemeClr val="dk1"/>
                </a:solidFill>
              </a:rPr>
              <a:t> a System Dynamics model for simulating software project scenarios </a:t>
            </a:r>
            <a:endParaRPr sz="1800"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Quest</a:t>
            </a:r>
            <a:r>
              <a:rPr b="1" lang="pt-BR" sz="1800">
                <a:solidFill>
                  <a:schemeClr val="dk1"/>
                </a:solidFill>
              </a:rPr>
              <a:t>ions (SG5)</a:t>
            </a:r>
            <a:endParaRPr sz="1800"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dk1"/>
                </a:solidFill>
              </a:rPr>
              <a:t>RQ: Does Brooks’ Law need to be adapted to specific real-life scenarios? If yes, what are these scenarios?</a:t>
            </a:r>
            <a:endParaRPr sz="1800"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chemeClr val="dk1"/>
                </a:solidFill>
              </a:rPr>
              <a:t>Hypotheses (SG6)</a:t>
            </a:r>
            <a:endParaRPr sz="1800"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dk1"/>
                </a:solidFill>
              </a:rPr>
              <a:t>This may be optional for characterization or exploratory studies. If you are supposed to test some, so it is mandatory</a:t>
            </a:r>
            <a:endParaRPr sz="1800">
              <a:solidFill>
                <a:schemeClr val="dk1"/>
              </a:solidFill>
            </a:endParaRPr>
          </a:p>
        </p:txBody>
      </p:sp>
      <p:grpSp>
        <p:nvGrpSpPr>
          <p:cNvPr id="492" name="Google Shape;492;p56"/>
          <p:cNvGrpSpPr/>
          <p:nvPr/>
        </p:nvGrpSpPr>
        <p:grpSpPr>
          <a:xfrm>
            <a:off x="6003073" y="1462223"/>
            <a:ext cx="2509513" cy="1262903"/>
            <a:chOff x="-13" y="205030"/>
            <a:chExt cx="2509513" cy="1262903"/>
          </a:xfrm>
        </p:grpSpPr>
        <p:sp>
          <p:nvSpPr>
            <p:cNvPr id="493" name="Google Shape;493;p56"/>
            <p:cNvSpPr/>
            <p:nvPr/>
          </p:nvSpPr>
          <p:spPr>
            <a:xfrm>
              <a:off x="0" y="1089033"/>
              <a:ext cx="2509500" cy="378900"/>
            </a:xfrm>
            <a:prstGeom prst="roundRect">
              <a:avLst>
                <a:gd fmla="val 10000" name="adj"/>
              </a:avLst>
            </a:prstGeom>
            <a:solidFill>
              <a:srgbClr val="E7CFC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4" name="Google Shape;494;p56"/>
            <p:cNvSpPr txBox="1"/>
            <p:nvPr/>
          </p:nvSpPr>
          <p:spPr>
            <a:xfrm>
              <a:off x="0" y="1089033"/>
              <a:ext cx="752700" cy="378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5325" lIns="85325" spcFirstLastPara="1" rIns="85325" wrap="square" tIns="853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2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Metric</a:t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5" name="Google Shape;495;p56"/>
            <p:cNvSpPr/>
            <p:nvPr/>
          </p:nvSpPr>
          <p:spPr>
            <a:xfrm>
              <a:off x="0" y="647031"/>
              <a:ext cx="2509500" cy="378900"/>
            </a:xfrm>
            <a:prstGeom prst="roundRect">
              <a:avLst>
                <a:gd fmla="val 10000" name="adj"/>
              </a:avLst>
            </a:prstGeom>
            <a:solidFill>
              <a:srgbClr val="E7CFC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6" name="Google Shape;496;p56"/>
            <p:cNvSpPr txBox="1"/>
            <p:nvPr/>
          </p:nvSpPr>
          <p:spPr>
            <a:xfrm>
              <a:off x="-13" y="647032"/>
              <a:ext cx="900900" cy="378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5325" lIns="85325" spcFirstLastPara="1" rIns="85325" wrap="square" tIns="853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2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Question</a:t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7" name="Google Shape;497;p56"/>
            <p:cNvSpPr/>
            <p:nvPr/>
          </p:nvSpPr>
          <p:spPr>
            <a:xfrm>
              <a:off x="0" y="205030"/>
              <a:ext cx="2509500" cy="378900"/>
            </a:xfrm>
            <a:prstGeom prst="roundRect">
              <a:avLst>
                <a:gd fmla="val 10000" name="adj"/>
              </a:avLst>
            </a:prstGeom>
            <a:solidFill>
              <a:srgbClr val="E7CFC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8" name="Google Shape;498;p56"/>
            <p:cNvSpPr txBox="1"/>
            <p:nvPr/>
          </p:nvSpPr>
          <p:spPr>
            <a:xfrm>
              <a:off x="0" y="205030"/>
              <a:ext cx="752700" cy="378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5325" lIns="85325" spcFirstLastPara="1" rIns="85325" wrap="square" tIns="853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2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Goal</a:t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9" name="Google Shape;499;p56"/>
            <p:cNvSpPr/>
            <p:nvPr/>
          </p:nvSpPr>
          <p:spPr>
            <a:xfrm>
              <a:off x="1523129" y="236602"/>
              <a:ext cx="473700" cy="315600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sng" w="25400">
              <a:solidFill>
                <a:srgbClr val="AD464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0" name="Google Shape;500;p56"/>
            <p:cNvSpPr txBox="1"/>
            <p:nvPr/>
          </p:nvSpPr>
          <p:spPr>
            <a:xfrm>
              <a:off x="1532376" y="245849"/>
              <a:ext cx="455100" cy="297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9525" lIns="49525" spcFirstLastPara="1" rIns="49525" wrap="square" tIns="495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3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G1</a:t>
              </a:r>
              <a:endParaRPr sz="13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1" name="Google Shape;501;p56"/>
            <p:cNvSpPr/>
            <p:nvPr/>
          </p:nvSpPr>
          <p:spPr>
            <a:xfrm>
              <a:off x="1298182" y="552317"/>
              <a:ext cx="461700" cy="126300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sng" w="25400">
              <a:solidFill>
                <a:srgbClr val="983C3A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502" name="Google Shape;502;p56"/>
            <p:cNvSpPr/>
            <p:nvPr/>
          </p:nvSpPr>
          <p:spPr>
            <a:xfrm>
              <a:off x="1061396" y="678603"/>
              <a:ext cx="473700" cy="315600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sng" w="25400">
              <a:solidFill>
                <a:srgbClr val="AD464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3" name="Google Shape;503;p56"/>
            <p:cNvSpPr txBox="1"/>
            <p:nvPr/>
          </p:nvSpPr>
          <p:spPr>
            <a:xfrm>
              <a:off x="1070643" y="687850"/>
              <a:ext cx="455100" cy="297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9525" lIns="49525" spcFirstLastPara="1" rIns="49525" wrap="square" tIns="495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3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Q1</a:t>
              </a:r>
              <a:endParaRPr sz="13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4" name="Google Shape;504;p56"/>
            <p:cNvSpPr/>
            <p:nvPr/>
          </p:nvSpPr>
          <p:spPr>
            <a:xfrm>
              <a:off x="990360" y="994318"/>
              <a:ext cx="307800" cy="126300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sng" w="25400">
              <a:solidFill>
                <a:srgbClr val="AD4643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505" name="Google Shape;505;p56"/>
            <p:cNvSpPr/>
            <p:nvPr/>
          </p:nvSpPr>
          <p:spPr>
            <a:xfrm>
              <a:off x="753574" y="1120604"/>
              <a:ext cx="473700" cy="315600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sng" w="25400">
              <a:solidFill>
                <a:srgbClr val="AD464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6" name="Google Shape;506;p56"/>
            <p:cNvSpPr txBox="1"/>
            <p:nvPr/>
          </p:nvSpPr>
          <p:spPr>
            <a:xfrm>
              <a:off x="762821" y="1129851"/>
              <a:ext cx="455100" cy="297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9525" lIns="49525" spcFirstLastPara="1" rIns="49525" wrap="square" tIns="495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3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M1</a:t>
              </a:r>
              <a:endParaRPr sz="13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7" name="Google Shape;507;p56"/>
            <p:cNvSpPr/>
            <p:nvPr/>
          </p:nvSpPr>
          <p:spPr>
            <a:xfrm>
              <a:off x="1298182" y="994318"/>
              <a:ext cx="307800" cy="126300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sng" w="25400">
              <a:solidFill>
                <a:srgbClr val="AD4643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508" name="Google Shape;508;p56"/>
            <p:cNvSpPr/>
            <p:nvPr/>
          </p:nvSpPr>
          <p:spPr>
            <a:xfrm>
              <a:off x="1369218" y="1120604"/>
              <a:ext cx="473700" cy="315600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sng" w="25400">
              <a:solidFill>
                <a:srgbClr val="AD464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9" name="Google Shape;509;p56"/>
            <p:cNvSpPr txBox="1"/>
            <p:nvPr/>
          </p:nvSpPr>
          <p:spPr>
            <a:xfrm>
              <a:off x="1378465" y="1129851"/>
              <a:ext cx="455100" cy="297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9525" lIns="49525" spcFirstLastPara="1" rIns="49525" wrap="square" tIns="495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3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M2</a:t>
              </a:r>
              <a:endParaRPr sz="13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0" name="Google Shape;510;p56"/>
            <p:cNvSpPr/>
            <p:nvPr/>
          </p:nvSpPr>
          <p:spPr>
            <a:xfrm>
              <a:off x="1759916" y="552317"/>
              <a:ext cx="461700" cy="126300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sng" w="25400">
              <a:solidFill>
                <a:srgbClr val="983C3A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511" name="Google Shape;511;p56"/>
            <p:cNvSpPr/>
            <p:nvPr/>
          </p:nvSpPr>
          <p:spPr>
            <a:xfrm>
              <a:off x="1984863" y="678603"/>
              <a:ext cx="473700" cy="315600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sng" w="25400">
              <a:solidFill>
                <a:srgbClr val="AD464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2" name="Google Shape;512;p56"/>
            <p:cNvSpPr txBox="1"/>
            <p:nvPr/>
          </p:nvSpPr>
          <p:spPr>
            <a:xfrm>
              <a:off x="1994110" y="687850"/>
              <a:ext cx="455100" cy="297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9525" lIns="49525" spcFirstLastPara="1" rIns="49525" wrap="square" tIns="495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3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Q2</a:t>
              </a:r>
              <a:endParaRPr sz="13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3" name="Google Shape;513;p56"/>
            <p:cNvSpPr/>
            <p:nvPr/>
          </p:nvSpPr>
          <p:spPr>
            <a:xfrm>
              <a:off x="2175929" y="994318"/>
              <a:ext cx="91500" cy="126300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sng" w="25400">
              <a:solidFill>
                <a:srgbClr val="AD4643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514" name="Google Shape;514;p56"/>
            <p:cNvSpPr/>
            <p:nvPr/>
          </p:nvSpPr>
          <p:spPr>
            <a:xfrm>
              <a:off x="1984863" y="1120604"/>
              <a:ext cx="473700" cy="315600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sng" w="25400">
              <a:solidFill>
                <a:srgbClr val="AD464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5" name="Google Shape;515;p56"/>
            <p:cNvSpPr txBox="1"/>
            <p:nvPr/>
          </p:nvSpPr>
          <p:spPr>
            <a:xfrm>
              <a:off x="1994110" y="1129851"/>
              <a:ext cx="455100" cy="297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9525" lIns="49525" spcFirstLastPara="1" rIns="49525" wrap="square" tIns="495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3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M3</a:t>
              </a:r>
              <a:endParaRPr sz="13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16" name="Google Shape;516;p56"/>
          <p:cNvSpPr/>
          <p:nvPr/>
        </p:nvSpPr>
        <p:spPr>
          <a:xfrm>
            <a:off x="6778575" y="3429000"/>
            <a:ext cx="1335600" cy="1563300"/>
          </a:xfrm>
          <a:prstGeom prst="upDownArrow">
            <a:avLst>
              <a:gd fmla="val 50000" name="adj1"/>
              <a:gd fmla="val 33790" name="adj2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Match</a:t>
            </a:r>
            <a:endParaRPr/>
          </a:p>
        </p:txBody>
      </p:sp>
      <p:sp>
        <p:nvSpPr>
          <p:cNvPr id="517" name="Google Shape;517;p56"/>
          <p:cNvSpPr txBox="1"/>
          <p:nvPr/>
        </p:nvSpPr>
        <p:spPr>
          <a:xfrm>
            <a:off x="6687975" y="2977675"/>
            <a:ext cx="1516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Model Purpose</a:t>
            </a:r>
            <a:endParaRPr b="1">
              <a:solidFill>
                <a:schemeClr val="accen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18" name="Google Shape;518;p56"/>
          <p:cNvSpPr txBox="1"/>
          <p:nvPr/>
        </p:nvSpPr>
        <p:spPr>
          <a:xfrm>
            <a:off x="6687975" y="5043425"/>
            <a:ext cx="1516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Study Goals</a:t>
            </a:r>
            <a:endParaRPr b="1">
              <a:solidFill>
                <a:schemeClr val="accen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3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p57"/>
          <p:cNvSpPr txBox="1"/>
          <p:nvPr>
            <p:ph type="title"/>
          </p:nvPr>
        </p:nvSpPr>
        <p:spPr>
          <a:xfrm>
            <a:off x="507250" y="136525"/>
            <a:ext cx="830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1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latin typeface="Helvetica Neue"/>
                <a:ea typeface="Helvetica Neue"/>
                <a:cs typeface="Helvetica Neue"/>
                <a:sym typeface="Helvetica Neue"/>
              </a:rPr>
              <a:t>SBS Planning - Study Definition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25" name="Google Shape;525;p57"/>
          <p:cNvSpPr txBox="1"/>
          <p:nvPr/>
        </p:nvSpPr>
        <p:spPr>
          <a:xfrm>
            <a:off x="558246" y="1349152"/>
            <a:ext cx="4183800" cy="507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chemeClr val="dk1"/>
                </a:solidFill>
              </a:rPr>
              <a:t>Justification for Simulation (SG7)</a:t>
            </a:r>
            <a:endParaRPr b="1"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</a:endParaRPr>
          </a:p>
          <a:p>
            <a:pPr indent="-3429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pt-BR" sz="1800">
                <a:solidFill>
                  <a:schemeClr val="dk1"/>
                </a:solidFill>
              </a:rPr>
              <a:t>Experimenting with running software projects may be time and resource-consuming</a:t>
            </a:r>
            <a:endParaRPr sz="1800">
              <a:solidFill>
                <a:schemeClr val="dk1"/>
              </a:solidFill>
            </a:endParaRPr>
          </a:p>
          <a:p>
            <a:pPr indent="-3429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pt-BR" sz="1800">
                <a:solidFill>
                  <a:schemeClr val="dk1"/>
                </a:solidFill>
              </a:rPr>
              <a:t>Experimenting with software projects in different personnel  configurations is impractical</a:t>
            </a:r>
            <a:endParaRPr sz="1800">
              <a:solidFill>
                <a:schemeClr val="dk1"/>
              </a:solidFill>
            </a:endParaRPr>
          </a:p>
          <a:p>
            <a:pPr indent="-3429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pt-BR" sz="1800">
                <a:solidFill>
                  <a:schemeClr val="dk1"/>
                </a:solidFill>
              </a:rPr>
              <a:t>Controlling amount of personnel is hard or unpredictable in the long run</a:t>
            </a:r>
            <a:endParaRPr sz="1800">
              <a:solidFill>
                <a:schemeClr val="dk1"/>
              </a:solidFill>
            </a:endParaRPr>
          </a:p>
          <a:p>
            <a:pPr indent="-3429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pt-BR" sz="1800">
                <a:solidFill>
                  <a:schemeClr val="dk1"/>
                </a:solidFill>
              </a:rPr>
              <a:t>Making software projects later is risky and wastes resources</a:t>
            </a:r>
            <a:endParaRPr sz="1800">
              <a:solidFill>
                <a:schemeClr val="dk1"/>
              </a:solidFill>
            </a:endParaRPr>
          </a:p>
          <a:p>
            <a:pPr indent="-3429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pt-BR" sz="1800">
                <a:solidFill>
                  <a:schemeClr val="dk1"/>
                </a:solidFill>
              </a:rPr>
              <a:t>…</a:t>
            </a:r>
            <a:endParaRPr sz="18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0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p58"/>
          <p:cNvSpPr txBox="1"/>
          <p:nvPr>
            <p:ph type="title"/>
          </p:nvPr>
        </p:nvSpPr>
        <p:spPr>
          <a:xfrm>
            <a:off x="507250" y="136525"/>
            <a:ext cx="830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1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latin typeface="Helvetica Neue"/>
                <a:ea typeface="Helvetica Neue"/>
                <a:cs typeface="Helvetica Neue"/>
                <a:sym typeface="Helvetica Neue"/>
              </a:rPr>
              <a:t>SBS Planning - Model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32" name="Google Shape;532;p58"/>
          <p:cNvSpPr txBox="1"/>
          <p:nvPr/>
        </p:nvSpPr>
        <p:spPr>
          <a:xfrm>
            <a:off x="558250" y="1349150"/>
            <a:ext cx="5341200" cy="507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chemeClr val="dk1"/>
                </a:solidFill>
              </a:rPr>
              <a:t>Simulation Model (SG9) and its Validity (SG10)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3" name="Google Shape;533;p58"/>
          <p:cNvSpPr txBox="1"/>
          <p:nvPr/>
        </p:nvSpPr>
        <p:spPr>
          <a:xfrm>
            <a:off x="2590048" y="4893125"/>
            <a:ext cx="1238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Brooks’ Law</a:t>
            </a:r>
            <a:endParaRPr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34" name="Google Shape;534;p58"/>
          <p:cNvSpPr/>
          <p:nvPr/>
        </p:nvSpPr>
        <p:spPr>
          <a:xfrm>
            <a:off x="914400" y="6466075"/>
            <a:ext cx="70551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David G Chernoguz. 2011. The system dynamics of Brooks' Law in team production. </a:t>
            </a:r>
            <a:r>
              <a:rPr i="1" lang="pt-BR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Simulation, </a:t>
            </a:r>
            <a:r>
              <a:rPr lang="pt-BR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87, 11 (November 2011), 947-975.</a:t>
            </a:r>
            <a:endParaRPr sz="10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35" name="Google Shape;535;p58"/>
          <p:cNvPicPr preferRelativeResize="0"/>
          <p:nvPr/>
        </p:nvPicPr>
        <p:blipFill rotWithShape="1">
          <a:blip r:embed="rId3">
            <a:alphaModFix/>
          </a:blip>
          <a:srcRect b="0" l="0" r="5105" t="0"/>
          <a:stretch/>
        </p:blipFill>
        <p:spPr>
          <a:xfrm>
            <a:off x="306850" y="1587225"/>
            <a:ext cx="5805097" cy="3305900"/>
          </a:xfrm>
          <a:prstGeom prst="rect">
            <a:avLst/>
          </a:prstGeom>
          <a:noFill/>
          <a:ln>
            <a:noFill/>
          </a:ln>
        </p:spPr>
      </p:pic>
      <p:sp>
        <p:nvSpPr>
          <p:cNvPr id="536" name="Google Shape;536;p58"/>
          <p:cNvSpPr txBox="1"/>
          <p:nvPr/>
        </p:nvSpPr>
        <p:spPr>
          <a:xfrm>
            <a:off x="6253150" y="2447300"/>
            <a:ext cx="2912700" cy="14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latin typeface="Helvetica Neue"/>
                <a:ea typeface="Helvetica Neue"/>
                <a:cs typeface="Helvetica Neue"/>
                <a:sym typeface="Helvetica Neue"/>
              </a:rPr>
              <a:t>Validity Evidence: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Helvetica Neue"/>
              <a:buChar char="●"/>
            </a:pPr>
            <a:r>
              <a:rPr lang="pt-BR">
                <a:latin typeface="Helvetica Neue"/>
                <a:ea typeface="Helvetica Neue"/>
                <a:cs typeface="Helvetica Neue"/>
                <a:sym typeface="Helvetica Neue"/>
              </a:rPr>
              <a:t>Conceptual validity (SG12)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Helvetica Neue"/>
              <a:buChar char="●"/>
            </a:pPr>
            <a:r>
              <a:rPr lang="pt-BR">
                <a:latin typeface="Helvetica Neue"/>
                <a:ea typeface="Helvetica Neue"/>
                <a:cs typeface="Helvetica Neue"/>
                <a:sym typeface="Helvetica Neue"/>
              </a:rPr>
              <a:t>Model testing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Helvetica Neue"/>
              <a:buChar char="●"/>
            </a:pPr>
            <a:r>
              <a:rPr lang="pt-BR">
                <a:latin typeface="Helvetica Neue"/>
                <a:ea typeface="Helvetica Neue"/>
                <a:cs typeface="Helvetica Neue"/>
                <a:sym typeface="Helvetica Neue"/>
              </a:rPr>
              <a:t>Face validity (SG11)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latin typeface="Helvetica Neue"/>
                <a:ea typeface="Helvetica Neue"/>
                <a:cs typeface="Helvetica Neue"/>
                <a:sym typeface="Helvetica Neue"/>
              </a:rPr>
              <a:t>Model Assumptions (SG13)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p59"/>
          <p:cNvSpPr txBox="1"/>
          <p:nvPr>
            <p:ph type="title"/>
          </p:nvPr>
        </p:nvSpPr>
        <p:spPr>
          <a:xfrm>
            <a:off x="628650" y="2889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pt-BR" sz="4400"/>
              <a:t>Verification and Validation</a:t>
            </a:r>
            <a:endParaRPr sz="4400" u="none" cap="none" strike="noStrike">
              <a:solidFill>
                <a:schemeClr val="dk1"/>
              </a:solidFill>
            </a:endParaRPr>
          </a:p>
        </p:txBody>
      </p:sp>
      <p:pic>
        <p:nvPicPr>
          <p:cNvPr id="543" name="Google Shape;543;p59"/>
          <p:cNvPicPr preferRelativeResize="0"/>
          <p:nvPr/>
        </p:nvPicPr>
        <p:blipFill rotWithShape="1">
          <a:blip r:embed="rId3">
            <a:alphaModFix/>
          </a:blip>
          <a:srcRect b="39686" l="0" r="0" t="0"/>
          <a:stretch/>
        </p:blipFill>
        <p:spPr>
          <a:xfrm>
            <a:off x="1086075" y="1409200"/>
            <a:ext cx="6971850" cy="4953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8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p60"/>
          <p:cNvSpPr txBox="1"/>
          <p:nvPr>
            <p:ph type="title"/>
          </p:nvPr>
        </p:nvSpPr>
        <p:spPr>
          <a:xfrm>
            <a:off x="628650" y="2889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pt-BR" sz="4400"/>
              <a:t>Verification and Validation</a:t>
            </a:r>
            <a:endParaRPr sz="4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50" name="Google Shape;550;p60"/>
          <p:cNvPicPr preferRelativeResize="0"/>
          <p:nvPr/>
        </p:nvPicPr>
        <p:blipFill rotWithShape="1">
          <a:blip r:embed="rId3">
            <a:alphaModFix/>
          </a:blip>
          <a:srcRect b="6542" l="0" r="0" t="0"/>
          <a:stretch/>
        </p:blipFill>
        <p:spPr>
          <a:xfrm>
            <a:off x="1090625" y="4525025"/>
            <a:ext cx="6962750" cy="2055413"/>
          </a:xfrm>
          <a:prstGeom prst="rect">
            <a:avLst/>
          </a:prstGeom>
          <a:noFill/>
          <a:ln>
            <a:noFill/>
          </a:ln>
        </p:spPr>
      </p:pic>
      <p:pic>
        <p:nvPicPr>
          <p:cNvPr id="551" name="Google Shape;551;p60"/>
          <p:cNvPicPr preferRelativeResize="0"/>
          <p:nvPr/>
        </p:nvPicPr>
        <p:blipFill rotWithShape="1">
          <a:blip r:embed="rId4">
            <a:alphaModFix/>
          </a:blip>
          <a:srcRect b="0" l="0" r="0" t="60233"/>
          <a:stretch/>
        </p:blipFill>
        <p:spPr>
          <a:xfrm>
            <a:off x="1139200" y="1225650"/>
            <a:ext cx="6914175" cy="3239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6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p61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1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000"/>
              <a:t>Verification and Validation</a:t>
            </a:r>
            <a:endParaRPr sz="4000"/>
          </a:p>
        </p:txBody>
      </p:sp>
      <p:sp>
        <p:nvSpPr>
          <p:cNvPr id="558" name="Google Shape;558;p61"/>
          <p:cNvSpPr txBox="1"/>
          <p:nvPr>
            <p:ph idx="1" type="body"/>
          </p:nvPr>
        </p:nvSpPr>
        <p:spPr>
          <a:xfrm>
            <a:off x="628650" y="1825625"/>
            <a:ext cx="78867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</p:txBody>
      </p:sp>
      <p:pic>
        <p:nvPicPr>
          <p:cNvPr id="559" name="Google Shape;559;p6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33190" y="1345225"/>
            <a:ext cx="7877609" cy="51671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60" name="Google Shape;560;p61"/>
          <p:cNvCxnSpPr/>
          <p:nvPr/>
        </p:nvCxnSpPr>
        <p:spPr>
          <a:xfrm>
            <a:off x="1835696" y="2132856"/>
            <a:ext cx="0" cy="1440300"/>
          </a:xfrm>
          <a:prstGeom prst="straightConnector1">
            <a:avLst/>
          </a:prstGeom>
          <a:noFill/>
          <a:ln cap="flat" cmpd="sng" w="38100">
            <a:solidFill>
              <a:srgbClr val="C00000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561" name="Google Shape;561;p61"/>
          <p:cNvCxnSpPr/>
          <p:nvPr/>
        </p:nvCxnSpPr>
        <p:spPr>
          <a:xfrm>
            <a:off x="2987824" y="2143489"/>
            <a:ext cx="0" cy="1440300"/>
          </a:xfrm>
          <a:prstGeom prst="straightConnector1">
            <a:avLst/>
          </a:prstGeom>
          <a:noFill/>
          <a:ln cap="flat" cmpd="sng" w="38100">
            <a:solidFill>
              <a:srgbClr val="C00000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562" name="Google Shape;562;p61"/>
          <p:cNvCxnSpPr/>
          <p:nvPr/>
        </p:nvCxnSpPr>
        <p:spPr>
          <a:xfrm>
            <a:off x="4211960" y="2132856"/>
            <a:ext cx="0" cy="1440300"/>
          </a:xfrm>
          <a:prstGeom prst="straightConnector1">
            <a:avLst/>
          </a:prstGeom>
          <a:noFill/>
          <a:ln cap="flat" cmpd="sng" w="38100">
            <a:solidFill>
              <a:srgbClr val="C00000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563" name="Google Shape;563;p61"/>
          <p:cNvCxnSpPr/>
          <p:nvPr/>
        </p:nvCxnSpPr>
        <p:spPr>
          <a:xfrm>
            <a:off x="5652120" y="2132856"/>
            <a:ext cx="0" cy="1440300"/>
          </a:xfrm>
          <a:prstGeom prst="straightConnector1">
            <a:avLst/>
          </a:prstGeom>
          <a:noFill/>
          <a:ln cap="flat" cmpd="sng" w="38100">
            <a:solidFill>
              <a:srgbClr val="C00000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564" name="Google Shape;564;p61"/>
          <p:cNvCxnSpPr/>
          <p:nvPr/>
        </p:nvCxnSpPr>
        <p:spPr>
          <a:xfrm>
            <a:off x="6804248" y="2132856"/>
            <a:ext cx="0" cy="1440300"/>
          </a:xfrm>
          <a:prstGeom prst="straightConnector1">
            <a:avLst/>
          </a:prstGeom>
          <a:noFill/>
          <a:ln cap="flat" cmpd="sng" w="38100">
            <a:solidFill>
              <a:srgbClr val="C00000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565" name="Google Shape;565;p61"/>
          <p:cNvCxnSpPr/>
          <p:nvPr/>
        </p:nvCxnSpPr>
        <p:spPr>
          <a:xfrm>
            <a:off x="7236296" y="2132856"/>
            <a:ext cx="0" cy="1440300"/>
          </a:xfrm>
          <a:prstGeom prst="straightConnector1">
            <a:avLst/>
          </a:prstGeom>
          <a:noFill/>
          <a:ln cap="flat" cmpd="sng" w="38100">
            <a:solidFill>
              <a:srgbClr val="C00000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566" name="Google Shape;566;p61"/>
          <p:cNvCxnSpPr/>
          <p:nvPr/>
        </p:nvCxnSpPr>
        <p:spPr>
          <a:xfrm>
            <a:off x="7628235" y="2132856"/>
            <a:ext cx="0" cy="1440300"/>
          </a:xfrm>
          <a:prstGeom prst="straightConnector1">
            <a:avLst/>
          </a:prstGeom>
          <a:noFill/>
          <a:ln cap="flat" cmpd="sng" w="38100">
            <a:solidFill>
              <a:srgbClr val="C00000"/>
            </a:solidFill>
            <a:prstDash val="solid"/>
            <a:round/>
            <a:headEnd len="sm" w="sm" type="none"/>
            <a:tailEnd len="med" w="med" type="stealth"/>
          </a:ln>
        </p:spPr>
      </p:cxnSp>
      <p:sp>
        <p:nvSpPr>
          <p:cNvPr id="567" name="Google Shape;567;p61"/>
          <p:cNvSpPr txBox="1"/>
          <p:nvPr/>
        </p:nvSpPr>
        <p:spPr>
          <a:xfrm>
            <a:off x="1244975" y="6441854"/>
            <a:ext cx="7060800" cy="43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pt-BR" sz="1100">
                <a:solidFill>
                  <a:srgbClr val="FFFFFF"/>
                </a:solidFill>
              </a:rPr>
              <a:t>de França, B.B.N.; Travassos, G.H. Are We Prepared for Simulation Based Studies in Software Engineering yet? CLEI eletronic journal, CLEIej,v. 16, n. 1, paper 8, April, 2013.</a:t>
            </a:r>
            <a:endParaRPr i="1" sz="11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7"/>
          <p:cNvSpPr txBox="1"/>
          <p:nvPr>
            <p:ph type="title"/>
          </p:nvPr>
        </p:nvSpPr>
        <p:spPr>
          <a:xfrm>
            <a:off x="449400" y="394075"/>
            <a:ext cx="82452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1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Motivation for </a:t>
            </a:r>
            <a:r>
              <a:rPr i="1" lang="pt-BR" sz="4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Silico</a:t>
            </a:r>
            <a:r>
              <a:rPr lang="pt-BR" sz="4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Studies</a:t>
            </a:r>
            <a:endParaRPr sz="44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5" name="Google Shape;165;p17"/>
          <p:cNvSpPr txBox="1"/>
          <p:nvPr>
            <p:ph idx="1" type="body"/>
          </p:nvPr>
        </p:nvSpPr>
        <p:spPr>
          <a:xfrm>
            <a:off x="512025" y="1520825"/>
            <a:ext cx="81741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2400"/>
              <a:t>Conducting field or laboratory experiments can be:</a:t>
            </a:r>
            <a:endParaRPr sz="2400"/>
          </a:p>
          <a:p>
            <a:pPr indent="-355600" lvl="0" marL="457200" rtl="0" algn="just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b="1" lang="pt-BR" sz="2000"/>
              <a:t>Costly</a:t>
            </a:r>
            <a:r>
              <a:rPr lang="pt-BR" sz="2000"/>
              <a:t>: predicting the performance of a hardware update for all nodes in a network</a:t>
            </a:r>
            <a:endParaRPr sz="2000"/>
          </a:p>
          <a:p>
            <a:pPr indent="-355600" lvl="0" marL="457200" rtl="0" algn="just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b="1" lang="pt-BR" sz="2000"/>
              <a:t>Dangerous</a:t>
            </a:r>
            <a:r>
              <a:rPr lang="pt-BR" sz="2000"/>
              <a:t>: exploring alternative strategies to control a nuclear reactor</a:t>
            </a:r>
            <a:endParaRPr sz="2000"/>
          </a:p>
          <a:p>
            <a:pPr indent="-355600" lvl="0" marL="457200" rtl="0" algn="just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b="1" lang="pt-BR" sz="2000"/>
              <a:t>Last long</a:t>
            </a:r>
            <a:r>
              <a:rPr lang="pt-BR" sz="2000"/>
              <a:t>: assess the ecological impact of a long hunting season, for consecutive years, on the population of the species involved in a specific geographic region</a:t>
            </a:r>
            <a:endParaRPr sz="2000"/>
          </a:p>
          <a:p>
            <a:pPr indent="-355600" lvl="0" marL="457200" rtl="0" algn="just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b="1" lang="pt-BR" sz="2000"/>
              <a:t>Disturbing</a:t>
            </a:r>
            <a:r>
              <a:rPr lang="pt-BR" sz="2000"/>
              <a:t>: assessing the efficiency of a one-way street network within the center of an urban area</a:t>
            </a:r>
            <a:endParaRPr sz="2000"/>
          </a:p>
          <a:p>
            <a:pPr indent="-355600" lvl="0" marL="457200" rtl="0" algn="just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b="1" lang="pt-BR" sz="2000"/>
              <a:t>Morally/ethically unacceptable</a:t>
            </a:r>
            <a:r>
              <a:rPr lang="pt-BR" sz="2000"/>
              <a:t>: assessing the radiation dispersion of a catastrophic failure</a:t>
            </a:r>
            <a:endParaRPr sz="2000"/>
          </a:p>
          <a:p>
            <a:pPr indent="-355600" lvl="0" marL="457200" rtl="0" algn="just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b="1" lang="pt-BR" sz="2000"/>
              <a:t>Irreversible</a:t>
            </a:r>
            <a:r>
              <a:rPr lang="pt-BR" sz="2000"/>
              <a:t>: investigating the impact of a change in fiscal policy on a country's economy</a:t>
            </a:r>
            <a:endParaRPr sz="200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2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p62"/>
          <p:cNvSpPr txBox="1"/>
          <p:nvPr>
            <p:ph type="title"/>
          </p:nvPr>
        </p:nvSpPr>
        <p:spPr>
          <a:xfrm>
            <a:off x="507250" y="136525"/>
            <a:ext cx="830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1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latin typeface="Helvetica Neue"/>
                <a:ea typeface="Helvetica Neue"/>
                <a:cs typeface="Helvetica Neue"/>
                <a:sym typeface="Helvetica Neue"/>
              </a:rPr>
              <a:t>SBS Planning - Design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74" name="Google Shape;574;p62"/>
          <p:cNvSpPr txBox="1"/>
          <p:nvPr/>
        </p:nvSpPr>
        <p:spPr>
          <a:xfrm>
            <a:off x="558250" y="1349150"/>
            <a:ext cx="4429500" cy="507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Experimental Design (SG1</a:t>
            </a:r>
            <a:r>
              <a:rPr b="1" lang="pt-BR" sz="1800">
                <a:solidFill>
                  <a:schemeClr val="dk1"/>
                </a:solidFill>
              </a:rPr>
              <a:t>5</a:t>
            </a:r>
            <a:r>
              <a:rPr b="1" lang="pt-B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and SG1</a:t>
            </a:r>
            <a:r>
              <a:rPr b="1" lang="pt-BR" sz="1800">
                <a:solidFill>
                  <a:schemeClr val="dk1"/>
                </a:solidFill>
              </a:rPr>
              <a:t>8</a:t>
            </a:r>
            <a:r>
              <a:rPr b="1" lang="pt-B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b="1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dk1"/>
                </a:solidFill>
              </a:rPr>
              <a:t>Possible factors: rookie and veteran productivity, nominal productivity, entropy factor, mentors, time allocated for mentoring, individual learning time, milestone, schedule threshold, and staffing pulse. I.e., all the </a:t>
            </a:r>
            <a:r>
              <a:rPr lang="pt-BR" sz="1800">
                <a:solidFill>
                  <a:schemeClr val="accent1"/>
                </a:solidFill>
              </a:rPr>
              <a:t>independent variables</a:t>
            </a:r>
            <a:r>
              <a:rPr lang="pt-BR" sz="1800">
                <a:solidFill>
                  <a:schemeClr val="dk1"/>
                </a:solidFill>
              </a:rPr>
              <a:t>.</a:t>
            </a:r>
            <a:r>
              <a:rPr lang="pt-BR" sz="1800">
                <a:solidFill>
                  <a:srgbClr val="C00000"/>
                </a:solidFill>
              </a:rPr>
              <a:t> </a:t>
            </a:r>
            <a:r>
              <a:rPr i="1" lang="pt-BR" sz="1800">
                <a:solidFill>
                  <a:srgbClr val="C00000"/>
                </a:solidFill>
              </a:rPr>
              <a:t>What else (SG17)?</a:t>
            </a:r>
            <a:endParaRPr i="1" sz="1800">
              <a:solidFill>
                <a:srgbClr val="C00000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dk1"/>
                </a:solidFill>
              </a:rPr>
              <a:t>A full exploratory study would consider all these variables at different levels (SG16).</a:t>
            </a:r>
            <a:endParaRPr sz="1800"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dk1"/>
                </a:solidFill>
              </a:rPr>
              <a:t>Here, let’s take the </a:t>
            </a:r>
            <a:r>
              <a:rPr lang="pt-BR" sz="1800">
                <a:solidFill>
                  <a:schemeClr val="accent1"/>
                </a:solidFill>
              </a:rPr>
              <a:t>entropy factor</a:t>
            </a:r>
            <a:r>
              <a:rPr lang="pt-BR" sz="1800">
                <a:solidFill>
                  <a:schemeClr val="dk1"/>
                </a:solidFill>
              </a:rPr>
              <a:t> and the </a:t>
            </a:r>
            <a:r>
              <a:rPr lang="pt-BR" sz="1800">
                <a:solidFill>
                  <a:schemeClr val="accent1"/>
                </a:solidFill>
              </a:rPr>
              <a:t>staffing pulse</a:t>
            </a:r>
            <a:r>
              <a:rPr lang="pt-BR" sz="1800">
                <a:solidFill>
                  <a:schemeClr val="dk1"/>
                </a:solidFill>
              </a:rPr>
              <a:t> as examples.</a:t>
            </a:r>
            <a:endParaRPr sz="1800"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chemeClr val="dk1"/>
                </a:solidFill>
              </a:rPr>
              <a:t>Number of Runs (SG19)</a:t>
            </a:r>
            <a:endParaRPr b="1" sz="1800"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dk1"/>
                </a:solidFill>
              </a:rPr>
              <a:t>8, the same number of trials/scenarios as the model is deterministic.</a:t>
            </a:r>
            <a:endParaRPr sz="1800"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575" name="Google Shape;575;p62"/>
          <p:cNvGraphicFramePr/>
          <p:nvPr/>
        </p:nvGraphicFramePr>
        <p:xfrm>
          <a:off x="5100400" y="16146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{1247BE02-C47B-42FE-8AC1-7C054FE609F5}</a:tableStyleId>
              </a:tblPr>
              <a:tblGrid>
                <a:gridCol w="608375"/>
                <a:gridCol w="1415375"/>
                <a:gridCol w="1627000"/>
              </a:tblGrid>
              <a:tr h="6095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pt-BR"/>
                        <a:t>Trial</a:t>
                      </a:r>
                      <a:endParaRPr b="1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pt-BR"/>
                        <a:t>Staffing Pulse</a:t>
                      </a:r>
                      <a:endParaRPr b="1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pt-BR"/>
                        <a:t>Entropy Factor</a:t>
                      </a:r>
                      <a:endParaRPr b="1"/>
                    </a:p>
                  </a:txBody>
                  <a:tcPr marT="91425" marB="91425" marR="91425" marL="91425"/>
                </a:tc>
              </a:tr>
              <a:tr h="396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/>
                        <a:t>1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/>
                        <a:t>0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/>
                        <a:t>0.03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396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/>
                        <a:t>2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/>
                        <a:t>2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/>
                        <a:t>0.03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396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/>
                        <a:t>3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/>
                        <a:t>4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/>
                        <a:t>0.03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396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/>
                        <a:t>4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/>
                        <a:t>6</a:t>
                      </a:r>
                      <a:endParaRPr/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/>
                        <a:t>0.03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396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/>
                        <a:t>5</a:t>
                      </a:r>
                      <a:endParaRPr/>
                    </a:p>
                  </a:txBody>
                  <a:tcPr marT="91425" marB="91425" marR="91425" marL="91425"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/>
                        <a:t>0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/>
                        <a:t>0.06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</a:tr>
              <a:tr h="396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/>
                        <a:t>6</a:t>
                      </a:r>
                      <a:endParaRPr/>
                    </a:p>
                  </a:txBody>
                  <a:tcPr marT="91425" marB="91425" marR="91425" marL="91425"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/>
                        <a:t>2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/>
                        <a:t>0.06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</a:tr>
              <a:tr h="396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/>
                        <a:t>7</a:t>
                      </a:r>
                      <a:endParaRPr/>
                    </a:p>
                  </a:txBody>
                  <a:tcPr marT="91425" marB="91425" marR="91425" marL="91425"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/>
                        <a:t>4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/>
                        <a:t>0.06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</a:tr>
              <a:tr h="396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/>
                        <a:t>8</a:t>
                      </a:r>
                      <a:endParaRPr/>
                    </a:p>
                  </a:txBody>
                  <a:tcPr marT="91425" marB="91425" marR="91425" marL="91425"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/>
                        <a:t>6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/>
                        <a:t>0.06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0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p63"/>
          <p:cNvSpPr txBox="1"/>
          <p:nvPr>
            <p:ph type="title"/>
          </p:nvPr>
        </p:nvSpPr>
        <p:spPr>
          <a:xfrm>
            <a:off x="507250" y="136525"/>
            <a:ext cx="830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1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latin typeface="Helvetica Neue"/>
                <a:ea typeface="Helvetica Neue"/>
                <a:cs typeface="Helvetica Neue"/>
                <a:sym typeface="Helvetica Neue"/>
              </a:rPr>
              <a:t>SBS Planning - Environment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2" name="Google Shape;582;p63"/>
          <p:cNvSpPr txBox="1"/>
          <p:nvPr/>
        </p:nvSpPr>
        <p:spPr>
          <a:xfrm>
            <a:off x="558250" y="1349150"/>
            <a:ext cx="5685600" cy="507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chemeClr val="dk1"/>
                </a:solidFill>
              </a:rPr>
              <a:t>Supporting Data (SG20)</a:t>
            </a:r>
            <a:endParaRPr b="1" sz="1800"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dk1"/>
                </a:solidFill>
              </a:rPr>
              <a:t>Model equations and constants were calibrated but no data is available. No additional data required. So, neither SG21 (qualitative/contextual data) and SG22 (calibration and datasets) could be applied.</a:t>
            </a:r>
            <a:endParaRPr sz="1800"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chemeClr val="dk1"/>
                </a:solidFill>
              </a:rPr>
              <a:t>Simulation Environment (SG23)</a:t>
            </a:r>
            <a:endParaRPr b="1" sz="1800"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dk1"/>
                </a:solidFill>
              </a:rPr>
              <a:t>Vensim PLE 9.3.5</a:t>
            </a:r>
            <a:endParaRPr sz="1800"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dk1"/>
                </a:solidFill>
              </a:rPr>
              <a:t>Notebook dell inspiron i7 </a:t>
            </a:r>
            <a:endParaRPr sz="1800"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dk1"/>
                </a:solidFill>
              </a:rPr>
              <a:t>16Gb RAM</a:t>
            </a:r>
            <a:endParaRPr sz="1800"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83" name="Google Shape;583;p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33626" y="3561500"/>
            <a:ext cx="5090149" cy="2866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8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64"/>
          <p:cNvSpPr txBox="1"/>
          <p:nvPr>
            <p:ph type="title"/>
          </p:nvPr>
        </p:nvSpPr>
        <p:spPr>
          <a:xfrm>
            <a:off x="507250" y="136525"/>
            <a:ext cx="830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1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latin typeface="Helvetica Neue"/>
                <a:ea typeface="Helvetica Neue"/>
                <a:cs typeface="Helvetica Neue"/>
                <a:sym typeface="Helvetica Neue"/>
              </a:rPr>
              <a:t>SBS Planning - Environment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90" name="Google Shape;590;p64"/>
          <p:cNvSpPr txBox="1"/>
          <p:nvPr/>
        </p:nvSpPr>
        <p:spPr>
          <a:xfrm>
            <a:off x="558246" y="1349152"/>
            <a:ext cx="4183800" cy="507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chemeClr val="dk1"/>
                </a:solidFill>
              </a:rPr>
              <a:t>Output Analysis (SG25)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91" name="Google Shape;591;p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1996" y="1576788"/>
            <a:ext cx="4097155" cy="2426403"/>
          </a:xfrm>
          <a:prstGeom prst="rect">
            <a:avLst/>
          </a:prstGeom>
          <a:noFill/>
          <a:ln>
            <a:noFill/>
          </a:ln>
        </p:spPr>
      </p:pic>
      <p:pic>
        <p:nvPicPr>
          <p:cNvPr id="592" name="Google Shape;592;p6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1096" y="3774525"/>
            <a:ext cx="4097154" cy="2969497"/>
          </a:xfrm>
          <a:prstGeom prst="rect">
            <a:avLst/>
          </a:prstGeom>
          <a:noFill/>
          <a:ln>
            <a:noFill/>
          </a:ln>
        </p:spPr>
      </p:pic>
      <p:pic>
        <p:nvPicPr>
          <p:cNvPr id="593" name="Google Shape;593;p6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65421" y="1730997"/>
            <a:ext cx="3121801" cy="19690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8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Google Shape;599;p65"/>
          <p:cNvSpPr txBox="1"/>
          <p:nvPr>
            <p:ph type="title"/>
          </p:nvPr>
        </p:nvSpPr>
        <p:spPr>
          <a:xfrm>
            <a:off x="507250" y="136525"/>
            <a:ext cx="830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1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latin typeface="Helvetica Neue"/>
                <a:ea typeface="Helvetica Neue"/>
                <a:cs typeface="Helvetica Neue"/>
                <a:sym typeface="Helvetica Neue"/>
              </a:rPr>
              <a:t>SBS Planning - Environment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00" name="Google Shape;600;p65"/>
          <p:cNvSpPr txBox="1"/>
          <p:nvPr/>
        </p:nvSpPr>
        <p:spPr>
          <a:xfrm>
            <a:off x="558246" y="1349152"/>
            <a:ext cx="4183800" cy="507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chemeClr val="dk1"/>
                </a:solidFill>
              </a:rPr>
              <a:t>Output Analysis (SG25)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01" name="Google Shape;601;p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5804" y="1848786"/>
            <a:ext cx="7812399" cy="46266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6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p66"/>
          <p:cNvSpPr txBox="1"/>
          <p:nvPr/>
        </p:nvSpPr>
        <p:spPr>
          <a:xfrm>
            <a:off x="929779" y="6468204"/>
            <a:ext cx="78843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FFFFFF"/>
                </a:solidFill>
              </a:rPr>
              <a:t>de </a:t>
            </a:r>
            <a:r>
              <a:rPr lang="pt-BR" sz="1000">
                <a:solidFill>
                  <a:srgbClr val="FFFFFF"/>
                </a:solidFill>
              </a:rPr>
              <a:t>França, B.B.N.; Travassos, G.H. Reporting guidelines for simulation-based studies in Software Engineering. Evaluation and Assessment in Software Engineering, Ciudad Real, Spain. 2012.</a:t>
            </a:r>
            <a:endParaRPr sz="1000">
              <a:solidFill>
                <a:srgbClr val="FFFFFF"/>
              </a:solidFill>
            </a:endParaRPr>
          </a:p>
        </p:txBody>
      </p:sp>
      <p:sp>
        <p:nvSpPr>
          <p:cNvPr id="608" name="Google Shape;608;p66"/>
          <p:cNvSpPr txBox="1"/>
          <p:nvPr>
            <p:ph type="title"/>
          </p:nvPr>
        </p:nvSpPr>
        <p:spPr>
          <a:xfrm>
            <a:off x="628650" y="1365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1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400">
                <a:latin typeface="Helvetica Neue"/>
                <a:ea typeface="Helvetica Neue"/>
                <a:cs typeface="Helvetica Neue"/>
                <a:sym typeface="Helvetica Neue"/>
              </a:rPr>
              <a:t>Reporting Guidelines for SBS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09" name="Google Shape;609;p66"/>
          <p:cNvSpPr txBox="1"/>
          <p:nvPr/>
        </p:nvSpPr>
        <p:spPr>
          <a:xfrm>
            <a:off x="558246" y="1349152"/>
            <a:ext cx="4183800" cy="507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Identification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chemeClr val="dk1"/>
                </a:solidFill>
              </a:rPr>
              <a:t>Study Definition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b="1" lang="pt-BR" sz="18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Context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Problem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b="1" lang="pt-BR" sz="1800">
                <a:solidFill>
                  <a:srgbClr val="FF0000"/>
                </a:solidFill>
              </a:rPr>
              <a:t>Goals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b="1" lang="pt-BR" sz="18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Quest</a:t>
            </a:r>
            <a:r>
              <a:rPr b="1" lang="pt-BR" sz="1800">
                <a:solidFill>
                  <a:srgbClr val="FF0000"/>
                </a:solidFill>
              </a:rPr>
              <a:t>ions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Hypotheses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Justification for Simulation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chemeClr val="dk1"/>
                </a:solidFill>
              </a:rPr>
              <a:t>Background and Related Work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chemeClr val="dk1"/>
                </a:solidFill>
              </a:rPr>
              <a:t>Simulation Model and its Validity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Participants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Experimental Design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chemeClr val="dk1"/>
                </a:solidFill>
              </a:rPr>
              <a:t>Intermediate Runs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chemeClr val="dk1"/>
                </a:solidFill>
              </a:rPr>
              <a:t>Supporting Data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chemeClr val="dk1"/>
                </a:solidFill>
              </a:rPr>
              <a:t>Simulation Environment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chemeClr val="dk1"/>
                </a:solidFill>
              </a:rPr>
              <a:t>Output Analysis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chemeClr val="dk1"/>
                </a:solidFill>
              </a:rPr>
              <a:t>Threats to Validity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Conclusions and Future Work</a:t>
            </a:r>
            <a:endParaRPr b="1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10" name="Google Shape;610;p66"/>
          <p:cNvGrpSpPr/>
          <p:nvPr/>
        </p:nvGrpSpPr>
        <p:grpSpPr>
          <a:xfrm>
            <a:off x="5837848" y="3345998"/>
            <a:ext cx="2509396" cy="1262861"/>
            <a:chOff x="-13" y="205030"/>
            <a:chExt cx="2509396" cy="1262861"/>
          </a:xfrm>
        </p:grpSpPr>
        <p:sp>
          <p:nvSpPr>
            <p:cNvPr id="611" name="Google Shape;611;p66"/>
            <p:cNvSpPr/>
            <p:nvPr/>
          </p:nvSpPr>
          <p:spPr>
            <a:xfrm>
              <a:off x="0" y="1089033"/>
              <a:ext cx="2509383" cy="378858"/>
            </a:xfrm>
            <a:prstGeom prst="roundRect">
              <a:avLst>
                <a:gd fmla="val 10000" name="adj"/>
              </a:avLst>
            </a:prstGeom>
            <a:solidFill>
              <a:srgbClr val="E7CFC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2" name="Google Shape;612;p66"/>
            <p:cNvSpPr txBox="1"/>
            <p:nvPr/>
          </p:nvSpPr>
          <p:spPr>
            <a:xfrm>
              <a:off x="0" y="1089033"/>
              <a:ext cx="752814" cy="37885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5325" lIns="85325" spcFirstLastPara="1" rIns="85325" wrap="square" tIns="853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2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Metric</a:t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3" name="Google Shape;613;p66"/>
            <p:cNvSpPr/>
            <p:nvPr/>
          </p:nvSpPr>
          <p:spPr>
            <a:xfrm>
              <a:off x="0" y="647031"/>
              <a:ext cx="2509383" cy="378858"/>
            </a:xfrm>
            <a:prstGeom prst="roundRect">
              <a:avLst>
                <a:gd fmla="val 10000" name="adj"/>
              </a:avLst>
            </a:prstGeom>
            <a:solidFill>
              <a:srgbClr val="E7CFC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4" name="Google Shape;614;p66"/>
            <p:cNvSpPr txBox="1"/>
            <p:nvPr/>
          </p:nvSpPr>
          <p:spPr>
            <a:xfrm>
              <a:off x="-13" y="647032"/>
              <a:ext cx="900900" cy="378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5325" lIns="85325" spcFirstLastPara="1" rIns="85325" wrap="square" tIns="853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2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Question</a:t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5" name="Google Shape;615;p66"/>
            <p:cNvSpPr/>
            <p:nvPr/>
          </p:nvSpPr>
          <p:spPr>
            <a:xfrm>
              <a:off x="0" y="205030"/>
              <a:ext cx="2509383" cy="378858"/>
            </a:xfrm>
            <a:prstGeom prst="roundRect">
              <a:avLst>
                <a:gd fmla="val 10000" name="adj"/>
              </a:avLst>
            </a:prstGeom>
            <a:solidFill>
              <a:srgbClr val="E7CFC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6" name="Google Shape;616;p66"/>
            <p:cNvSpPr txBox="1"/>
            <p:nvPr/>
          </p:nvSpPr>
          <p:spPr>
            <a:xfrm>
              <a:off x="0" y="205030"/>
              <a:ext cx="752814" cy="37885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5325" lIns="85325" spcFirstLastPara="1" rIns="85325" wrap="square" tIns="853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2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Goal</a:t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7" name="Google Shape;617;p66"/>
            <p:cNvSpPr/>
            <p:nvPr/>
          </p:nvSpPr>
          <p:spPr>
            <a:xfrm>
              <a:off x="1523129" y="236602"/>
              <a:ext cx="473572" cy="315715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sng" w="25400">
              <a:solidFill>
                <a:srgbClr val="AD464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8" name="Google Shape;618;p66"/>
            <p:cNvSpPr txBox="1"/>
            <p:nvPr/>
          </p:nvSpPr>
          <p:spPr>
            <a:xfrm>
              <a:off x="1532376" y="245849"/>
              <a:ext cx="455078" cy="2972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9525" lIns="49525" spcFirstLastPara="1" rIns="49525" wrap="square" tIns="495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3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G1</a:t>
              </a:r>
              <a:endParaRPr sz="13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9" name="Google Shape;619;p66"/>
            <p:cNvSpPr/>
            <p:nvPr/>
          </p:nvSpPr>
          <p:spPr>
            <a:xfrm>
              <a:off x="1298182" y="552317"/>
              <a:ext cx="461733" cy="126286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sng" w="25400">
              <a:solidFill>
                <a:srgbClr val="983C3A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620" name="Google Shape;620;p66"/>
            <p:cNvSpPr/>
            <p:nvPr/>
          </p:nvSpPr>
          <p:spPr>
            <a:xfrm>
              <a:off x="1061396" y="678603"/>
              <a:ext cx="473572" cy="315715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sng" w="25400">
              <a:solidFill>
                <a:srgbClr val="AD464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1" name="Google Shape;621;p66"/>
            <p:cNvSpPr txBox="1"/>
            <p:nvPr/>
          </p:nvSpPr>
          <p:spPr>
            <a:xfrm>
              <a:off x="1070643" y="687850"/>
              <a:ext cx="455078" cy="2972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9525" lIns="49525" spcFirstLastPara="1" rIns="49525" wrap="square" tIns="495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3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Q1</a:t>
              </a:r>
              <a:endParaRPr sz="13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2" name="Google Shape;622;p66"/>
            <p:cNvSpPr/>
            <p:nvPr/>
          </p:nvSpPr>
          <p:spPr>
            <a:xfrm>
              <a:off x="990360" y="994318"/>
              <a:ext cx="307822" cy="126286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sng" w="25400">
              <a:solidFill>
                <a:srgbClr val="AD4643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623" name="Google Shape;623;p66"/>
            <p:cNvSpPr/>
            <p:nvPr/>
          </p:nvSpPr>
          <p:spPr>
            <a:xfrm>
              <a:off x="753574" y="1120604"/>
              <a:ext cx="473572" cy="315715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sng" w="25400">
              <a:solidFill>
                <a:srgbClr val="AD464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4" name="Google Shape;624;p66"/>
            <p:cNvSpPr txBox="1"/>
            <p:nvPr/>
          </p:nvSpPr>
          <p:spPr>
            <a:xfrm>
              <a:off x="762821" y="1129851"/>
              <a:ext cx="455078" cy="2972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9525" lIns="49525" spcFirstLastPara="1" rIns="49525" wrap="square" tIns="495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3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M1</a:t>
              </a:r>
              <a:endParaRPr sz="13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5" name="Google Shape;625;p66"/>
            <p:cNvSpPr/>
            <p:nvPr/>
          </p:nvSpPr>
          <p:spPr>
            <a:xfrm>
              <a:off x="1298182" y="994318"/>
              <a:ext cx="307822" cy="126286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sng" w="25400">
              <a:solidFill>
                <a:srgbClr val="AD4643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626" name="Google Shape;626;p66"/>
            <p:cNvSpPr/>
            <p:nvPr/>
          </p:nvSpPr>
          <p:spPr>
            <a:xfrm>
              <a:off x="1369218" y="1120604"/>
              <a:ext cx="473572" cy="315715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sng" w="25400">
              <a:solidFill>
                <a:srgbClr val="AD464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7" name="Google Shape;627;p66"/>
            <p:cNvSpPr txBox="1"/>
            <p:nvPr/>
          </p:nvSpPr>
          <p:spPr>
            <a:xfrm>
              <a:off x="1378465" y="1129851"/>
              <a:ext cx="455078" cy="2972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9525" lIns="49525" spcFirstLastPara="1" rIns="49525" wrap="square" tIns="495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3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M2</a:t>
              </a:r>
              <a:endParaRPr sz="13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8" name="Google Shape;628;p66"/>
            <p:cNvSpPr/>
            <p:nvPr/>
          </p:nvSpPr>
          <p:spPr>
            <a:xfrm>
              <a:off x="1759916" y="552317"/>
              <a:ext cx="461733" cy="126286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sng" w="25400">
              <a:solidFill>
                <a:srgbClr val="983C3A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629" name="Google Shape;629;p66"/>
            <p:cNvSpPr/>
            <p:nvPr/>
          </p:nvSpPr>
          <p:spPr>
            <a:xfrm>
              <a:off x="1984863" y="678603"/>
              <a:ext cx="473572" cy="315715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sng" w="25400">
              <a:solidFill>
                <a:srgbClr val="AD464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0" name="Google Shape;630;p66"/>
            <p:cNvSpPr txBox="1"/>
            <p:nvPr/>
          </p:nvSpPr>
          <p:spPr>
            <a:xfrm>
              <a:off x="1994110" y="687850"/>
              <a:ext cx="455078" cy="2972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9525" lIns="49525" spcFirstLastPara="1" rIns="49525" wrap="square" tIns="495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3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Q2</a:t>
              </a:r>
              <a:endParaRPr sz="13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1" name="Google Shape;631;p66"/>
            <p:cNvSpPr/>
            <p:nvPr/>
          </p:nvSpPr>
          <p:spPr>
            <a:xfrm>
              <a:off x="2175929" y="994318"/>
              <a:ext cx="91440" cy="126286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sng" w="25400">
              <a:solidFill>
                <a:srgbClr val="AD4643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632" name="Google Shape;632;p66"/>
            <p:cNvSpPr/>
            <p:nvPr/>
          </p:nvSpPr>
          <p:spPr>
            <a:xfrm>
              <a:off x="1984863" y="1120604"/>
              <a:ext cx="473572" cy="315715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sng" w="25400">
              <a:solidFill>
                <a:srgbClr val="AD464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3" name="Google Shape;633;p66"/>
            <p:cNvSpPr txBox="1"/>
            <p:nvPr/>
          </p:nvSpPr>
          <p:spPr>
            <a:xfrm>
              <a:off x="1994110" y="1129851"/>
              <a:ext cx="455078" cy="2972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9525" lIns="49525" spcFirstLastPara="1" rIns="49525" wrap="square" tIns="495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3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M3</a:t>
              </a:r>
              <a:endParaRPr sz="13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634" name="Google Shape;634;p6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68144" y="1196752"/>
            <a:ext cx="2431443" cy="2025262"/>
          </a:xfrm>
          <a:prstGeom prst="rect">
            <a:avLst/>
          </a:prstGeom>
          <a:noFill/>
          <a:ln>
            <a:noFill/>
          </a:ln>
        </p:spPr>
      </p:pic>
      <p:sp>
        <p:nvSpPr>
          <p:cNvPr id="635" name="Google Shape;635;p66"/>
          <p:cNvSpPr txBox="1"/>
          <p:nvPr/>
        </p:nvSpPr>
        <p:spPr>
          <a:xfrm>
            <a:off x="5462736" y="4410978"/>
            <a:ext cx="3645768" cy="17543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pt-B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Exten</a:t>
            </a:r>
            <a:r>
              <a:rPr b="1" i="1" lang="pt-BR" sz="1800">
                <a:solidFill>
                  <a:schemeClr val="dk1"/>
                </a:solidFill>
              </a:rPr>
              <a:t>s</a:t>
            </a:r>
            <a:r>
              <a:rPr b="1" i="1" lang="pt-B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ion</a:t>
            </a:r>
            <a:r>
              <a:rPr b="1" i="1" lang="pt-BR" sz="1800">
                <a:solidFill>
                  <a:schemeClr val="dk1"/>
                </a:solidFill>
              </a:rPr>
              <a:t> from</a:t>
            </a:r>
            <a:r>
              <a:rPr b="1" i="1" lang="pt-B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Balci (1999): </a:t>
            </a:r>
            <a:endParaRPr/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i="1" lang="pt-B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Cost, time and benefits</a:t>
            </a:r>
            <a:endParaRPr/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i="1" lang="pt-BR" sz="1800">
                <a:solidFill>
                  <a:schemeClr val="dk1"/>
                </a:solidFill>
              </a:rPr>
              <a:t>Observable phenomenon</a:t>
            </a:r>
            <a:r>
              <a:rPr i="1" lang="pt-B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high-order effects, risks, data availability.</a:t>
            </a:r>
            <a:endParaRPr i="1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0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Google Shape;641;p67"/>
          <p:cNvSpPr txBox="1"/>
          <p:nvPr>
            <p:ph type="title"/>
          </p:nvPr>
        </p:nvSpPr>
        <p:spPr>
          <a:xfrm>
            <a:off x="628650" y="2127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1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pt-BR" sz="4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Reporting Guidelines for SBS</a:t>
            </a:r>
            <a:endParaRPr/>
          </a:p>
        </p:txBody>
      </p:sp>
      <p:sp>
        <p:nvSpPr>
          <p:cNvPr id="642" name="Google Shape;642;p67"/>
          <p:cNvSpPr txBox="1"/>
          <p:nvPr/>
        </p:nvSpPr>
        <p:spPr>
          <a:xfrm>
            <a:off x="558246" y="1349152"/>
            <a:ext cx="4183800" cy="507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pt-BR" sz="1800"/>
              <a:t>Identification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pt-BR" sz="1800"/>
              <a:t>Study Definition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pt-BR" sz="1800"/>
              <a:t>	Context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pt-BR" sz="1800"/>
              <a:t>	Problem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pt-BR" sz="1800"/>
              <a:t>	Goals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pt-BR" sz="1800"/>
              <a:t>	Questions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pt-BR" sz="1800"/>
              <a:t>	Hypotheses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pt-BR" sz="1800"/>
              <a:t>Justification for Simulation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pt-BR" sz="1800"/>
              <a:t>Background and Related Work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pt-BR" sz="1800">
                <a:solidFill>
                  <a:srgbClr val="FF0000"/>
                </a:solidFill>
              </a:rPr>
              <a:t>Simulation Model and its Validity</a:t>
            </a:r>
            <a:endParaRPr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pt-BR" sz="1800"/>
              <a:t>Participants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pt-BR" sz="1800"/>
              <a:t>Experimental Design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pt-BR" sz="1800"/>
              <a:t>Intermediate Runs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pt-BR" sz="1800"/>
              <a:t>Supporting Data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pt-BR" sz="1800"/>
              <a:t>Simulation Environment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pt-BR" sz="1800"/>
              <a:t>Output Analysis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pt-BR" sz="1800"/>
              <a:t>Threats to Validity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pt-BR" sz="1800"/>
              <a:t>Conclusions and Future Work</a:t>
            </a:r>
            <a:endParaRPr b="1" sz="1800"/>
          </a:p>
        </p:txBody>
      </p:sp>
      <p:graphicFrame>
        <p:nvGraphicFramePr>
          <p:cNvPr id="643" name="Google Shape;643;p67"/>
          <p:cNvGraphicFramePr/>
          <p:nvPr/>
        </p:nvGraphicFramePr>
        <p:xfrm>
          <a:off x="5292080" y="2455520"/>
          <a:ext cx="3000000" cy="3000000"/>
        </p:xfrm>
        <a:graphic>
          <a:graphicData uri="http://schemas.openxmlformats.org/drawingml/2006/table">
            <a:tbl>
              <a:tblPr bandCol="1" bandRow="1" firstCol="1" firstRow="1">
                <a:noFill/>
                <a:tableStyleId>{5265A0FA-CE46-4340-B778-C306242EBEAE}</a:tableStyleId>
              </a:tblPr>
              <a:tblGrid>
                <a:gridCol w="2967075"/>
              </a:tblGrid>
              <a:tr h="1938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400" u="none" cap="none" strike="noStrike"/>
                        <a:t>Procedure</a:t>
                      </a:r>
                      <a:endParaRPr sz="16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1150" marL="21150"/>
                </a:tc>
              </a:tr>
              <a:tr h="19385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pt-BR" sz="1400" u="none" cap="none" strike="noStrike"/>
                        <a:t>Face Validity</a:t>
                      </a:r>
                      <a:endParaRPr b="0" sz="16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1150" marL="21150"/>
                </a:tc>
              </a:tr>
              <a:tr h="19385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pt-BR" sz="1400" u="none" cap="none" strike="noStrike"/>
                        <a:t>Comparison to Reference Behaviors </a:t>
                      </a:r>
                      <a:endParaRPr b="0" sz="16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1150" marL="21150"/>
                </a:tc>
              </a:tr>
              <a:tr h="19385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pt-BR" sz="1400" u="none" cap="none" strike="noStrike"/>
                        <a:t>Comparison to Other Models</a:t>
                      </a:r>
                      <a:endParaRPr b="0" sz="16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1150" marL="21150"/>
                </a:tc>
              </a:tr>
              <a:tr h="19385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pt-BR" sz="1400" u="none" cap="none" strike="noStrike"/>
                        <a:t>Event Validity</a:t>
                      </a:r>
                      <a:endParaRPr b="0" sz="16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1150" marL="21150"/>
                </a:tc>
              </a:tr>
              <a:tr h="19385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pt-BR" sz="1400" u="none" cap="none" strike="noStrike"/>
                        <a:t>Historical Data Validation</a:t>
                      </a:r>
                      <a:endParaRPr b="0" sz="16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1150" marL="21150"/>
                </a:tc>
              </a:tr>
              <a:tr h="19385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pt-BR" sz="1400" u="none" cap="none" strike="noStrike"/>
                        <a:t>Rationalism</a:t>
                      </a:r>
                      <a:endParaRPr b="0" sz="16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1150" marL="21150"/>
                </a:tc>
              </a:tr>
              <a:tr h="19385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pt-BR" sz="1400" u="none" cap="none" strike="noStrike"/>
                        <a:t>Predictive Validation</a:t>
                      </a:r>
                      <a:endParaRPr b="0" sz="16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1150" marL="21150"/>
                </a:tc>
              </a:tr>
              <a:tr h="19385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pt-BR" sz="1400" u="none" cap="none" strike="noStrike"/>
                        <a:t>Internal Validity</a:t>
                      </a:r>
                      <a:endParaRPr b="0" sz="16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1150" marL="21150"/>
                </a:tc>
              </a:tr>
              <a:tr h="19385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pt-BR" sz="1400" u="none" cap="none" strike="noStrike"/>
                        <a:t>Sensitivity Analysis</a:t>
                      </a:r>
                      <a:endParaRPr b="0" sz="16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1150" marL="21150"/>
                </a:tc>
              </a:tr>
              <a:tr h="19385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pt-BR" sz="1400" u="none" cap="none" strike="noStrike"/>
                        <a:t>Testing model structure and behavior</a:t>
                      </a:r>
                      <a:endParaRPr b="0" sz="16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1150" marL="21150"/>
                </a:tc>
              </a:tr>
              <a:tr h="19385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pt-BR" sz="1400" u="none" cap="none" strike="noStrike"/>
                        <a:t>Based on empirical evidence</a:t>
                      </a:r>
                      <a:endParaRPr b="0" sz="16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1150" marL="21150"/>
                </a:tc>
              </a:tr>
              <a:tr h="19385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pt-BR" sz="1400" u="none" cap="none" strike="noStrike"/>
                        <a:t>Turing Tests</a:t>
                      </a:r>
                      <a:endParaRPr b="0" sz="16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1150" marL="21150"/>
                </a:tc>
              </a:tr>
            </a:tbl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8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Google Shape;649;p68"/>
          <p:cNvSpPr txBox="1"/>
          <p:nvPr>
            <p:ph type="title"/>
          </p:nvPr>
        </p:nvSpPr>
        <p:spPr>
          <a:xfrm>
            <a:off x="628650" y="1365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1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pt-BR" sz="4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Reporting Guidelines for SBS</a:t>
            </a:r>
            <a:endParaRPr/>
          </a:p>
        </p:txBody>
      </p:sp>
      <p:sp>
        <p:nvSpPr>
          <p:cNvPr id="650" name="Google Shape;650;p68"/>
          <p:cNvSpPr txBox="1"/>
          <p:nvPr/>
        </p:nvSpPr>
        <p:spPr>
          <a:xfrm>
            <a:off x="558246" y="1349152"/>
            <a:ext cx="4183800" cy="507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pt-BR" sz="1800">
                <a:solidFill>
                  <a:schemeClr val="dk1"/>
                </a:solidFill>
              </a:rPr>
              <a:t>Identification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pt-BR" sz="1800">
                <a:solidFill>
                  <a:schemeClr val="dk1"/>
                </a:solidFill>
              </a:rPr>
              <a:t>Study Definition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pt-BR" sz="1800">
                <a:solidFill>
                  <a:schemeClr val="dk1"/>
                </a:solidFill>
              </a:rPr>
              <a:t>	Context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pt-BR" sz="1800">
                <a:solidFill>
                  <a:schemeClr val="dk1"/>
                </a:solidFill>
              </a:rPr>
              <a:t>	Problem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pt-BR" sz="1800">
                <a:solidFill>
                  <a:schemeClr val="dk1"/>
                </a:solidFill>
              </a:rPr>
              <a:t>	Goals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pt-BR" sz="1800">
                <a:solidFill>
                  <a:schemeClr val="dk1"/>
                </a:solidFill>
              </a:rPr>
              <a:t>	Questions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pt-BR" sz="1800">
                <a:solidFill>
                  <a:schemeClr val="dk1"/>
                </a:solidFill>
              </a:rPr>
              <a:t>	Hypotheses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pt-BR" sz="1800">
                <a:solidFill>
                  <a:schemeClr val="dk1"/>
                </a:solidFill>
              </a:rPr>
              <a:t>Justification for Simulation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pt-BR" sz="1800">
                <a:solidFill>
                  <a:schemeClr val="dk1"/>
                </a:solidFill>
              </a:rPr>
              <a:t>Background and Related Work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pt-BR" sz="1800"/>
              <a:t>Simulation Model and its Validity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pt-BR" sz="1800">
                <a:solidFill>
                  <a:schemeClr val="dk1"/>
                </a:solidFill>
              </a:rPr>
              <a:t>Participants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pt-BR" sz="1800">
                <a:solidFill>
                  <a:srgbClr val="FF0000"/>
                </a:solidFill>
              </a:rPr>
              <a:t>Experimental Design</a:t>
            </a:r>
            <a:endParaRPr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pt-BR" sz="1800">
                <a:solidFill>
                  <a:srgbClr val="FF0000"/>
                </a:solidFill>
              </a:rPr>
              <a:t>Intermediate Runs</a:t>
            </a:r>
            <a:endParaRPr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pt-BR" sz="1800">
                <a:solidFill>
                  <a:schemeClr val="dk1"/>
                </a:solidFill>
              </a:rPr>
              <a:t>Supporting Data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pt-BR" sz="1800">
                <a:solidFill>
                  <a:schemeClr val="dk1"/>
                </a:solidFill>
              </a:rPr>
              <a:t>Simulation Environment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pt-BR" sz="1800">
                <a:solidFill>
                  <a:srgbClr val="FF0000"/>
                </a:solidFill>
              </a:rPr>
              <a:t>Output Analysis</a:t>
            </a:r>
            <a:endParaRPr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pt-BR" sz="1800">
                <a:solidFill>
                  <a:srgbClr val="FF0000"/>
                </a:solidFill>
              </a:rPr>
              <a:t>Threats to Validity</a:t>
            </a:r>
            <a:endParaRPr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chemeClr val="dk1"/>
                </a:solidFill>
              </a:rPr>
              <a:t>Conclusions and Future Work</a:t>
            </a:r>
            <a:endParaRPr b="1" sz="1800">
              <a:solidFill>
                <a:schemeClr val="dk1"/>
              </a:solidFill>
            </a:endParaRPr>
          </a:p>
        </p:txBody>
      </p:sp>
      <p:graphicFrame>
        <p:nvGraphicFramePr>
          <p:cNvPr id="651" name="Google Shape;651;p68"/>
          <p:cNvGraphicFramePr/>
          <p:nvPr/>
        </p:nvGraphicFramePr>
        <p:xfrm>
          <a:off x="4958451" y="1916834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{5265A0FA-CE46-4340-B778-C306242EBEAE}</a:tableStyleId>
              </a:tblPr>
              <a:tblGrid>
                <a:gridCol w="754475"/>
                <a:gridCol w="754475"/>
                <a:gridCol w="754475"/>
                <a:gridCol w="754475"/>
                <a:gridCol w="754475"/>
              </a:tblGrid>
              <a:tr h="27362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u="none" cap="none" strike="noStrike"/>
                        <a:t>Scenario</a:t>
                      </a:r>
                      <a:endParaRPr sz="1300" u="none" cap="none" strike="noStrike"/>
                    </a:p>
                  </a:txBody>
                  <a:tcPr marT="33725" marB="33725" marR="67475" marL="674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u="none" cap="none" strike="noStrike"/>
                        <a:t>Factor 1</a:t>
                      </a:r>
                      <a:endParaRPr sz="1300" u="none" cap="none" strike="noStrike"/>
                    </a:p>
                  </a:txBody>
                  <a:tcPr marT="33725" marB="33725" marR="67475" marL="674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u="none" cap="none" strike="noStrike"/>
                        <a:t>Factor 2</a:t>
                      </a:r>
                      <a:endParaRPr sz="1300" u="none" cap="none" strike="noStrike"/>
                    </a:p>
                  </a:txBody>
                  <a:tcPr marT="33725" marB="33725" marR="67475" marL="674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u="none" cap="none" strike="noStrike"/>
                        <a:t>…</a:t>
                      </a:r>
                      <a:endParaRPr sz="1300" u="none" cap="none" strike="noStrike"/>
                    </a:p>
                  </a:txBody>
                  <a:tcPr marT="33725" marB="33725" marR="67475" marL="674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u="none" cap="none" strike="noStrike"/>
                        <a:t>Factor K</a:t>
                      </a:r>
                      <a:endParaRPr sz="1300" u="none" cap="none" strike="noStrike"/>
                    </a:p>
                  </a:txBody>
                  <a:tcPr marT="33725" marB="33725" marR="67475" marL="67475"/>
                </a:tc>
              </a:tr>
              <a:tr h="27362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u="none" cap="none" strike="noStrike"/>
                        <a:t>1</a:t>
                      </a:r>
                      <a:endParaRPr sz="1300" u="none" cap="none" strike="noStrike"/>
                    </a:p>
                  </a:txBody>
                  <a:tcPr marT="33725" marB="33725" marR="67475" marL="674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u="none" cap="none" strike="noStrike"/>
                        <a:t>0</a:t>
                      </a:r>
                      <a:endParaRPr sz="1300" u="none" cap="none" strike="noStrike"/>
                    </a:p>
                  </a:txBody>
                  <a:tcPr marT="33725" marB="33725" marR="67475" marL="674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u="none" cap="none" strike="noStrike"/>
                        <a:t>0</a:t>
                      </a:r>
                      <a:endParaRPr sz="1300" u="none" cap="none" strike="noStrike"/>
                    </a:p>
                  </a:txBody>
                  <a:tcPr marT="33725" marB="33725" marR="67475" marL="674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u="none" cap="none" strike="noStrike"/>
                        <a:t>…</a:t>
                      </a:r>
                      <a:endParaRPr sz="1300" u="none" cap="none" strike="noStrike"/>
                    </a:p>
                  </a:txBody>
                  <a:tcPr marT="33725" marB="33725" marR="67475" marL="674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u="none" cap="none" strike="noStrike"/>
                        <a:t>0</a:t>
                      </a:r>
                      <a:endParaRPr sz="1300" u="none" cap="none" strike="noStrike"/>
                    </a:p>
                  </a:txBody>
                  <a:tcPr marT="33725" marB="33725" marR="67475" marL="67475"/>
                </a:tc>
              </a:tr>
              <a:tr h="27362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u="none" cap="none" strike="noStrike"/>
                        <a:t>2</a:t>
                      </a:r>
                      <a:endParaRPr sz="1300" u="none" cap="none" strike="noStrike"/>
                    </a:p>
                  </a:txBody>
                  <a:tcPr marT="33725" marB="33725" marR="67475" marL="674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u="none" cap="none" strike="noStrike"/>
                        <a:t>1</a:t>
                      </a:r>
                      <a:endParaRPr sz="1300" u="none" cap="none" strike="noStrike"/>
                    </a:p>
                  </a:txBody>
                  <a:tcPr marT="33725" marB="33725" marR="67475" marL="674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u="none" cap="none" strike="noStrike"/>
                        <a:t>0</a:t>
                      </a:r>
                      <a:endParaRPr sz="1300" u="none" cap="none" strike="noStrike"/>
                    </a:p>
                  </a:txBody>
                  <a:tcPr marT="33725" marB="33725" marR="67475" marL="674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u="none" cap="none" strike="noStrike"/>
                        <a:t>…</a:t>
                      </a:r>
                      <a:endParaRPr sz="1300" u="none" cap="none" strike="noStrike"/>
                    </a:p>
                  </a:txBody>
                  <a:tcPr marT="33725" marB="33725" marR="67475" marL="674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u="none" cap="none" strike="noStrike"/>
                        <a:t>0</a:t>
                      </a:r>
                      <a:endParaRPr sz="1300" u="none" cap="none" strike="noStrike"/>
                    </a:p>
                  </a:txBody>
                  <a:tcPr marT="33725" marB="33725" marR="67475" marL="67475"/>
                </a:tc>
              </a:tr>
              <a:tr h="27362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u="none" cap="none" strike="noStrike"/>
                        <a:t>…</a:t>
                      </a:r>
                      <a:endParaRPr sz="1300" u="none" cap="none" strike="noStrike"/>
                    </a:p>
                  </a:txBody>
                  <a:tcPr marT="33725" marB="33725" marR="67475" marL="674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u="none" cap="none" strike="noStrike"/>
                        <a:t>…</a:t>
                      </a:r>
                      <a:endParaRPr sz="1300" u="none" cap="none" strike="noStrike"/>
                    </a:p>
                  </a:txBody>
                  <a:tcPr marT="33725" marB="33725" marR="67475" marL="674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u="none" cap="none" strike="noStrike"/>
                        <a:t>…</a:t>
                      </a:r>
                      <a:endParaRPr sz="1300" u="none" cap="none" strike="noStrike"/>
                    </a:p>
                  </a:txBody>
                  <a:tcPr marT="33725" marB="33725" marR="67475" marL="674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u="none" cap="none" strike="noStrike"/>
                        <a:t>…</a:t>
                      </a:r>
                      <a:endParaRPr sz="1300" u="none" cap="none" strike="noStrike"/>
                    </a:p>
                  </a:txBody>
                  <a:tcPr marT="33725" marB="33725" marR="67475" marL="674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u="none" cap="none" strike="noStrike"/>
                        <a:t>…</a:t>
                      </a:r>
                      <a:endParaRPr sz="1300" u="none" cap="none" strike="noStrike"/>
                    </a:p>
                  </a:txBody>
                  <a:tcPr marT="33725" marB="33725" marR="67475" marL="67475"/>
                </a:tc>
              </a:tr>
              <a:tr h="27362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u="none" cap="none" strike="noStrike"/>
                        <a:t>N</a:t>
                      </a:r>
                      <a:endParaRPr sz="1300" u="none" cap="none" strike="noStrike"/>
                    </a:p>
                  </a:txBody>
                  <a:tcPr marT="33725" marB="33725" marR="67475" marL="674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u="none" cap="none" strike="noStrike"/>
                        <a:t>1</a:t>
                      </a:r>
                      <a:endParaRPr sz="1300" u="none" cap="none" strike="noStrike"/>
                    </a:p>
                  </a:txBody>
                  <a:tcPr marT="33725" marB="33725" marR="67475" marL="674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u="none" cap="none" strike="noStrike"/>
                        <a:t>1</a:t>
                      </a:r>
                      <a:endParaRPr sz="1300" u="none" cap="none" strike="noStrike"/>
                    </a:p>
                  </a:txBody>
                  <a:tcPr marT="33725" marB="33725" marR="67475" marL="674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u="none" cap="none" strike="noStrike"/>
                        <a:t>…</a:t>
                      </a:r>
                      <a:endParaRPr sz="1300" u="none" cap="none" strike="noStrike"/>
                    </a:p>
                  </a:txBody>
                  <a:tcPr marT="33725" marB="33725" marR="67475" marL="674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300" u="none" cap="none" strike="noStrike"/>
                        <a:t>1</a:t>
                      </a:r>
                      <a:endParaRPr sz="1300" u="none" cap="none" strike="noStrike"/>
                    </a:p>
                  </a:txBody>
                  <a:tcPr marT="33725" marB="33725" marR="67475" marL="67475"/>
                </a:tc>
              </a:tr>
            </a:tbl>
          </a:graphicData>
        </a:graphic>
      </p:graphicFrame>
      <p:pic>
        <p:nvPicPr>
          <p:cNvPr id="652" name="Google Shape;652;p6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21485" y="3717032"/>
            <a:ext cx="2865315" cy="19102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7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69"/>
          <p:cNvSpPr txBox="1"/>
          <p:nvPr>
            <p:ph type="title"/>
          </p:nvPr>
        </p:nvSpPr>
        <p:spPr>
          <a:xfrm>
            <a:off x="628650" y="603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1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pt-BR" sz="4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Reporting Guidelines for SBS</a:t>
            </a:r>
            <a:endParaRPr/>
          </a:p>
        </p:txBody>
      </p:sp>
      <p:sp>
        <p:nvSpPr>
          <p:cNvPr id="659" name="Google Shape;659;p69"/>
          <p:cNvSpPr txBox="1"/>
          <p:nvPr/>
        </p:nvSpPr>
        <p:spPr>
          <a:xfrm>
            <a:off x="6017050" y="3009475"/>
            <a:ext cx="2027400" cy="6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i="1" lang="pt-BR" sz="1800">
                <a:solidFill>
                  <a:schemeClr val="dk1"/>
                </a:solidFill>
              </a:rPr>
              <a:t>Real</a:t>
            </a:r>
            <a:r>
              <a:rPr i="1" lang="pt-B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i="1" lang="pt-BR" sz="1800">
                <a:solidFill>
                  <a:schemeClr val="dk1"/>
                </a:solidFill>
              </a:rPr>
              <a:t>or</a:t>
            </a:r>
            <a:r>
              <a:rPr i="1" lang="pt-B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artifi</a:t>
            </a:r>
            <a:r>
              <a:rPr i="1" lang="pt-BR" sz="1800">
                <a:solidFill>
                  <a:schemeClr val="dk1"/>
                </a:solidFill>
              </a:rPr>
              <a:t>c</a:t>
            </a:r>
            <a:r>
              <a:rPr i="1" lang="pt-B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ia</a:t>
            </a:r>
            <a:r>
              <a:rPr i="1" lang="pt-BR" sz="1800">
                <a:solidFill>
                  <a:schemeClr val="dk1"/>
                </a:solidFill>
              </a:rPr>
              <a:t>l</a:t>
            </a:r>
            <a:r>
              <a:rPr i="1" lang="pt-B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  <a:endParaRPr/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60" name="Google Shape;660;p6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66993" y="3428990"/>
            <a:ext cx="2077449" cy="2077449"/>
          </a:xfrm>
          <a:prstGeom prst="rect">
            <a:avLst/>
          </a:prstGeom>
          <a:noFill/>
          <a:ln>
            <a:noFill/>
          </a:ln>
        </p:spPr>
      </p:pic>
      <p:sp>
        <p:nvSpPr>
          <p:cNvPr id="661" name="Google Shape;661;p69"/>
          <p:cNvSpPr txBox="1"/>
          <p:nvPr/>
        </p:nvSpPr>
        <p:spPr>
          <a:xfrm>
            <a:off x="558246" y="1349152"/>
            <a:ext cx="4183800" cy="507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/>
              <a:t>Identification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/>
              <a:t>Study Definition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/>
              <a:t>	Context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/>
              <a:t>	Problem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/>
              <a:t>	Goals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/>
              <a:t>	Questions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/>
              <a:t>	Hypotheses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/>
              <a:t>Justification for Simulation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/>
              <a:t>Background and Related Work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/>
              <a:t>Simulation Model and its Validity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/>
              <a:t>Participants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/>
              <a:t>Experimental Design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/>
              <a:t>Intermediate Runs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rgbClr val="FF0000"/>
                </a:solidFill>
              </a:rPr>
              <a:t>Supporting Data</a:t>
            </a:r>
            <a:endParaRPr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rgbClr val="FF0000"/>
                </a:solidFill>
              </a:rPr>
              <a:t>Simulation Environment</a:t>
            </a:r>
            <a:endParaRPr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/>
              <a:t>Output Analysis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/>
              <a:t>Threats to Validity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/>
              <a:t>Conclusions and Future Work</a:t>
            </a:r>
            <a:endParaRPr b="1" sz="180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6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" name="Google Shape;667;p70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1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pt-BR" sz="4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Reporting Guidelines for SBS</a:t>
            </a:r>
            <a:endParaRPr sz="3600"/>
          </a:p>
        </p:txBody>
      </p:sp>
      <p:sp>
        <p:nvSpPr>
          <p:cNvPr id="668" name="Google Shape;668;p70"/>
          <p:cNvSpPr txBox="1"/>
          <p:nvPr/>
        </p:nvSpPr>
        <p:spPr>
          <a:xfrm>
            <a:off x="457200" y="1772816"/>
            <a:ext cx="8229600" cy="388843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800">
                <a:solidFill>
                  <a:schemeClr val="dk1"/>
                </a:solidFill>
              </a:rPr>
              <a:t>Analysis against the literature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90500" lvl="1" marL="80010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15900" lvl="1" marL="8001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69" name="Google Shape;669;p7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9512" y="2342032"/>
            <a:ext cx="5372735" cy="3657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0" name="Google Shape;670;p7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547943" y="2728368"/>
            <a:ext cx="5356860" cy="3840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4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p71"/>
          <p:cNvSpPr txBox="1"/>
          <p:nvPr>
            <p:ph type="ctrTitle"/>
          </p:nvPr>
        </p:nvSpPr>
        <p:spPr>
          <a:xfrm>
            <a:off x="467544" y="1598935"/>
            <a:ext cx="8347800" cy="147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/>
              <a:buNone/>
            </a:pPr>
            <a:r>
              <a:rPr i="1" lang="pt-BR" sz="5400"/>
              <a:t>In Silico</a:t>
            </a:r>
            <a:r>
              <a:rPr lang="pt-BR" sz="5400"/>
              <a:t> Studies</a:t>
            </a:r>
            <a:endParaRPr/>
          </a:p>
        </p:txBody>
      </p:sp>
      <p:sp>
        <p:nvSpPr>
          <p:cNvPr id="676" name="Google Shape;676;p71"/>
          <p:cNvSpPr txBox="1"/>
          <p:nvPr>
            <p:ph idx="1" type="subTitle"/>
          </p:nvPr>
        </p:nvSpPr>
        <p:spPr>
          <a:xfrm>
            <a:off x="1143000" y="3602038"/>
            <a:ext cx="6858000" cy="16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600"/>
              <a:buNone/>
            </a:pPr>
            <a:r>
              <a:rPr lang="pt-BR"/>
              <a:t>Prof. Breno Bernard Nicolau de França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600"/>
              <a:buNone/>
            </a:pPr>
            <a:r>
              <a:rPr lang="pt-BR" sz="1800">
                <a:latin typeface="Courier New"/>
                <a:ea typeface="Courier New"/>
                <a:cs typeface="Courier New"/>
                <a:sym typeface="Courier New"/>
              </a:rPr>
              <a:t>breno@ic.unicamp.br</a:t>
            </a:r>
            <a:endParaRPr sz="1800"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8"/>
          <p:cNvSpPr txBox="1"/>
          <p:nvPr>
            <p:ph type="title"/>
          </p:nvPr>
        </p:nvSpPr>
        <p:spPr>
          <a:xfrm>
            <a:off x="516900" y="365125"/>
            <a:ext cx="81102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t-BR" sz="4400"/>
              <a:t>Advantages and Disadvantages</a:t>
            </a:r>
            <a:endParaRPr sz="4400"/>
          </a:p>
        </p:txBody>
      </p:sp>
      <p:sp>
        <p:nvSpPr>
          <p:cNvPr id="172" name="Google Shape;172;p18"/>
          <p:cNvSpPr txBox="1"/>
          <p:nvPr>
            <p:ph idx="1" type="body"/>
          </p:nvPr>
        </p:nvSpPr>
        <p:spPr>
          <a:xfrm>
            <a:off x="628650" y="1825625"/>
            <a:ext cx="78867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2286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Advantages of </a:t>
            </a:r>
            <a:r>
              <a:rPr i="1" lang="pt-BR"/>
              <a:t>in silico</a:t>
            </a:r>
            <a:r>
              <a:rPr lang="pt-BR"/>
              <a:t> experiments</a:t>
            </a:r>
            <a:endParaRPr/>
          </a:p>
          <a:p>
            <a:pPr indent="-285750" lvl="1" marL="742950" rtl="0" algn="just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800"/>
              <a:buChar char="•"/>
            </a:pPr>
            <a:r>
              <a:rPr lang="pt-BR"/>
              <a:t>Make observations with high control of the environment</a:t>
            </a:r>
            <a:endParaRPr/>
          </a:p>
          <a:p>
            <a:pPr indent="-285750" lvl="1" marL="742950" rtl="0" algn="just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800"/>
              <a:buChar char="•"/>
            </a:pPr>
            <a:r>
              <a:rPr lang="pt-BR"/>
              <a:t>Test scenarios</a:t>
            </a:r>
            <a:endParaRPr/>
          </a:p>
          <a:p>
            <a:pPr indent="-285750" lvl="1" marL="742950" rtl="0" algn="just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800"/>
              <a:buChar char="•"/>
            </a:pPr>
            <a:r>
              <a:rPr lang="pt-BR"/>
              <a:t>Build theories</a:t>
            </a:r>
            <a:endParaRPr/>
          </a:p>
          <a:p>
            <a:pPr indent="-285750" lvl="1" marL="742950" rtl="0" algn="just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800"/>
              <a:buChar char="•"/>
            </a:pPr>
            <a:r>
              <a:rPr lang="pt-BR"/>
              <a:t>Low time and risk</a:t>
            </a:r>
            <a:endParaRPr/>
          </a:p>
          <a:p>
            <a:pPr indent="-292100" lvl="2" marL="1143000" rtl="0" algn="just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800"/>
              <a:buChar char="•"/>
            </a:pPr>
            <a:r>
              <a:rPr lang="pt-BR"/>
              <a:t>Enables execution of all possible combinations between the variables under investigation</a:t>
            </a:r>
            <a:endParaRPr/>
          </a:p>
          <a:p>
            <a:pPr indent="-285750" lvl="1" marL="742950" rtl="0" algn="just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800"/>
              <a:buChar char="•"/>
            </a:pPr>
            <a:r>
              <a:rPr lang="pt-BR"/>
              <a:t>Replicate experiments</a:t>
            </a:r>
            <a:endParaRPr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0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Google Shape;681;p72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References</a:t>
            </a:r>
            <a:endParaRPr/>
          </a:p>
        </p:txBody>
      </p:sp>
      <p:sp>
        <p:nvSpPr>
          <p:cNvPr id="682" name="Google Shape;682;p72"/>
          <p:cNvSpPr txBox="1"/>
          <p:nvPr>
            <p:ph idx="1" type="body"/>
          </p:nvPr>
        </p:nvSpPr>
        <p:spPr>
          <a:xfrm>
            <a:off x="628650" y="1825625"/>
            <a:ext cx="78867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95"/>
              <a:buChar char="•"/>
            </a:pPr>
            <a:r>
              <a:rPr lang="pt-BR" sz="1295"/>
              <a:t>Banks, J. Introduction to Simulation. In: Winter Simulation Conference (WSC’99). Phoenix, AZ, USA (1999)</a:t>
            </a:r>
            <a:endParaRPr/>
          </a:p>
          <a:p>
            <a:pPr indent="-342900" lvl="0" marL="342900" rtl="0" algn="l">
              <a:spcBef>
                <a:spcPts val="259"/>
              </a:spcBef>
              <a:spcAft>
                <a:spcPts val="0"/>
              </a:spcAft>
              <a:buClr>
                <a:schemeClr val="dk1"/>
              </a:buClr>
              <a:buSzPts val="1295"/>
              <a:buChar char="•"/>
            </a:pPr>
            <a:r>
              <a:rPr lang="pt-BR" sz="1295"/>
              <a:t>Alexopoulos, “Statistical analysis of simulation output: State of the art”. Simulation Conference, 2007 Winter, 2007.</a:t>
            </a:r>
            <a:endParaRPr/>
          </a:p>
          <a:p>
            <a:pPr indent="-342900" lvl="0" marL="342900" rtl="0" algn="l">
              <a:spcBef>
                <a:spcPts val="259"/>
              </a:spcBef>
              <a:spcAft>
                <a:spcPts val="0"/>
              </a:spcAft>
              <a:buClr>
                <a:schemeClr val="dk1"/>
              </a:buClr>
              <a:buSzPts val="1295"/>
              <a:buChar char="•"/>
            </a:pPr>
            <a:r>
              <a:rPr lang="pt-BR" sz="1295"/>
              <a:t>Barros, M. O.,Travassos, G. H. Contributions of In Virtuo and In Silico Experiments for the Future of Empirical Studies in Software Engineering. In: WSESE03. Fraunhofer IRB Verlag, Rome (2003)</a:t>
            </a:r>
            <a:endParaRPr sz="1295"/>
          </a:p>
          <a:p>
            <a:pPr indent="-342900" lvl="0" marL="342900" rtl="0" algn="l">
              <a:spcBef>
                <a:spcPts val="259"/>
              </a:spcBef>
              <a:spcAft>
                <a:spcPts val="0"/>
              </a:spcAft>
              <a:buClr>
                <a:schemeClr val="dk1"/>
              </a:buClr>
              <a:buSzPts val="1295"/>
              <a:buChar char="•"/>
            </a:pPr>
            <a:r>
              <a:rPr lang="pt-BR" sz="1295"/>
              <a:t>O. Balci, “Guidelines for successful simulation studies,” Proc. Winter Simulation Conference, pp. 25-32, 1990.</a:t>
            </a:r>
            <a:endParaRPr/>
          </a:p>
          <a:p>
            <a:pPr indent="-342900" lvl="0" marL="342900" rtl="0" algn="l">
              <a:spcBef>
                <a:spcPts val="259"/>
              </a:spcBef>
              <a:spcAft>
                <a:spcPts val="0"/>
              </a:spcAft>
              <a:buClr>
                <a:schemeClr val="dk1"/>
              </a:buClr>
              <a:buSzPts val="1295"/>
              <a:buChar char="•"/>
            </a:pPr>
            <a:r>
              <a:rPr lang="pt-BR" sz="1295"/>
              <a:t>B. B. N. França, G. H. Travassos, “Are We Prepared for Simulation Based Studies in Software Engineering yet?,” Proc. IX Experimental Software Engineering Latin American Workshop, Buenos Aires, Argentina, 2012.</a:t>
            </a:r>
            <a:endParaRPr/>
          </a:p>
          <a:p>
            <a:pPr indent="-342900" lvl="0" marL="342900" rtl="0" algn="l">
              <a:spcBef>
                <a:spcPts val="259"/>
              </a:spcBef>
              <a:spcAft>
                <a:spcPts val="0"/>
              </a:spcAft>
              <a:buClr>
                <a:schemeClr val="dk1"/>
              </a:buClr>
              <a:buSzPts val="1295"/>
              <a:buChar char="•"/>
            </a:pPr>
            <a:r>
              <a:rPr lang="pt-BR" sz="1295"/>
              <a:t>França, B.B.N.; Travassos, G.H. Reporting Guidelines for Simulation-Based Studies in Software Engineering. In: International Conference on Evaluation and Assessment in Software Engineering, EASE, Ciudad Real, Spain. 2012.</a:t>
            </a:r>
            <a:endParaRPr sz="1295"/>
          </a:p>
          <a:p>
            <a:pPr indent="-342900" lvl="0" marL="342900" rtl="0" algn="l">
              <a:spcBef>
                <a:spcPts val="259"/>
              </a:spcBef>
              <a:spcAft>
                <a:spcPts val="0"/>
              </a:spcAft>
              <a:buClr>
                <a:schemeClr val="dk1"/>
              </a:buClr>
              <a:buSzPts val="1295"/>
              <a:buChar char="•"/>
            </a:pPr>
            <a:r>
              <a:rPr lang="pt-BR" sz="1295"/>
              <a:t>Höst, M., Regnell, B., Tingström, C. A framework for simulation of requirements engineering processes EUROMICRO 2008 - Proceedings of the 34th EUROMICRO Conference on Software Engineering and Advanced Applications, SEAA 2008, 2008, 183-190</a:t>
            </a:r>
            <a:endParaRPr/>
          </a:p>
          <a:p>
            <a:pPr indent="-342900" lvl="0" marL="342900" rtl="0" algn="l">
              <a:spcBef>
                <a:spcPts val="259"/>
              </a:spcBef>
              <a:spcAft>
                <a:spcPts val="0"/>
              </a:spcAft>
              <a:buClr>
                <a:schemeClr val="dk1"/>
              </a:buClr>
              <a:buSzPts val="1295"/>
              <a:buChar char="•"/>
            </a:pPr>
            <a:r>
              <a:rPr lang="pt-BR" sz="1295"/>
              <a:t>Müller, M.; Pfahl, D. Simulation Methods. Guide to Advanced Empirical Software Engineering. 2008, Section I, 117-152, DOI: 10.1007/978-1-84800-044-5_5</a:t>
            </a:r>
            <a:endParaRPr sz="1295"/>
          </a:p>
        </p:txBody>
      </p:sp>
      <p:sp>
        <p:nvSpPr>
          <p:cNvPr id="683" name="Google Shape;683;p72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 </a:t>
            </a:r>
            <a:endParaRPr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7" name="Shape 6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8" name="Google Shape;688;p73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References</a:t>
            </a:r>
            <a:endParaRPr/>
          </a:p>
        </p:txBody>
      </p:sp>
      <p:sp>
        <p:nvSpPr>
          <p:cNvPr id="689" name="Google Shape;689;p73"/>
          <p:cNvSpPr txBox="1"/>
          <p:nvPr>
            <p:ph idx="1" type="body"/>
          </p:nvPr>
        </p:nvSpPr>
        <p:spPr>
          <a:xfrm>
            <a:off x="628650" y="1825625"/>
            <a:ext cx="78867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</a:pPr>
            <a:r>
              <a:rPr lang="pt-BR" sz="1400"/>
              <a:t>Ahmed, R.; Hall, T.; Wernick, P.; Robinson, S. &amp; Shah, M. Software process simulation modelling: A survey of practice. Journal of Simulation, 2008, 2, 91 – 102.</a:t>
            </a:r>
            <a:endParaRPr/>
          </a:p>
          <a:p>
            <a:pPr indent="-342900" lvl="0" marL="34290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</a:pPr>
            <a:r>
              <a:rPr lang="pt-BR" sz="1400"/>
              <a:t>Zhang, H., Kitchenham, B., Pfahl, D.: Reflections on 10 years of software process simulation modeling: A systematic review. LNCS, vol. 5007, pp. 345-356 (2008)</a:t>
            </a:r>
            <a:endParaRPr/>
          </a:p>
          <a:p>
            <a:pPr indent="-342900" lvl="0" marL="34290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</a:pPr>
            <a:r>
              <a:rPr lang="pt-BR" sz="1400"/>
              <a:t>Birta, L.G.; Arbez, G. Modelling and Simulation: Exploring Dynamic System Behaviour. Springer. 2007.</a:t>
            </a:r>
            <a:endParaRPr/>
          </a:p>
          <a:p>
            <a:pPr indent="-342900" lvl="0" marL="34290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</a:pPr>
            <a:r>
              <a:rPr lang="pt-BR" sz="1400"/>
              <a:t>John A. Sokolowski; Catherine M. Banks. Principles of Modeling and Simulation: A Multidisciplinary Approach. John Wiley &amp; Sons, Inc. 2009.</a:t>
            </a:r>
            <a:endParaRPr/>
          </a:p>
          <a:p>
            <a:pPr indent="-342900" lvl="0" marL="34290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</a:pPr>
            <a:r>
              <a:rPr lang="pt-BR" sz="1400"/>
              <a:t>Severance, F. L. System Modeling and Simulation: An Introduction. John Wiley &amp; Sons, Inc. 2001.</a:t>
            </a:r>
            <a:endParaRPr sz="1400"/>
          </a:p>
          <a:p>
            <a:pPr indent="-342900" lvl="0" marL="342900" rtl="0" algn="l">
              <a:spcBef>
                <a:spcPts val="280"/>
              </a:spcBef>
              <a:spcAft>
                <a:spcPts val="0"/>
              </a:spcAft>
              <a:buSzPts val="1400"/>
              <a:buChar char="•"/>
            </a:pPr>
            <a:r>
              <a:rPr lang="pt-BR" sz="1400"/>
              <a:t>França, B.B.N.D. and Travassos, G.H., 2013. Are we prepared for simulation based studies in software engineering yet?. CLEI electronic journal, 16(1), pp.9-9.</a:t>
            </a:r>
            <a:endParaRPr sz="1400"/>
          </a:p>
          <a:p>
            <a:pPr indent="-342900" lvl="0" marL="342900" rtl="0" algn="l">
              <a:spcBef>
                <a:spcPts val="280"/>
              </a:spcBef>
              <a:spcAft>
                <a:spcPts val="0"/>
              </a:spcAft>
              <a:buSzPts val="1400"/>
              <a:buChar char="•"/>
            </a:pPr>
            <a:r>
              <a:rPr lang="pt-BR" sz="1400"/>
              <a:t>Ali, N.B., Petersen, K. and Wohlin, C., 2014. A systematic literature review on the industrial use of software process simulation. Journal of Systems and Software, 97, pp.65-85.</a:t>
            </a:r>
            <a:endParaRPr sz="1400"/>
          </a:p>
          <a:p>
            <a:pPr indent="-254000" lvl="0" marL="34290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t/>
            </a:r>
            <a:endParaRPr sz="14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19"/>
          <p:cNvSpPr txBox="1"/>
          <p:nvPr>
            <p:ph idx="1" type="body"/>
          </p:nvPr>
        </p:nvSpPr>
        <p:spPr>
          <a:xfrm>
            <a:off x="628650" y="1825625"/>
            <a:ext cx="78867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pt-BR"/>
              <a:t>We can fail!</a:t>
            </a:r>
            <a:endParaRPr sz="2800"/>
          </a:p>
        </p:txBody>
      </p:sp>
      <p:sp>
        <p:nvSpPr>
          <p:cNvPr id="178" name="Google Shape;178;p19"/>
          <p:cNvSpPr txBox="1"/>
          <p:nvPr>
            <p:ph type="title"/>
          </p:nvPr>
        </p:nvSpPr>
        <p:spPr>
          <a:xfrm>
            <a:off x="516900" y="365125"/>
            <a:ext cx="81102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t-BR" sz="4400"/>
              <a:t>Advantages and Disadvantages</a:t>
            </a:r>
            <a:endParaRPr sz="4400"/>
          </a:p>
        </p:txBody>
      </p:sp>
      <p:pic>
        <p:nvPicPr>
          <p:cNvPr id="179" name="Google Shape;179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9349" y="2553953"/>
            <a:ext cx="4806551" cy="3453425"/>
          </a:xfrm>
          <a:prstGeom prst="rect">
            <a:avLst/>
          </a:prstGeom>
          <a:noFill/>
          <a:ln>
            <a:noFill/>
          </a:ln>
        </p:spPr>
      </p:pic>
      <p:sp>
        <p:nvSpPr>
          <p:cNvPr id="180" name="Google Shape;180;p19"/>
          <p:cNvSpPr txBox="1"/>
          <p:nvPr/>
        </p:nvSpPr>
        <p:spPr>
          <a:xfrm>
            <a:off x="5747400" y="5984375"/>
            <a:ext cx="33966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Credit: https://www.deviantart.com/puval/art/Oceanic-Flight-815-v2-80064882</a:t>
            </a:r>
            <a:endParaRPr sz="7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81" name="Google Shape;181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4350" y="2424301"/>
            <a:ext cx="4683725" cy="2988874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p19"/>
          <p:cNvSpPr txBox="1"/>
          <p:nvPr/>
        </p:nvSpPr>
        <p:spPr>
          <a:xfrm>
            <a:off x="104350" y="5336975"/>
            <a:ext cx="36687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Credit: https://www.goodfon.com/games/wallpaper-avariya-gonki-ogon-death.html</a:t>
            </a:r>
            <a:endParaRPr sz="7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0"/>
          <p:cNvSpPr txBox="1"/>
          <p:nvPr>
            <p:ph idx="1" type="body"/>
          </p:nvPr>
        </p:nvSpPr>
        <p:spPr>
          <a:xfrm>
            <a:off x="628650" y="1825625"/>
            <a:ext cx="78867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Disadvantages</a:t>
            </a:r>
            <a:endParaRPr/>
          </a:p>
          <a:p>
            <a:pPr indent="-285750" lvl="1" marL="74295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800"/>
              <a:buChar char="•"/>
            </a:pPr>
            <a:r>
              <a:rPr lang="pt-BR"/>
              <a:t>High cost / model development effort</a:t>
            </a:r>
            <a:endParaRPr/>
          </a:p>
          <a:p>
            <a:pPr indent="-292100" lvl="2" marL="11430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800"/>
              <a:buChar char="•"/>
            </a:pPr>
            <a:r>
              <a:rPr lang="pt-BR"/>
              <a:t>Tradeoff: develop 1 model for 1 study?</a:t>
            </a:r>
            <a:endParaRPr/>
          </a:p>
          <a:p>
            <a:pPr indent="-285750" lvl="1" marL="74295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800"/>
              <a:buChar char="•"/>
            </a:pPr>
            <a:r>
              <a:rPr lang="pt-BR"/>
              <a:t>Real-world simplifications</a:t>
            </a:r>
            <a:endParaRPr/>
          </a:p>
          <a:p>
            <a:pPr indent="-292100" lvl="2" marL="11430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800"/>
              <a:buChar char="•"/>
            </a:pPr>
            <a:r>
              <a:rPr lang="pt-BR"/>
              <a:t>Abstraction/modeling process</a:t>
            </a:r>
            <a:endParaRPr/>
          </a:p>
          <a:p>
            <a:pPr indent="-292100" lvl="2" marL="11430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800"/>
              <a:buChar char="•"/>
            </a:pPr>
            <a:r>
              <a:rPr lang="pt-BR"/>
              <a:t>Toy models</a:t>
            </a:r>
            <a:endParaRPr/>
          </a:p>
          <a:p>
            <a:pPr indent="-285750" lvl="1" marL="74295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800"/>
              <a:buChar char="•"/>
            </a:pPr>
            <a:r>
              <a:rPr lang="pt-BR"/>
              <a:t>How to prove model validity?</a:t>
            </a:r>
            <a:endParaRPr/>
          </a:p>
          <a:p>
            <a:pPr indent="-101600" lvl="2" marL="1143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t/>
            </a:r>
            <a:endParaRPr sz="2000"/>
          </a:p>
        </p:txBody>
      </p:sp>
      <p:sp>
        <p:nvSpPr>
          <p:cNvPr id="189" name="Google Shape;189;p20"/>
          <p:cNvSpPr txBox="1"/>
          <p:nvPr>
            <p:ph type="title"/>
          </p:nvPr>
        </p:nvSpPr>
        <p:spPr>
          <a:xfrm>
            <a:off x="516900" y="365125"/>
            <a:ext cx="81102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t-BR" sz="4400"/>
              <a:t>Advantages and Disadvantages</a:t>
            </a:r>
            <a:endParaRPr sz="44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21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Introduction</a:t>
            </a:r>
            <a:endParaRPr/>
          </a:p>
        </p:txBody>
      </p:sp>
      <p:sp>
        <p:nvSpPr>
          <p:cNvPr id="196" name="Google Shape;196;p21"/>
          <p:cNvSpPr txBox="1"/>
          <p:nvPr>
            <p:ph idx="1" type="body"/>
          </p:nvPr>
        </p:nvSpPr>
        <p:spPr>
          <a:xfrm>
            <a:off x="628650" y="1825625"/>
            <a:ext cx="7886700" cy="4351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i="1" lang="pt-BR"/>
              <a:t>How can we </a:t>
            </a:r>
            <a:r>
              <a:rPr i="1" lang="pt-BR">
                <a:solidFill>
                  <a:schemeClr val="accent1"/>
                </a:solidFill>
              </a:rPr>
              <a:t>experiment</a:t>
            </a:r>
            <a:r>
              <a:rPr i="1" lang="pt-BR"/>
              <a:t> with </a:t>
            </a:r>
            <a:r>
              <a:rPr i="1" lang="pt-BR"/>
              <a:t>black box</a:t>
            </a:r>
            <a:r>
              <a:rPr i="1" lang="pt-BR"/>
              <a:t> models?</a:t>
            </a:r>
            <a:endParaRPr i="1"/>
          </a:p>
          <a:p>
            <a:pPr indent="-342900" lvl="1" marL="914400" rtl="0" algn="l"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pt-BR" sz="2800"/>
              <a:t>Varying inputs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pt-BR" sz="2800"/>
              <a:t>Observing effects on the outputs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pt-BR" sz="2800"/>
              <a:t>Analyzing outputs against reference behaviors</a:t>
            </a:r>
            <a:endParaRPr sz="2800"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pt-BR" sz="2800"/>
              <a:t>But, …. </a:t>
            </a:r>
            <a:r>
              <a:rPr i="1" lang="pt-BR" sz="2800"/>
              <a:t>How can we provoke such variation</a:t>
            </a:r>
            <a:r>
              <a:rPr lang="pt-BR" sz="2800"/>
              <a:t>? </a:t>
            </a:r>
            <a:endParaRPr sz="2800"/>
          </a:p>
          <a:p>
            <a:pPr indent="-406400" lvl="2" marL="1371600" rtl="0" algn="l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pt-BR" sz="2800"/>
              <a:t>Freely?</a:t>
            </a:r>
            <a:endParaRPr sz="2800"/>
          </a:p>
          <a:p>
            <a:pPr indent="-406400" lvl="2" marL="1371600" rtl="0" algn="l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pt-BR" sz="2800"/>
              <a:t>With an </a:t>
            </a:r>
            <a:r>
              <a:rPr lang="pt-BR" sz="2800">
                <a:solidFill>
                  <a:schemeClr val="accent1"/>
                </a:solidFill>
              </a:rPr>
              <a:t>experimental design</a:t>
            </a:r>
            <a:r>
              <a:rPr lang="pt-BR" sz="2800"/>
              <a:t>! Hell yeah!</a:t>
            </a:r>
            <a:endParaRPr sz="2800"/>
          </a:p>
        </p:txBody>
      </p:sp>
      <p:pic>
        <p:nvPicPr>
          <p:cNvPr id="197" name="Google Shape;197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49669" y="5076300"/>
            <a:ext cx="816631" cy="1325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ema do Office">
  <a:themeElements>
    <a:clrScheme name="Escritório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ema do Office">
  <a:themeElements>
    <a:clrScheme name="Tema do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